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3" r:id="rId3"/>
    <p:sldId id="262" r:id="rId4"/>
    <p:sldId id="553" r:id="rId5"/>
    <p:sldId id="275" r:id="rId6"/>
    <p:sldId id="276" r:id="rId7"/>
    <p:sldId id="307" r:id="rId8"/>
    <p:sldId id="308" r:id="rId9"/>
    <p:sldId id="277" r:id="rId10"/>
    <p:sldId id="278" r:id="rId11"/>
    <p:sldId id="280" r:id="rId12"/>
    <p:sldId id="279" r:id="rId13"/>
    <p:sldId id="281" r:id="rId14"/>
    <p:sldId id="282" r:id="rId15"/>
    <p:sldId id="283" r:id="rId16"/>
    <p:sldId id="284" r:id="rId17"/>
    <p:sldId id="285" r:id="rId18"/>
    <p:sldId id="552" r:id="rId19"/>
    <p:sldId id="286" r:id="rId20"/>
    <p:sldId id="287" r:id="rId21"/>
    <p:sldId id="288" r:id="rId22"/>
    <p:sldId id="289" r:id="rId23"/>
    <p:sldId id="290" r:id="rId24"/>
    <p:sldId id="291" r:id="rId25"/>
    <p:sldId id="292" r:id="rId26"/>
    <p:sldId id="293" r:id="rId27"/>
    <p:sldId id="294" r:id="rId28"/>
    <p:sldId id="295" r:id="rId29"/>
    <p:sldId id="296" r:id="rId30"/>
    <p:sldId id="297" r:id="rId31"/>
    <p:sldId id="298" r:id="rId32"/>
    <p:sldId id="299" r:id="rId33"/>
    <p:sldId id="300" r:id="rId34"/>
    <p:sldId id="301" r:id="rId35"/>
    <p:sldId id="302" r:id="rId36"/>
    <p:sldId id="303" r:id="rId37"/>
    <p:sldId id="304" r:id="rId38"/>
    <p:sldId id="305" r:id="rId39"/>
    <p:sldId id="306" r:id="rId40"/>
    <p:sldId id="322" r:id="rId41"/>
    <p:sldId id="323" r:id="rId42"/>
    <p:sldId id="324" r:id="rId43"/>
    <p:sldId id="325" r:id="rId44"/>
    <p:sldId id="326" r:id="rId45"/>
    <p:sldId id="328" r:id="rId46"/>
    <p:sldId id="554" r:id="rId47"/>
    <p:sldId id="327" r:id="rId48"/>
    <p:sldId id="310" r:id="rId49"/>
    <p:sldId id="555" r:id="rId50"/>
    <p:sldId id="316" r:id="rId51"/>
    <p:sldId id="317" r:id="rId52"/>
    <p:sldId id="311" r:id="rId53"/>
    <p:sldId id="312" r:id="rId54"/>
    <p:sldId id="313" r:id="rId55"/>
    <p:sldId id="314" r:id="rId56"/>
    <p:sldId id="315" r:id="rId57"/>
    <p:sldId id="318" r:id="rId58"/>
    <p:sldId id="329" r:id="rId59"/>
    <p:sldId id="331" r:id="rId60"/>
    <p:sldId id="330" r:id="rId61"/>
    <p:sldId id="332" r:id="rId62"/>
    <p:sldId id="333" r:id="rId63"/>
    <p:sldId id="334" r:id="rId64"/>
    <p:sldId id="576" r:id="rId65"/>
    <p:sldId id="321" r:id="rId66"/>
    <p:sldId id="320" r:id="rId67"/>
    <p:sldId id="335" r:id="rId68"/>
    <p:sldId id="558" r:id="rId69"/>
    <p:sldId id="336" r:id="rId70"/>
    <p:sldId id="338" r:id="rId71"/>
    <p:sldId id="339" r:id="rId72"/>
    <p:sldId id="340" r:id="rId73"/>
    <p:sldId id="341" r:id="rId74"/>
    <p:sldId id="342" r:id="rId75"/>
    <p:sldId id="343" r:id="rId76"/>
    <p:sldId id="344" r:id="rId77"/>
    <p:sldId id="345" r:id="rId78"/>
    <p:sldId id="346" r:id="rId79"/>
    <p:sldId id="347" r:id="rId80"/>
    <p:sldId id="348" r:id="rId81"/>
    <p:sldId id="349" r:id="rId82"/>
    <p:sldId id="556" r:id="rId83"/>
    <p:sldId id="350" r:id="rId84"/>
    <p:sldId id="352" r:id="rId85"/>
    <p:sldId id="351" r:id="rId86"/>
    <p:sldId id="353" r:id="rId87"/>
    <p:sldId id="354" r:id="rId88"/>
    <p:sldId id="557" r:id="rId89"/>
    <p:sldId id="357" r:id="rId90"/>
    <p:sldId id="358" r:id="rId91"/>
    <p:sldId id="561" r:id="rId92"/>
    <p:sldId id="359" r:id="rId93"/>
    <p:sldId id="360" r:id="rId94"/>
    <p:sldId id="361" r:id="rId95"/>
    <p:sldId id="362" r:id="rId96"/>
    <p:sldId id="364" r:id="rId97"/>
    <p:sldId id="365" r:id="rId98"/>
    <p:sldId id="366" r:id="rId99"/>
    <p:sldId id="367" r:id="rId100"/>
    <p:sldId id="368" r:id="rId101"/>
    <p:sldId id="369" r:id="rId102"/>
    <p:sldId id="562" r:id="rId103"/>
    <p:sldId id="371" r:id="rId104"/>
    <p:sldId id="372" r:id="rId105"/>
    <p:sldId id="370" r:id="rId106"/>
    <p:sldId id="373" r:id="rId107"/>
    <p:sldId id="377" r:id="rId108"/>
    <p:sldId id="375" r:id="rId109"/>
    <p:sldId id="374" r:id="rId110"/>
    <p:sldId id="378" r:id="rId111"/>
    <p:sldId id="379" r:id="rId112"/>
    <p:sldId id="380" r:id="rId113"/>
    <p:sldId id="560" r:id="rId114"/>
    <p:sldId id="381" r:id="rId115"/>
    <p:sldId id="382" r:id="rId116"/>
    <p:sldId id="384" r:id="rId117"/>
    <p:sldId id="385" r:id="rId118"/>
    <p:sldId id="386" r:id="rId119"/>
    <p:sldId id="559" r:id="rId120"/>
    <p:sldId id="387" r:id="rId121"/>
    <p:sldId id="388" r:id="rId122"/>
    <p:sldId id="565" r:id="rId123"/>
    <p:sldId id="389" r:id="rId124"/>
    <p:sldId id="390" r:id="rId125"/>
    <p:sldId id="391" r:id="rId126"/>
    <p:sldId id="404" r:id="rId127"/>
    <p:sldId id="392" r:id="rId128"/>
    <p:sldId id="407" r:id="rId129"/>
    <p:sldId id="408" r:id="rId130"/>
    <p:sldId id="409" r:id="rId131"/>
    <p:sldId id="564" r:id="rId132"/>
    <p:sldId id="563" r:id="rId133"/>
    <p:sldId id="394" r:id="rId134"/>
    <p:sldId id="395" r:id="rId135"/>
    <p:sldId id="396" r:id="rId136"/>
    <p:sldId id="398" r:id="rId137"/>
    <p:sldId id="397" r:id="rId138"/>
    <p:sldId id="399" r:id="rId139"/>
    <p:sldId id="400" r:id="rId140"/>
    <p:sldId id="401" r:id="rId141"/>
    <p:sldId id="402" r:id="rId142"/>
    <p:sldId id="403" r:id="rId143"/>
    <p:sldId id="406" r:id="rId144"/>
    <p:sldId id="410" r:id="rId145"/>
    <p:sldId id="405" r:id="rId146"/>
    <p:sldId id="544" r:id="rId147"/>
    <p:sldId id="546" r:id="rId148"/>
    <p:sldId id="545" r:id="rId149"/>
    <p:sldId id="547" r:id="rId150"/>
    <p:sldId id="548" r:id="rId151"/>
    <p:sldId id="411" r:id="rId152"/>
    <p:sldId id="412" r:id="rId153"/>
    <p:sldId id="570" r:id="rId154"/>
    <p:sldId id="566" r:id="rId155"/>
    <p:sldId id="414" r:id="rId156"/>
    <p:sldId id="415" r:id="rId157"/>
    <p:sldId id="416" r:id="rId158"/>
    <p:sldId id="418" r:id="rId159"/>
    <p:sldId id="419" r:id="rId160"/>
    <p:sldId id="420" r:id="rId161"/>
    <p:sldId id="421" r:id="rId162"/>
    <p:sldId id="422" r:id="rId163"/>
    <p:sldId id="425" r:id="rId164"/>
    <p:sldId id="426" r:id="rId165"/>
    <p:sldId id="567" r:id="rId166"/>
    <p:sldId id="568" r:id="rId167"/>
    <p:sldId id="428" r:id="rId168"/>
    <p:sldId id="429" r:id="rId169"/>
    <p:sldId id="430" r:id="rId170"/>
    <p:sldId id="569" r:id="rId171"/>
    <p:sldId id="432" r:id="rId172"/>
    <p:sldId id="424" r:id="rId173"/>
    <p:sldId id="423" r:id="rId174"/>
    <p:sldId id="434" r:id="rId175"/>
    <p:sldId id="574" r:id="rId176"/>
    <p:sldId id="435" r:id="rId177"/>
    <p:sldId id="436" r:id="rId178"/>
    <p:sldId id="571" r:id="rId179"/>
    <p:sldId id="438" r:id="rId180"/>
    <p:sldId id="440" r:id="rId181"/>
    <p:sldId id="439" r:id="rId182"/>
    <p:sldId id="441" r:id="rId183"/>
    <p:sldId id="442" r:id="rId184"/>
    <p:sldId id="443" r:id="rId185"/>
    <p:sldId id="450" r:id="rId186"/>
    <p:sldId id="444" r:id="rId187"/>
    <p:sldId id="445" r:id="rId188"/>
    <p:sldId id="572" r:id="rId189"/>
    <p:sldId id="446" r:id="rId190"/>
    <p:sldId id="447" r:id="rId191"/>
    <p:sldId id="448" r:id="rId192"/>
    <p:sldId id="573" r:id="rId193"/>
    <p:sldId id="449" r:id="rId194"/>
    <p:sldId id="451" r:id="rId195"/>
    <p:sldId id="575" r:id="rId196"/>
    <p:sldId id="452" r:id="rId197"/>
    <p:sldId id="454" r:id="rId198"/>
    <p:sldId id="453" r:id="rId199"/>
    <p:sldId id="456" r:id="rId200"/>
    <p:sldId id="457" r:id="rId201"/>
    <p:sldId id="578" r:id="rId202"/>
    <p:sldId id="458" r:id="rId203"/>
    <p:sldId id="577" r:id="rId204"/>
    <p:sldId id="459" r:id="rId205"/>
    <p:sldId id="460" r:id="rId206"/>
    <p:sldId id="461" r:id="rId207"/>
    <p:sldId id="462" r:id="rId208"/>
    <p:sldId id="463" r:id="rId209"/>
    <p:sldId id="464" r:id="rId210"/>
    <p:sldId id="465" r:id="rId211"/>
    <p:sldId id="466" r:id="rId212"/>
    <p:sldId id="467" r:id="rId213"/>
    <p:sldId id="469" r:id="rId214"/>
    <p:sldId id="472" r:id="rId215"/>
    <p:sldId id="470" r:id="rId216"/>
    <p:sldId id="475" r:id="rId217"/>
    <p:sldId id="474" r:id="rId218"/>
    <p:sldId id="477" r:id="rId219"/>
    <p:sldId id="473" r:id="rId220"/>
    <p:sldId id="478" r:id="rId221"/>
    <p:sldId id="549" r:id="rId222"/>
    <p:sldId id="356" r:id="rId223"/>
    <p:sldId id="479" r:id="rId224"/>
    <p:sldId id="480" r:id="rId225"/>
    <p:sldId id="481" r:id="rId226"/>
    <p:sldId id="482" r:id="rId227"/>
    <p:sldId id="483" r:id="rId228"/>
    <p:sldId id="484" r:id="rId229"/>
    <p:sldId id="485" r:id="rId230"/>
    <p:sldId id="486" r:id="rId231"/>
    <p:sldId id="489" r:id="rId232"/>
    <p:sldId id="550" r:id="rId233"/>
    <p:sldId id="579" r:id="rId234"/>
    <p:sldId id="487" r:id="rId235"/>
    <p:sldId id="583" r:id="rId236"/>
    <p:sldId id="488" r:id="rId237"/>
    <p:sldId id="490" r:id="rId238"/>
    <p:sldId id="491" r:id="rId239"/>
    <p:sldId id="492" r:id="rId240"/>
    <p:sldId id="494" r:id="rId241"/>
    <p:sldId id="493" r:id="rId242"/>
    <p:sldId id="495" r:id="rId243"/>
    <p:sldId id="498" r:id="rId244"/>
    <p:sldId id="499" r:id="rId245"/>
    <p:sldId id="496" r:id="rId246"/>
    <p:sldId id="582" r:id="rId247"/>
    <p:sldId id="497" r:id="rId248"/>
    <p:sldId id="500" r:id="rId249"/>
    <p:sldId id="502" r:id="rId250"/>
    <p:sldId id="503" r:id="rId251"/>
    <p:sldId id="501" r:id="rId252"/>
    <p:sldId id="505" r:id="rId253"/>
    <p:sldId id="504" r:id="rId254"/>
    <p:sldId id="506" r:id="rId255"/>
    <p:sldId id="581" r:id="rId256"/>
    <p:sldId id="580" r:id="rId257"/>
    <p:sldId id="507" r:id="rId258"/>
    <p:sldId id="508" r:id="rId259"/>
    <p:sldId id="509" r:id="rId260"/>
    <p:sldId id="510" r:id="rId261"/>
    <p:sldId id="511" r:id="rId262"/>
    <p:sldId id="512" r:id="rId263"/>
    <p:sldId id="355" r:id="rId264"/>
    <p:sldId id="513" r:id="rId265"/>
    <p:sldId id="587" r:id="rId266"/>
    <p:sldId id="514" r:id="rId267"/>
    <p:sldId id="525" r:id="rId268"/>
    <p:sldId id="517" r:id="rId269"/>
    <p:sldId id="518" r:id="rId270"/>
    <p:sldId id="519" r:id="rId271"/>
    <p:sldId id="526" r:id="rId272"/>
    <p:sldId id="521" r:id="rId273"/>
    <p:sldId id="522" r:id="rId274"/>
    <p:sldId id="523" r:id="rId275"/>
    <p:sldId id="524" r:id="rId276"/>
    <p:sldId id="527" r:id="rId277"/>
    <p:sldId id="537" r:id="rId278"/>
    <p:sldId id="538" r:id="rId279"/>
    <p:sldId id="539" r:id="rId280"/>
    <p:sldId id="534" r:id="rId281"/>
    <p:sldId id="535" r:id="rId282"/>
    <p:sldId id="536" r:id="rId283"/>
    <p:sldId id="515" r:id="rId284"/>
    <p:sldId id="540" r:id="rId285"/>
    <p:sldId id="584" r:id="rId286"/>
    <p:sldId id="529" r:id="rId287"/>
    <p:sldId id="530" r:id="rId288"/>
    <p:sldId id="531" r:id="rId289"/>
    <p:sldId id="532" r:id="rId290"/>
    <p:sldId id="516" r:id="rId291"/>
    <p:sldId id="541" r:id="rId292"/>
    <p:sldId id="543" r:id="rId293"/>
    <p:sldId id="551" r:id="rId294"/>
    <p:sldId id="542" r:id="rId295"/>
    <p:sldId id="533" r:id="rId296"/>
    <p:sldId id="476" r:id="rId297"/>
    <p:sldId id="585" r:id="rId298"/>
    <p:sldId id="586" r:id="rId29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B021DD"/>
    <a:srgbClr val="7002E8"/>
    <a:srgbClr val="AA6212"/>
    <a:srgbClr val="F06D00"/>
    <a:srgbClr val="0000FF"/>
    <a:srgbClr val="6BB903"/>
    <a:srgbClr val="FA0000"/>
    <a:srgbClr val="4600F6"/>
    <a:srgbClr val="2B2B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07" autoAdjust="0"/>
    <p:restoredTop sz="94660"/>
  </p:normalViewPr>
  <p:slideViewPr>
    <p:cSldViewPr snapToGrid="0">
      <p:cViewPr varScale="1">
        <p:scale>
          <a:sx n="61" d="100"/>
          <a:sy n="61" d="100"/>
        </p:scale>
        <p:origin x="64" y="4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slide" Target="slides/slide290.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presProps" Target="presProps.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tableStyles" Target="tableStyles.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channel name="T" type="integer" max="2.14748E9" units="dev"/>
        </inkml:traceFormat>
        <inkml:channelProperties>
          <inkml:channelProperty channel="X" name="resolution" value="1290.03943" units="1/cm"/>
          <inkml:channelProperty channel="Y" name="resolution" value="2064.71338" units="1/cm"/>
          <inkml:channelProperty channel="F" name="resolution" value="0" units="1/dev"/>
          <inkml:channelProperty channel="T" name="resolution" value="1" units="1/dev"/>
        </inkml:channelProperties>
      </inkml:inkSource>
      <inkml:timestamp xml:id="ts0" timeString="2024-11-05T11:14:51.803"/>
    </inkml:context>
    <inkml:brush xml:id="br0">
      <inkml:brushProperty name="width" value="0.05292" units="cm"/>
      <inkml:brushProperty name="height" value="0.05292" units="cm"/>
      <inkml:brushProperty name="color" value="#00B050"/>
    </inkml:brush>
    <inkml:brush xml:id="br1">
      <inkml:brushProperty name="width" value="0.05292" units="cm"/>
      <inkml:brushProperty name="height" value="0.05292" units="cm"/>
      <inkml:brushProperty name="color" value="#FF0000"/>
    </inkml:brush>
    <inkml:brush xml:id="br2">
      <inkml:brushProperty name="width" value="0.05292" units="cm"/>
      <inkml:brushProperty name="height" value="0.05292" units="cm"/>
      <inkml:brushProperty name="color" value="#00B0F0"/>
    </inkml:brush>
  </inkml:definitions>
  <inkml:trace contextRef="#ctx0" brushRef="#br0">25543 7201 382 0,'9'-14'137'0,"-9"14"184"0,5-13-58 0,-5 13-38 16,1-14-24-16,-1 14-25 15,0 0-17-15,-1-16-26 0,1 16 1 0,0 0-4 0,-6-11-23 16,6 11-14-16,-8-10-3 15,8 10-11-15,-8-7 5 0,8 7 4 0,0 0 8 0,-18-1-1 16,18 1 3-16,-16 4 6 16,5 1 4-16,-1 4 4 0,-4 6 9 0,0-2-9 0,-1 10 4 15,-1 5-2-15,0-3-10 0,2 8-4 16,-6 7 62-16,3 2 16 0,2-5-12 0,7-2-30 0,-3 1-12 16,4 1-36-16,4-1 10 15,1 1 32-15,0 1 146 0,4-4-168 16,2 2 30-16,3 1-2 0,0-2-8 15,3 0-10-15,3-2 24 0,-1-1-10 0,3 0-26 16,4-2 32-16,-2-1-20 0,6-2-12 16,-1-1-32-16,-1-3 0 0,2-2-6 0,-1-3-26 15,2 1-10-15,-2-7 20 0,1-2-8 0,-2-4-6 16,0-2 2-16,1-4 2 0,4-5-8 16,0-4-14-16,3-4 6 0,-2-3-16 0,2-5 6 15,2-9 16-15,1-2-46 0,-6-5 20 16,-2-4-14-16,-2-2-12 0,-4-2-2 0,-1-4 2 0,-5-4 24 15,-2-3-14-15,-3 3-2 0,-4 2-6 16,-2 6 2-16,-4 2 0 0,-4-12 14 0,-1 6-40 16,-6 3 10-16,2 2 6 0,-3 8 22 0,0 4-20 15,-4 5 8-15,1 2 0 0,-3 3-4 16,-1 4-2-16,-2 0 2 0,-1 7-6 0,2 0-2 16,0 4-24-16,1 1-48 15,1 4 8-15,0 1-62 0,3 2-68 0,-6 3-78 0,-1 3-72 16,3-5-62-16,1 7-40 15,1 0-54-15,-1 0 147 0,0 4 92 0,4-6-124 0,-3 6-1223 16</inkml:trace>
  <inkml:trace contextRef="#ctx0" brushRef="#br0" timeOffset="1642.483">26610 7376 442 0,'0'0'297'16,"3"-12"53"-16,-3 12-63 0,0 0-38 16,0 0-22-16,2-12-13 0,-2 12 30 0,0 0-25 15,0 0-33-15,0 0-25 0,3-12-17 0,-3 12-18 16,0 0 65-16,0 0-105 0,0 0-7 0,0 0 85 15,0 0-73-15,0 0 36 16,0 0-1-16,1 15 50 0,-2-3 62 0,-2 4 12 0,2 4 8 16,-3 5-18-16,0 3-20 15,-1 4-32-15,0 4 24 0,-3-4-24 0,3 4-50 0,-2 0-14 16,0 0-18-16,-2 1-26 16,3 1-12-16,-2-1-10 0,3 0 10 0,-3-2-34 0,1 0 12 15,-1 3-34-15,3-5-24 0,-2 1-34 16,1 0 114-16,1-1-226 0,1-4-92 0,3-2-126 0,-3 0-90 15,4-5-88-15,-1-1-22 16,1-1 134-16,0-6 2 0,-3 1-1319 0</inkml:trace>
  <inkml:trace contextRef="#ctx0" brushRef="#br0" timeOffset="2964.947">27307 7993 275 0,'0'0'132'0,"-8"-8"-20"0,8 8 169 0,0 0-36 0,-5-9-8 16,5 9-26-16,0 0-31 16,-4-10-27-16,4 10-22 0,0 0-19 0,0-14 6 0,0 14-11 15,1-12-7-15,-1 12-12 16,8-15-6-16,-2 4-3 0,1 1 3 0,2 1-2 0,1-1 4 16,1 1 12-16,2 0 5 0,1 2 4 15,0 1 2-15,2-1 36 0,-1 1-21 0,-1 4 8 0,-14 2 24 16,29-5-35-16,-29 5 8 15,27 5 104-15,-14 0-9 0,-3 3-38 0,3 1-36 16,-5 5-10-16,-2 1-22 0,-1 2-8 16,-1 3-24-16,-4 0-10 0,0 4-6 0,-4 1-14 0,-2 7-10 15,-5 2 70-15,0-2-90 0,0 1-4 16,-6-1 6-16,-2 9 6 0,0-8-52 0,3-2 84 0,-3-1-12 16,5-3 144-16,-3 1-186 15,3-3 10-15,3-5 2 16,-1-1 4-16,5-2-24 0,-1-2 14 0,3-4 0 15,1 0 10-15,4-11 10 0,1 21-8 16,-1-21 4-16,11 12-2 0,0-5 30 0,3-1 12 16,3-3 2-16,-1 3 6 0,6-2 16 0,2-1-32 15,1 1-18-15,0 1-12 0,1 1-4 16,-2-1-30-16,0-1-52 0,-1 2-90 16,-1 0-146-16,-3 1-230 0,-5-1-156 0,3 0-84 0,-3 1 99 15,1-2-1271-15</inkml:trace>
  <inkml:trace contextRef="#ctx0" brushRef="#br0" timeOffset="4352.048">28187 9087 299 0,'0'0'153'15,"0"0"102"-15,-18-2 60 0,18 2-48 0,0 0-32 0,-9-9-26 16,9 9-29-16,0 0-25 15,0 0 25-15,-1-11-37 0,1 11 30 0,9-12-78 0,-9 12-13 16,14-15 40-16,-4 7-59 16,6 2 4-16,0-7-6 0,2 5 3 0,5 1 33 0,-4 0-28 15,4 1 11-15,0 1-3 0,0 1 10 16,-5 2-12-16,1 2 2 0,-19 0-3 0,32 0-5 0,-32 0 0 16,28 3 2-16,-28-3 6 15,23 10 11-15,-23-10 74 0,13 11-12 0,-13-11 2 0,4 15 12 16,-4-15-98-16,-3 15 150 15,-2-6-42-15,0 6-36 0,5-15-30 0,-10 17 2 0,5-8-24 16,5-9-30-16,-8 14-34 0,8-14 6 16,-2 12 2-16,2-12-44 15,2 12 60-15,-2-12-8 0,13 13 8 0,-2-7-18 0,2 2-8 16,3 1 18-16,2 1 6 16,1 0 2-16,-3 3-10 0,3 1-2 0,-1 2 2 0,-4 1 24 15,2-3-34-15,-5 6 26 16,0 2-24-16,-4-4 2 0,2 3 28 0,-5-3 2 0,-4 1 24 15,-3 2 26-15,-1-2 14 0,-4 4 22 16,-4-3 0-16,-2 2-6 0,-5-2-2 0,0 1-4 0,-1-2-24 16,0-4-12-16,1-2-14 15,0 1-10-15,-2-3-32 0,3-2-16 0,-2-1-96 0,1-1 18 16,2-2-44-16,1-1-72 16,0-1-82-16,16-3-68 0,-28 5-106 0,13-2-144 0,15-3-110 15,-27 3-38-15,27-3 100 0,-22 0 187 16,22 0-1387-16</inkml:trace>
  <inkml:trace contextRef="#ctx0" brushRef="#br0" timeOffset="5535.861">28683 10452 253 0,'4'-9'120'0,"1"-1"-7"16,-5 10 146-16,6-15 25 0,-6 15-29 0,7-14-29 16,-7 14-49-16,5-14 10 0,-5 14-24 0,5-11 33 15,-5 11 0-15,5-9-3 0,-5 9-12 16,0 0-26-16,4-12 2 0,-4 12 5 0,0 0 7 16,0 0 11-16,0 0 3 0,0 0-23 15,-5 12 35-15,-2 1 117 0,1 1-16 0,-2 1-26 16,-1 5-2-16,-5 4 6 0,0 2-26 15,-1 3-18-15,1 0-34 0,-3 1-16 0,3-2-10 16,-1 4-12-16,1-4 26 0,1 1-60 0,3-1-18 16,1-5-16-16,0 1-6 0,4-2-16 15,2-2-14-15,5-2 0 0,0-3-6 0,7 0 0 16,1-4-6-16,7 0 4 0,3-2-4 16,6-4 8-16,1 0-4 0,3-1-8 0,0-2-6 15,2-2-6-15,1 2 6 0,-1-4-6 0,1 4-62 16,-2-2 52-16,-1 0-26 0,0 0-44 0,-5-2-58 15,-4 4-16-15,-1-2-98 16,-20 0-56-16,32 0-116 0,-32 0-132 0,30 0-120 0,-30 0-14 16,23 4-14-16,-23-4 215 15,14 2-319-15,-14-2-749 0</inkml:trace>
  <inkml:trace contextRef="#ctx0" brushRef="#br0" timeOffset="5802.612">28919 10656 494 0,'-14'-11'483'0,"14"11"-69"0,-12-6-74 16,12 6-35-16,0 0 91 0,-20 7 8 0,12 1-5 0,0 3-44 15,-1 9-48-15,-3 1 22 16,3 9 123-16,-1 6-64 0,0 1-70 15,-2 13-102-15,2 1 38 0,0 2-84 0,2-3 138 16,2-3-230-16,-1-7-46 0,5 0-68 16,-3 0-98-16,1-2-130 0,3-2-140 0,-2-6-118 15,2-1-126-15,1-4 102 0,-1-3-494 16,-1-5-409-16</inkml:trace>
  <inkml:trace contextRef="#ctx0" brushRef="#br0" timeOffset="6858.252">28206 11739 370 0,'0'0'134'0,"18"-4"189"0,-18 4-21 15,0 0-37-15,14-5-29 0,-14 5-26 0,0 0-27 0,9-7 27 16,-9 7-11-16,0 0-15 16,8-6-22-16,-8 6-18 0,0 0-20 0,0 0-13 0,0 0-8 15,-4-14-5-15,4 14-5 0,0 0 5 16,0 0-4-16,-22-2 8 15,22 2-1-15,-20 6-5 0,8-1 4 0,-3 0 68 0,2 5-66 16,-1-2 136-16,1 1-16 16,1 0 138-16,1 1-216 0,1 2-10 0,1 0-8 0,3 1 6 15,1 0-20-15,2 0 10 16,2 1-4-16,1 0 24 0,2 2 10 0,4 2 20 16,0 2 24-16,4 2-2 0,-1-1 4 15,3 0-12-15,2 5-22 0,-3-4-16 0,3 4-38 16,-2 0 24-16,-1 0-46 0,2 2-12 0,-3-2-2 15,-2-1-10-15,0-2 9 0,-3 1-73 16,0 0 0-16,-4-4 0 0,0-2 0 0,-2-1 0 16,0 2 0-16,-4-4 0 0,-2 0 0 0,-3-1 0 15,-3 1 0-15,-4-4 0 0,-2-2 0 16,-1-4-117-16,2-1-95 0,-2-4-24 0,-6-3-58 16,2-1-104-16,-3-3-100 0,0-3-52 15,3-2-124-15,1-3-8 0,1-2 136 16,7-4 162-16,5 2-223 0,1-1-915 0</inkml:trace>
  <inkml:trace contextRef="#ctx0" brushRef="#br0" timeOffset="7061.889">28045 11781 666 0,'8'-11'471'0,"-2"1"-68"0,3 5-37 16,3-1 95-16,-1 1 33 0,3 1-26 0,2 3-57 15,4-1-58-15,1 2 242 0,7 2-127 0,1-1-40 16,4 3-68-16,4 0-78 0,0-3-48 0,-1 3-60 16,1-2-58-16,-1-1-64 0,-5 2-130 15,-2-2-120-15,-5-1-256 0,3 3-172 16,-5-2-132-16,-5-2-2 0,-17 1-1234 0</inkml:trace>
  <inkml:trace contextRef="#ctx0" brushRef="#br0" timeOffset="8106.402">27234 12997 372 0,'0'0'146'0,"-8"-7"210"0,8 7-53 0,0 0-39 15,-8-7-30-15,8 7-29 0,0 0-20 0,0 0 31 16,-6-8-24-16,6 8-29 0,0 0-26 16,-5-9-21-16,5 9-15 0,0 0-13 0,1-16-1 15,-1 16-2-15,9-14-2 0,-4 4 6 16,4 2-7-16,1-2 6 0,3 1 16 0,0 0 2 15,2 2 10-15,-1 2-44 0,4 0 80 0,-18 5 82 16,31-1-38-16,-31 1-32 0,27 9 12 0,-13-3-34 16,-1 6-4-16,-2-1-6 0,-2 4-30 15,-1 1 10-15,-3 3-34 0,-3-1 0 0,-2 2-12 16,-1 6-18-16,-3-2 14 0,-5 0 28 16,0-2-14-16,-3 2 18 15,-1-3 0-15,-1-4 14 0,-3 0-8 0,2-3 28 0,-2-6-6 16,3-4 4-16,14-4 2 0,-31 0-28 15,15-4-20-15,-2-7-2 0,0-8-14 0,0-7-4 0,7-4-50 16,-1-18-16-16,3-8 16 16,4-11-8-16,5-4 8 0,5 1-20 0,4-4 10 0,-1 7 14 15,2 2 2-15,4 1-10 16,-1 5-2-16,0 7 4 0,-2 4-40 0,1 11 88 0,-2 5-198 16,-1 4-32-16,-3 5-88 0,1 4-98 15,0 4-138-15,-3 4-68 0,-4 11-96 0,8-12-24 0,-8 12 119 16,0 0-1206-16</inkml:trace>
  <inkml:trace contextRef="#ctx0" brushRef="#br0" timeOffset="9386.23">26123 12926 371 0,'0'0'201'0,"0"0"197"16,0 0-74-16,0 0-56 0,0 0-32 0,5-11-29 15,-5 11 23-15,0 0 51 0,14-7-103 0,-14 7-19 0,17-4-16 16,-3-1-21-16,1 0-6 16,5 0-9-16,-1 1-12 0,4-4-11 0,-3 3-1 0,4 0-12 15,-1 0-12-15,-1 1 7 0,-3 0-13 16,-1 0-17-16,0 0 31 0,1 1 7 0,-19 3 45 15,28-2 105-15,-28 2 30 0,23-4 0 16,-23 4-32-16,21-3 6 16,-21 3 14-16,15 1 2 0,-15-1 66 0,17 9-36 15,-11 0 28-15,-2 1 12 0,0 5-60 0,-2 2-10 16,-2 5 6-16,-3 7-44 0,-2 8-4 16,-3 2-183-16,-4 11-19 0,-3 5 0 0,-2-3 0 15,-2 2 0-15,0-2 0 0,2-1 0 16,1-3 0-16,-1-3 0 0,4-6 0 0,3-3-337 15,1-6-225-15,-1 1-156 0,5-6-108 0,-3-1-36 16,7-7-112-16,-2-2-1013 0</inkml:trace>
  <inkml:trace contextRef="#ctx0" brushRef="#br0" timeOffset="10772.854">25179 12863 472 0,'-8'-10'347'16,"8"10"-1"-16,0 0-53 0,-9-7-30 0,9 7-23 15,0 0 21-15,0 0 4 0,-13-4-34 16,13 4-22-16,0 0-7 0,0 0-18 0,-19 1-11 16,19-1 1-16,0 0 1 0,-19 5 9 15,19-5 103-15,-15 9 59 0,15-9-12 0,-18 11-10 16,10-3-18-16,-1-2-26 0,0 2-36 0,3 1-30 15,-2-2-10-15,3 2-18 0,0 1-4 16,5-10-14-16,-9 16-88 0,9-16 106 0,-1 14-42 16,1-14 24-16,0 18-30 0,2-6-12 15,5 0 8-15,-1 0-13 0,0 1-121 0,2 3 0 16,3 1 0-16,2 4 0 0,3 3 0 16,-4 3 0-16,5-1 0 0,-3 0 0 0,0 4 0 0,0-1 0 15,-2 1 0-15,0-1 0 16,0 2 0-16,-3-1 0 0,0-2 0 0,-3 3 0 15,-1 0 0-15,-2-6 0 0,-2-1 0 0,-1-2 0 16,-1-3 0-16,-3 3 0 0,0-1 0 0,-2 1 0 16,-4-3 0-16,0-2 0 15,-1-2 0-15,-1-4 0 0,-1-2 0 0,-3-3 0 0,2 0 0 16,14-6 0-16,-25 1 0 0,25-1 0 16,-26-7 0-16,17 0-131 0,1-2 57 0,2-5-18 15,4-2-14-15,2-2 6 0,2-2 0 16,4-6 16-16,5-3 10 0,-1-2 8 15,5-1 10-15,1 2 2 0,5-10-4 0,2 4 8 0,-2 3 4 16,-2 4 4-16,0 0 20 16,-2 1-8-16,-1 1-8 0,-3-1-142 0,0 1 158 0,-4 3 16 15,-4 2 8-15,-4 0-4 16,2 1 14-16,-4 2 10 0,-2 1-12 0,-1 0 10 0,-2 1 12 16,-2 1-12-16,-1 3 14 0,-1 0-10 15,-3 0-12-15,0 3-22 0,2 1 4 0,-3 0-32 0,0 3-36 16,0-1-72-16,-2 1-78 15,16 6-132-15,-24-7-116 0,11 3-82 0,13 4-74 16,-25-6 148-16,25 6 50 0,-22-4-592 16,22 4-255-16</inkml:trace>
  <inkml:trace contextRef="#ctx0" brushRef="#br0" timeOffset="12021.164">24086 12773 345 0,'10'-9'134'0,"-10"9"120"0,13-7 11 0,-13 7-31 0,10-8-15 16,-10 8-23-16,9-8-25 16,-9 8-20-16,13-7-6 0,-13 7-3 0,10-11-17 0,-10 11-24 15,14-8-11-15,-14 8-6 16,12-9-9-16,-12 9 7 0,10-11 2 0,-10 11 7 0,9-9-4 16,-9 9-8-16,6-10-10 0,-6 10-4 15,0 0-3-15,0 0 2 16,-4-10 5-16,4 10 6 0,0 0 12 0,-16 5 9 15,4 0 12-15,1 6 14 0,-3 2-13 0,-3 5 77 16,2 4 4-16,-3 2-10 0,4 2-12 16,-4 1-40-16,8-1-10 0,-2 3-18 0,3-6-22 15,4 3-20-15,1-5-14 0,3-1-18 16,1-4-36-16,4-2 14 0,-1 1-4 0,2-2 6 16,2-3-12-16,2-4 2 0,-9-6 2 15,22 7-24-15,-22-7 2 0,24-3 12 0,-7-6 24 16,1-1-52-16,5-4 14 0,-5-3 6 0,0-2 20 15,-2 2 10-15,-2 1 16 0,2 1 16 0,-5 0 38 16,-1 6 48-16,-1-3-28 0,-9 12 60 16,13-9 26-16,-13 9 4 0,0 0 12 0,11 7 40 15,-11-7 14-15,4 20-6 0,-5 0 10 16,-2 6-22-16,0 8-54 0,-5 5 12 0,2 0-20 16,-5 13-119-16,0 2-57 0,-1-1 0 15,2 1 0-15,-4-4 0 0,3 3 0 0,-1-6 0 0,-2 1 0 16,5-8 0-16,-1-5 0 15,1-1-197-15,0-5-177 0,3-6-158 0,-2 0-134 0,2-4-112 16,-1-5-76-16,7-14-79 16,-8 15-1026-16</inkml:trace>
  <inkml:trace contextRef="#ctx0" brushRef="#br1" timeOffset="20004.904">23139 12356 449 0,'0'0'291'0,"0"0"42"15,0 0-73-15,0-12-5 0,0 12-65 16,0 0-31-16,0 0-12 0,0 0-3 0,0 0-29 16,0 0-22-16,0-12-16 0,0 12-16 15,0 0-10-15,0 0-6 0,0 0-3 0,0 0 0 16,0 0-1-16,0 0 9 0,0 0 10 16,0 0 14-16,0 0 14 0,0 0 2 0,0 0 3 0,0 0 7 15,0 0-7-15,0 0 1 16,0 0 1-16,0 0-5 0,0 0-10 0,0 0-63 0,0 0 74 15,0 0-12-15,0 0-12 0,0 12 51 16,0-12 30-16,0 20 16 0,0-3 24 0,1 1-8 16,2 3 36-16,-1 7-42 0,0 2-10 15,-1 4-14-15,0 1-24 0,2 2 60 0,-1-1-112 0,0 2 26 16,-1-1-26-16,0 1-8 16,0-2-4-16,2 0-24 0,-3 1-8 15,0-1-8-15,1-4-32 0,-1-1-54 0,0-2-126 0,0 0-118 16,0-4-104-16,2-6-104 15,-2 1-70-15,0-3 199 0,-2-5 33 0,2-12-639 16,0 17-288-16</inkml:trace>
  <inkml:trace contextRef="#ctx0" brushRef="#br1" timeOffset="20539.392">23506 12622 375 0,'0'0'194'0,"0"0"189"0,6-9-64 16,-6 9-36-16,0 0-23 0,0 0-13 16,0 0 35-16,0 0-30 0,0 0-24 0,0 0-32 15,0 0 6-15,-11 15-16 0,3-5 10 16,0 5 11-16,-3 7 5 0,-1 2 106 0,-2 4 68 16,3 4-58-16,-1 0-38 0,1 1-8 0,-1 2-64 15,6 0-12-15,-3-1-26 0,5 2-32 16,2-8-26-16,0 2-16 0,6-2-20 0,0-4-8 15,5-2-20-15,0-3-14 0,2-1-8 0,3-6-20 16,1-6-26-16,0-2-26 16,-15-4-38-16,34-1-18 0,-12-6-4 0,-1-3 6 0,0 0 8 15,3-7-32-15,-3-4-22 0,-1-3 28 16,-2-3 14-16,-2-1 20 0,-2-4 30 0,-3-3-6 16,-3-2 32-16,-3-2 8 0,0 3 26 15,-5-2-20-15,-4 4 12 0,0-2 14 0,-2 6-20 0,-2 0-10 16,-6 4-2-16,4 4-6 15,-2 3-32-15,-3 2-48 0,2 4-140 0,-2 1-98 0,4 4-60 16,0 2-60-16,-1 0 135 0,12 6 45 16,-22-4-106-16,22 4-658 0,-19 2-101 0</inkml:trace>
  <inkml:trace contextRef="#ctx0" brushRef="#br1" timeOffset="21871.258">22478 11857 438 0,'0'0'284'0,"4"-10"65"15,-4 10-56-15,0 0-43 16,0 0-36-16,0 0 15 0,0 0 34 15,0 0-11-15,0 0-40 0,0 0-22 0,0 0-6 16,0 0 4-16,9 7 11 0,-9-7 17 16,5 21 1-16,-2-8 113 0,-1 7 88 0,-1 8-20 15,2 3-44-15,1 5-32 0,-3 3-20 0,-1 3-72 16,0 1-36-16,0 4-44 0,-4 8-44 16,3-4-70-16,-3-6-104 0,3-2 26 0,-3-4-212 15,3 1-102-15,-2-11-90 0,3 1-124 16,-1-6-104-16,1-4 162 0,1-6-22 0,1-1-1175 15</inkml:trace>
  <inkml:trace contextRef="#ctx0" brushRef="#br1" timeOffset="22155.645">22855 11855 572 0,'0'0'463'0,"8"-12"-77"0,-8 12-37 16,0 0 24-16,11 9 66 0,-11-9-17 0,6 19-59 16,-4-2-42-16,-1 2-51 0,2 8 36 0,-3 3 60 15,0 2-48-15,-3 4-64 0,2 2-56 16,-1 0-24-16,-1 3-30 0,-1-2-46 0,0 2-66 0,3-3-64 15,-4-1-104-15,3 0-102 0,-1-3 30 16,2-4-246-16,-2-1-60 0,3-6 164 0,-3-2 45 16,2-3-173-16,1 1-1115 0</inkml:trace>
  <inkml:trace contextRef="#ctx0" brushRef="#br1" timeOffset="23669.301">22089 10983 360 0,'0'0'178'0,"2"-12"212"0,-2 12-68 0,0 0-43 15,0 0-16-15,0 0-12 0,0 0 130 16,0 0-91-16,5 14-25 0,-5-14-18 0,6 24-34 16,-3-4-10-16,-3 1-2 0,0 2-12 15,1 4 113-15,-1 2 0 0,0 2-36 0,-1 1-62 16,1-2-38-16,-1 4-38 0,-1-3-24 0,1-1-34 15,-4 0-50-15,4-1-8 0,0-2-130 16,-2-2-98-16,2-1-88 0,-2-4-56 0,2-2-70 16,1 1 162-16,-1-1 30 0,-1-4-49 0,4-2-246 15,-2 1-918-15</inkml:trace>
  <inkml:trace contextRef="#ctx0" brushRef="#br1" timeOffset="24308.852">22395 11076 362 0,'-4'-9'153'0,"4"9"212"16,-2-11-71-16,2 11-39 16,-3-13-24-16,3 13-29 0,0-14-25 0,0 14 21 0,4-16-30 15,0 6-20-15,1-1-16 16,4-1-7-16,0-1-1 0,1 2-6 0,5-2 3 0,0-2-4 0,0 7 5 16,-1-2 3-16,1 3-1 15,-1 1-2-15,2 0 3 0,-16 6-1 0,24-2 82 16,-24 2 74-16,28 8-46 0,-15 1-22 15,-2 8-38-15,0-4-24 0,1 7-2 0,-5 3-26 0,-3 1-2 16,-3 0-24-16,-1 3 4 16,-4 1-20-16,-1 3-6 0,-3 2-16 0,-2-3-14 0,1 3 8 15,-1-5-20-15,-2 2 2 0,2-2-4 16,1-6 6-16,0 0-18 16,3-4-4-16,1-1-12 0,1-1 2 0,1-1 22 0,2-3 6 15,2-2-6-15,2 2 2 16,-3-12 0-16,10 17 18 0,0-10-4 0,2-2-10 0,2 1 6 15,1-1-12-15,2-2-6 0,1-1-4 16,1-1-14-16,-19-1-4 0,33 2-40 0,-33-2-62 0,32 0-120 16,-32 0-126-16,29 0-158 15,-29 0-118-15,27-2-90 0,-27 2 150 0,20-2-1251 0</inkml:trace>
  <inkml:trace contextRef="#ctx0" brushRef="#br1" timeOffset="25215.76">22247 9748 479 0,'9'-9'401'16,"-9"9"-23"-16,0 0-58 0,0 0-21 0,0 0 9 0,2 14 62 15,-2-14-40-15,0 17 0 16,0-3-62-16,-1 4-50 0,1 3-31 0,-1 10-22 0,-2-3 100 16,2 9-5-16,-4 1-32 0,1 1-34 15,2 1-46-15,-1 0-40 0,-1-1-24 0,0-1-46 16,0-1-66-16,3-1-88 0,0-4-70 16,0-4-110-16,-3 0-60 0,3-4-19 0,-1-5 136 0,1 0-28 15,1-6-109-15,0 0-1220 16</inkml:trace>
  <inkml:trace contextRef="#ctx0" brushRef="#br1" timeOffset="26815.681">22615 9738 241 0,'0'0'120'0,"0"0"-9"0,-18-4 93 0,18 4 46 16,0 0-19-16,-14-2-25 0,14 2-27 15,0 0-24-15,-13-5-22 0,13 5-16 0,0 0 5 16,-9-8 13-16,9 8-11 0,0 0-2 16,-6-10-8-16,6 10 11 0,0 0 26 0,6-16 0 15,-6 16 2-15,9-17-7 0,-1 9-6 0,1-3 3 16,1 2-16-16,3-2 14 0,1 1-8 0,1-1 9 15,3 2 118-15,0-1-60 0,0 5-2 16,-3 0-2-16,3-1-32 0,1 3 10 16,-1 0-74-16,1 3 6 0,-1 3-14 0,2-3-14 15,-3 5-20-15,0 0-24 0,-2-1 2 16,-1 4-14-16,-1-1 4 0,0 2 48 0,-3 1-68 16,-2 1 36-16,-2 0-12 0,-1 1-6 0,-2-1 28 15,-3 2-20-15,0-2 46 0,-3 2-18 0,3-2-4 16,-4 2-6-16,4-13-2 15,-2 19-2-15,2-19-30 0,-1 15-4 0,1-15 20 0,0 15-6 16,0-15-4-16,3 15 8 16,-3-15-20-16,11 15-114 0,-5-6 150 0,4 1-18 0,-1 2 4 15,0 2-28-15,5 2 2 0,-2 2 4 16,-1 1 0-16,2 2-4 0,-4 1 4 0,0 0 0 0,0 2 8 16,-3 0-8-16,-2 0 16 15,-3-3 26-15,-1 1 50 0,-1-2 4 0,-7 4 52 0,1-2 22 16,-2-2-46-16,-5-2-6 15,-1 0-8-15,-1-5-20 0,-2 0-94 16,2-5 106-16,-4 0-60 0,4-3-40 0,-2-4-32 16,18-1-60-16,-35 0-38 0,16-5-66 0,1 1-20 0,2-2-128 15,-2-1-124-15,1 1-100 0,2-1-98 16,2 0-48-16,0-1 26 0,2-1 40 0,-1-1-1073 0</inkml:trace>
  <inkml:trace contextRef="#ctx0" brushRef="#br1" timeOffset="27882.544">23079 8402 394 0,'5'-12'190'0,"-5"12"158"0,3-9-51 0,-3 9-33 0,0 0-26 15,2-13-11-15,-2 13 24 0,0 0 1 16,0 0-16-16,0 0-27 0,0 0 8 0,0 0 14 16,5 10-6-16,-3 2-11 0,-1 4-20 15,-2 6 77-15,-1 6 55 0,1 4-4 0,-3 5-40 0,0 2-118 16,-1 0 78-16,0 2-40 16,1 1-36-16,-2-2-36 0,-2-2-6 0,2 1-84 0,-2-1-34 15,3-3-86-15,0-3-100 0,-2-6-136 16,4 1-104-16,-2-6-122 0,2-3-34 0,1-4 245 15,-1-2-100-15,3-12-1290 0</inkml:trace>
  <inkml:trace contextRef="#ctx0" brushRef="#br1" timeOffset="28340.817">23404 8396 430 0,'7'-11'305'16,"-7"11"82"-16,0 0-61 0,0 0-32 15,0 0-13-15,0 0 72 0,0 0-12 0,0 0-25 16,4 15-44-16,-6 0-23 0,-4 2-15 16,1 7-6-16,-2 8 136 0,-5-4 50 0,4 9-28 15,-1-1-4-15,-2-1-20 16,2 2-40-16,0-1-52 0,-1 0-20 0,2-5-58 16,3 3-22-16,0-7-28 0,1 0-30 0,0-5-12 0,4-3-4 15,0-2-24-15,3 0 2 16,2-2-16-16,0-2-4 0,4-2-6 0,5-2-4 0,0-2-8 15,4-2 0-15,0-3-14 0,6 0 6 16,-1-4-28-16,4 0 14 0,0 0-4 0,1-2-8 0,-4 1-24 16,3-1-26-16,-3 0-42 15,-2 0-38-15,-4 2-72 0,1-1-56 0,-2 0-94 0,-2-1-100 16,-15 4-116-16,26-3-86 16,-26 3-48-16,20-4 92 0,-20 4 141 0,17-3-1331 0</inkml:trace>
  <inkml:trace contextRef="#ctx0" brushRef="#br1" timeOffset="28570.476">23690 8591 773 0,'-21'-8'486'0,"21"8"-87"0,-19 4-42 0,19-4 105 16,-18 15-4-16,11-2-31 15,-5 5-54-15,2 6-39 0,1 5 185 0,0 3-73 0,0 3-48 16,0 2-82-16,1-2-76 16,2 5-40-16,0-2-56 0,-1 4-40 0,2-4-80 0,0 0-80 15,0-2-164-15,0-2-132 0,2 2-128 16,-2-8-94-16,1-4-52 0,2-2 230 0,-1-3-619 0,1-5-380 16</inkml:trace>
  <inkml:trace contextRef="#ctx0" brushRef="#br1" timeOffset="29621.128">24137 7534 538 0,'0'0'503'16,"0"0"-89"-16,0 0-41 0,0 0 23 0,0 17 63 0,0-17-6 16,-1 22-35-16,0-4-57 0,-1 4 64 15,-3 2 77-15,1 6-88 0,2 4-70 16,-2 0-52-16,-1 3-42 0,0-1-28 0,1 0-32 16,-4 3-46-16,3-2-40 0,1-3-24 0,-1-1-102 15,1-3-68-15,0-3-110 0,3-2-182 16,-1-3-152-16,0-4-62 0,0-2-22 0,1-3 123 15,-1-2 118-15,2-11-402 0,3 15-640 0</inkml:trace>
  <inkml:trace contextRef="#ctx0" brushRef="#br1" timeOffset="30207.935">24554 7651 439 0,'5'-9'262'0,"-5"9"77"0,0 0-50 0,6-13-29 15,-6 13-29-15,0 0-26 0,5-11 37 16,-5 11-3-16,0 0-38 16,0 0-35-16,-1-10-12 0,1 10-15 0,0 0 1 0,-9-10-13 15,9 10 5-15,0 0 12 0,0 0 23 16,-18 0 18-16,18 0 120 0,-16 8 37 0,16-8 10 0,-18 12-12 15,8-6-24-15,-2 2-12 16,4 1-56-16,-1 0-10 0,1 0-32 0,1 1-30 0,1-1-24 16,1 3-14-16,-2-1-20 15,6-1 10-15,-2 1-16 0,3-11-14 0,2 22-6 16,0-9-12-16,3 0-18 0,0 0-4 0,3 3 2 16,0-1-4-16,1-1 4 0,-2 2 24 0,2 5-79 0,0-2-5 15,1 1 0-15,-2 1 0 16,0-2 0-16,-6-1 0 0,2-1 0 0,0-1 0 0,-3-2 0 15,-1 2 0-15,0 0 0 16,-5-2 0-16,1-2 0 0,-1 1 0 0,-1 0 0 0,-2-2 0 16,-2-3 0-16,2 0 0 15,-1-2 0-15,9-6 0 0,-19 6 0 16,19-6 0-16,-18-1-545 0,18 1-185 0,-18-11-56 0,12-2-20 16,1 3-30-16,-3-7 149 15,2 2-1243-15</inkml:trace>
  <inkml:trace contextRef="#ctx0" brushRef="#br1" timeOffset="30399.882">24443 7659 681 0,'7'-13'503'0,"-7"13"-85"16,13-9-35-16,-13 9 103 0,18-2 34 0,-18 2-41 0,23 2-41 16,-23-2 136-16,29 0 114 0,-9 4-94 15,1-2-74-15,5 1-74 0,2 1-48 16,0-2-46-16,-1 0-70 0,1 0-58 0,-1-1-54 15,-3 2-135-15,-4-3-35 0,1 2-125 16,-2-2-179-16,-19 0-178 0,32 0-202 0,-32 0-202 16,27-3-110-16,-27 3-1508 0</inkml:trace>
  <inkml:trace contextRef="#ctx0" brushRef="#br2" timeOffset="84021.08">25089 7009 136 0,'0'0'25'0,"0"0"-21"16,0 0-39-16</inkml:trace>
  <inkml:trace contextRef="#ctx0" brushRef="#br2" timeOffset="97866.56">23108 13425 377 0,'0'0'159'0,"0"0"189"15,0 0-57-15,-5-8-45 0,5 8-32 0,0 0-25 16,0 0-26-16,0 0 6 0,0 0-2 15,0 0-24-15,0 0-19 0,0 0-20 0,0 0-12 16,0 0-9-16,0 0-1 0,0 0-11 16,0 0 1-16,0 0-8 0,0 0 7 0,0 0 1 15,0 0-9-15,0 0 3 16,0 0 1-16,0 0-2 0,0 0 2 0,0 0 2 0,3-10-3 16,-3 10-7-16,0 0-4 0,0 0 4 15,0 0-6-15,15-3-1 0,-15 3-17 0,0 0 26 16,17-1 23-16,-17 1-16 0,15-6-8 15,-15 6 12-15,17-7 2 0,-17 7-4 0,21-6-16 0,-21 6 10 16,22-5-18-16,-22 5 20 16,18-7-24-16,-18 7 10 0,19-5-14 0,-19 5 8 0,14-3-8 15,-14 3-8-15,17-2 10 0,-17 2-10 16,0 0 12-16,23-1-10 0,-23 1-10 0,0 0 10 16,20 0-10-16,-20 0 10 0,0 0-18 15,23 0 2-15,-23 0-16 0,0 0 6 0,25 0-6 16,-25 0 20-16,0 0-18 0,23 1 8 15,-23-1-4-15,0 0-6 16,20 2 10-16,-20-2-10 0,0 0 0 0,23 1 0 0,-23-1 10 16,0 0-4-16,22 0 4 0,-22 0-6 15,0 0-120-15,22 1 128 0,-22-1 8 0,0 0-4 0,24-1 12 16,-24 1 24-16,0 0-48 16,24-1 8-16,-24 1-8 0,18 0 12 0,-18 0-16 0,0 0 6 15,21-2 22-15,-21 2-28 16,0 0 14-16,17-1-14 0,-17 1 0 0,0 0 2 0,0 0-2 15,22 0 8-15,-22 0-6 0,0 0 2 16,0 0 6-16,18 0-2 0,-18 0 2 0,0 0 6 0,0 0 4 16,19 1-14-16,-19-1 0 15,0 0-2-15,0 0 6 0,17 2 16 0,-17-2-34 0,0 0 22 16,0 0-14-16,16 3 12 16,-16-3 2-16,0 0-8 0,13 5 90 0,-13-5-118 0,0 0 12 15,0 0 16-15,19 3 8 16,-19-3-8-16,0 0-2 0,14 4 2 15,-14-4 4-15,0 0 2 0,17 2-6 0,-17-2-2 0,0 0 6 16,15 3-2-16,-15-3-4 16,0 0-4-16,19 0 10 0,-19 0 6 0,0 0-6 0,21 0-4 15,-21 0 6-15,0 0-8 0,18 0 8 16,-18 0-76-16,0 0 80 0,0 0-10 0,20 0-2 16,-20 0-8-16,0 0-20 0,0 0-58 15,0 0-58-15,21 2-92 0,-21-2-82 0,0 0-72 0,0 0-90 16,0 0 163-16,0 0 27 15,0 0-141-15,0 0-1188 0</inkml:trace>
  <inkml:trace contextRef="#ctx0" brushRef="#br2" timeOffset="103171.895">23387 13367 232 0,'0'0'108'15,"0"0"-4"-15,0 0 14 0,9-7 95 0,-9 7-32 16,0 0-14-16,0 0-18 0,0 0-16 16,0 0-18-16,0 0-16 0,0 0-17 0,0 0-10 15,0 0-7-15,0 0-11 0,0 0 2 16,6-9-7-16,-6 9 4 0,0 0 13 0,0 0 8 16,0 0-5-16,0 0-5 0,0 0-40 0,0 0 49 15,0 0-6-15,0 0-12 16,0 0-1-16,4 11 2 0,-4-11-7 0,0 0 0 0,-1 11-7 15,1-11 2-15,0 0-4 16,-3 11-2-16,3-11-1 0,-1 11-5 0,1-11 7 16,-1 11-4-16,1-11-1 0,-3 14-4 0,3-14 1 15,-2 15-4-15,2-15 10 0,-3 13-3 0,3-13-8 0,-5 15 27 16,5-15-34-16,-4 15-1 16,4-15 2-16,-4 15-2 0,4-15 8 0,-5 14-10 0,5-14 6 15,-8 16 1-15,8-16 1 16,-7 16 0-16,7-16 3 0,-9 18-6 0,9-18 0 0,-10 15 14 15,4-6-18-15,6-9-8 16,-10 17 6-16,5-10-1 0,5-7 12 0,-9 13-13 0,9-13-5 16,-9 13 11-16,9-13-11 0,-9 11-3 15,9-11-2-15,-7 9 13 0,7-9 5 0,-8 12-13 0,8-12 5 16,-8 7-5-16,8-7 1 16,-7 10 4-16,7-10 3 0,-8 6-9 15,8-6 6-15,-10 10 9 0,10-10-6 0,-12 8 3 16,12-8-7-16,-9 7 4 0,9-7-3 15,-14 7-50-15,14-7 66 0,-10 8-1 0,10-8-3 0,0 0-3 16,-14 7-3-16,14-7-1 16,0 0 44-16,-14 5-18 0,14-5-6 0,0 0 4 0,-13 6 0 15,13-6-12-15,0 0-4 0,-13 4 22 16,13-4 6-16,0 0-2 0,0 0-44 16,-19 3 50-16,19-3 10 0,0 0 0 15,0 0-8-15,-15 3 8 0,15-3 2 0,0 0-2 0,0 0-14 0,-21 0-14 16,21 0 34-16,0 0-26 15,0 0-4-15,-20-1 4 0,20 1-2 0,0 0 2 0,0 0-4 16,-22-2 12-16,22 2-98 0,0 0 108 16,0 0-4-16,-18 0 24 15,18 0-4-15,0 0-2 0,-15-3-20 16,15 3 8-16,0 0-48 0,-22-2 8 0,22 2 0 16,-19-4 6-16,19 4 6 0,-19-3 8 0,19 3 4 15,-22-2-26-15,22 2 2 0,-27-4-2 16,27 4 4-16,-26-4 4 0,26 4 0 0,-30-6-16 15,30 6 18-15,-28-7 8 0,15 6-14 0,-1-4-2 16,0 2 10-16,14 3-12 0,-27-7 10 16,13 3 0-16,14 4-2 0,-23-5 6 0,23 5-6 15,-21-7-14-15,21 7 0 0,-21-7 12 0,21 7-10 16,-14-5 22-16,14 5 2 0,-15-5-4 16,15 5-20-16,-13-6 14 0,13 6 4 0,-14-6 0 15,14 6 2-15,-13-5-18 0,13 5 44 0,-13-8-26 16,13 8-10-16,-11-8-48 0,11 8 52 15,-13-5-4-15,13 5 4 0,-13-8 8 0,13 8-2 16,-10-7 2-16,10 7-8 16,-12-7-14-16,12 7-2 0,-11-5 6 0,11 5-8 0,-10-9-2 15,10 9 8-15,-12-7-8 16,12 7 0-16,-12-9-4 0,12 9-54 0,-17-12 62 0,17 12-8 16,-18-13 14-16,18 13-6 0,-17-10 18 15,17 10 4-15,-15-10 0 0,15 10 2 0,-15-11-4 0,15 11-6 16,-17-11-4-16,17 11-12 15,-14-10-4-15,5 1 4 0,0 4 6 0,9 5-13 0,-16-13-11 16,16 13 0-16,-16-12 0 16,8 5 0-16,1 1 0 0,-1-1 0 0,2 0 0 0,-2-1 0 15,-1 0 0-15,3 1 0 0,-2-1 0 16,0 0 0-16,2 1 0 0,6 7 0 16,-14-13 0-16,8 5 0 0,6 8 0 0,-11-10 0 15,11 10 0-15,-10-11 0 0,10 11 0 0,-9-9 0 0,9 9 0 16,-9-9 0-16,9 9 0 15,-9-9 0-15,9 9 0 0,-6-9 0 16,6 9 0-16,-8-10 0 0,8 10 0 0,-7-9 0 16,7 9 0-16,-9-9 0 0,9 9 0 15,-8-6 0-15,8 6 0 0,0 0 0 0,-8-13 0 0,8 13 0 16,0 0 0-16,-9-9 0 16,9 9 0-16,0 0 0 0,-10-10 0 0,10 10 0 0,0 0 0 15,-9-9 0-15,9 9 0 0,-9-8 0 16,9 8 0-16,0 0 0 0,-10-9 0 0,10 9 0 15,0 0 0-15,-9-9 0 0,9 9 0 16,0 0 0-16,-8-10 0 0,8 10 0 16,0 0 0-16,-6-6 0 0,6 6 0 0,0 0 0 15,-9-9 0-15,9 9 0 0,0 0 0 0,-5-10 0 0,5 10 0 16,0 0 0-16,-8-12 0 0,8 12 0 16,-6-9 0-16,6 9 0 15,-9-8 0-15,9 8 0 0,-4-9 0 0,4 9 0 0,-6-9 0 16,6 9 0-16,-7-12 0 15,7 12 0-15,-6-9 0 0,6 9 0 0,-9-11 0 0,9 11 0 16,-8-10 0-16,8 10 0 16,-9-13 0-16,9 13 0 0,-10-11 0 0,10 11 0 0,-9-13 0 15,3 5 0-15,-1-2 0 0,2 4 0 16,-2-4 0-16,-1 1 0 0,2 1 0 0,-1-1 0 0,1 0 0 16,0 0 0-16,-1 0 0 15,2-1 0-15,-2 2 0 0,1-3 0 16,1 4 0-16,-1-3 0 0,1 1 0 15,-2 2 0-15,2-5 0 0,-1 5 0 0,1-3 0 16,-2 2 0-16,3-1 0 0,-1-1 0 0,-1 2 0 16,1-1 0-16,-2 1 0 0,7 8 0 15,-7-16 0-15,7 16 0 0,-12-16 0 0,12 16 0 16,-6-17 0-16,6 17 0 0,-8-14 0 16,8 14 0-16,-5-14 0 0,5 14 0 0,-5-14 0 15,5 14 0-15,-8-14 0 0,8 14 0 16,-4-15 0-16,4 15 0 0,-5-15 0 0,5 15 0 0,-4-14 0 15,4 14 0-15,-5-16 0 0,5 16 0 16,-4-16 0-16,4 16 0 0,-3-15 0 16,3 15 0-16,-7-16 0 0,7 16 0 0,-3-15 0 15,3 15 0-15,-6-17 0 0,6 17 0 0,-5-18 0 16,5 18 0-16,-4-15 0 0,4 15 0 16,-5-16 0-16,5 16 0 0,-5-16 0 0,5 16 0 15,-5-18 0-15,5 18 0 0,-6-19 0 0,3 10 0 16,-1-2 0-16,2 2 0 0,-1 0 0 15,-1-1 0-15,4 10 0 0,-10-19 0 0,6 8 0 16,0 0 0-16,1 1 0 0,-3-2 0 16,4 1 0-16,-2 1 0 0,-1-3 0 0,1 3 0 15,0-3 0-15,0 3 0 0,1-2 0 16,0 1 0-16,-1 0 0 0,0-1 0 0,-1 2 0 16,3-2 0-16,-2-2 0 0,0 2 0 15,0 2 0-15,0-3 0 0,2 0 0 0,-2 1 0 0,-1 0 0 16,1-1 0-16,2 0 0 15,-2-2 0-15,0-1 0 0,1 3 0 0,-1-1 0 0,1 1 0 16,-2-1 0-16,1-1 0 0,0 2 0 16,0-1 0-16,0 1 0 0,0-1 0 0,0 2 0 15,2-2 0-15,-3 1 0 0,1-2 0 16,2 3 0-16,-2-2 0 0,0 0 0 0,1 0 0 16,-2 1 0-16,1-2 0 0,-1 2 0 15,1-3 0-15,3 2 0 0,-3-1 0 0,0 0 0 16,1 0 0-16,0 0 0 0,-1 1 0 15,0 0 0-15,-1-1 0 0,4 2 0 16,-3-2 0-16,2 0 0 0,-1 2 0 0,-1-2 0 0,3 0 0 16,-3 2 0-16,0-2 0 15,3 2 0-15,-2-3 0 0,0 2 0 0,0 0 0 0,2-1 0 16,-2 2 0-16,2-1 0 0,-3-3 0 16,3 3 0-16,0-1 0 0,-1-1 0 0,0-1 0 0,-1 3 0 15,2-1 0-15,-1-1 0 16,1-1 0-16,0 3 0 0,-3-4 0 0,3 0 0 0,0-1 0 15,-1 1 0-15,1 1 0 16,1-2 0-16,-1 0 0 0,1 3 0 0,-1-2 0 0,-1 1 0 16,2-1 0-16,0 1 0 15,0 1 0-15,0-1 0 0,0-1 0 0,0-1 0 0,0 2 0 16,0-3 0-16,0 1 0 0,0 1 0 16,0 0 0-16,0-1 0 15,0 1 0-15,2-2 0 0,-1 1 0 0,-1-2 0 0,1 3 0 16,-1-2 0-16,0 0 0 15,0 0 0-15,0 1 0 0,1-2 0 0,-1 0 0 0,-1 1 0 16,1 1 0-16,0-3 0 0,0 2 0 16,0 1 0-16,0-2 0 0,0 0 0 0,0-1 0 0,0 2 0 15,-1 1 0-15,2-3 0 16,-1 1 0-16,0 0 0 0,1-2 0 0,-1 1 0 0,0 2 0 16,0-3 0-16,2 1 0 15,-2 2 0-15,0-2 0 0,1 1 0 16,-1-2 0-16,0 2 0 0,0 0 0 0,0-1 0 15,0 2 0-15,0-2 0 0,0 2 0 0,1-2 0 16,-1 2 0-16,0-1 0 0,0 0 0 16,0 1 0-16,4-1 0 0,-4 1 0 15,1-1 0-15,-1 1 0 0,1-1 0 0,1 1 0 16,-1-1 0-16,0-1 0 0,2 4 0 0,-3-4 0 16,1 2 0-16,2 1 0 0,-1-2 0 15,1 1 0-15,0 1 0 0,-1-3 0 0,1 2 0 16,3-3 0-16,-4 3 0 0,2-1 0 0,0 1 0 15,0-3 0-15,1-1 0 0,-1 1 0 16,2-1 0-16,-1 2 0 0,1-2 0 0,-1 3 0 16,0 4 0-16,0-5 0 0,2-2 0 0,0 2 0 15,-2 0 0-15,3 1 0 0,-1-1 0 16,1 1 0-16,-2 1 0 0,2-3 0 16,1 2 0-16,-4 0 0 0,4 0 0 0,0-2 0 15,1 1 0-15,-1 0 0 0,0-2 0 0,4-1 0 16,-4 1 0-16,1 1 0 0,3-3 0 0,-2 2 0 15,0 4 0-15,0-3 0 0,-2 1 0 16,3 1 0-16,-1-1 0 0,-1 2 0 0,3-1 0 16,-3 1 0-16,1-1 0 0,0 2 0 0,-1-1 0 15,1 1 0-15,1-2 0 16,-1 2 0-16,0-1 0 0,2 1 0 0,-2-1 0 0,3-1 0 16,-2 1 0-16,1-2 0 15,3-1 0-15,-3-1 0 0,1 1 0 0,0 0 0 0,0 1 0 16,0-2 0-16,0 0 0 0,-1 1 0 15,1-1 0-15,-1 4 0 0,-3-1 0 0,4 1 0 0,-4-1 0 16,2 1 0-16,-1 0 0 16,0-1 0-16,0 1 0 0,2 1 0 0,-3-1 0 0,4-1 0 15,-4 3 0-15,3-6 0 16,1 4 0-16,-1-3 0 0,2 0 0 0,1 0 0 0,-4-1 0 16,4 2 0-16,-2-1 0 15,0 0 0-15,1 2 0 0,-1-1 0 0,-1-1 0 0,1 4 0 16,0 0 0-16,4-3 0 0,-5 3 0 15,1 0 0-15,-1 1 0 0,-1 0 0 0,1 2 0 0,1-2 0 16,-2 1 0-16,1 1 0 16,-1-2 0-16,1 1 0 15,1 1 0-15,-1-1 0 0,2 0 0 0,-2-1 0 0,0 0 0 16,2 1 0-16,-2 1 0 0,1 1 0 16,0-3 0-16,0 2 0 0,-1-1 0 0,1 1 0 0,0 0 0 15,-2-1 0-15,0 4 0 16,-1 1 0-16,-1-1 0 0,0 3 0 0,-1-3 0 0,1 2 0 15,0-2 0-15,-1 3 0 16,2-1 0-16,0-1 0 0,-2 2 0 0,0-3 0 0,1 3 0 16,-1-3 0-16,2 4 0 15,0-4 0-15,-2 2 0 0,1-1 0 0,2 0 0 0,-2 3 0 16,0-4 0-16,0 3 0 0,2 0 0 16,-2-2 0-16,0 1 0 0,0 0 0 0,2 0 0 0,-2 2 0 15,0-1 0-15,1 0 0 16,0 1 0-16,-1 0 0 15,-1-1 0-15,3 1 0 0,-3 1 0 0,0 0 0 16,1 0 0-16,-2-1 0 0,-1 4 0 0,2-3 0 16,0-1 0-16,0 3 0 0,0-2 0 15,1-1 0-15,1 2 0 0,-1-3 0 0,1-1 0 16,2 3 0-16,-1-1 0 0,0 2 0 0,1-5 0 16,1 5 0-16,-2-3 0 0,3 1 0 15,-4 0 0-15,4 0 0 0,0 0 0 0,-1 0 0 16,1 1 0-16,2-3 0 0,-2 2 0 15,-1-1 0-15,3 2 0 0,2-1 0 0,-5 0 0 16,0 2 0-16,0-1 0 0,-1 0 0 0,1 1 0 16,-1-1 0-16,1 2 0 0,-1-1 0 15,-2 0 0-15,3 1 0 0,-1-1 0 0,-2 1 0 16,1 1 0-16,-2-1 0 0,4 0 0 0,-3 1 0 16,1 0 0-16,-3 0 0 0,3-1 0 15,-1 0 0-15,-11 6 0 0,21-8 0 16,-21 8 0-16,20-12 0 0,-20 12 0 0,21-9 0 15,-11 4 0-15,-10 5 0 0,18-9 0 16,-18 9 0-16,16-8 0 0,-16 8 0 0,18-7 0 16,-18 7 0-16,13-7 0 0,-13 7 0 0,15-6 0 15,-15 6 0-15,13-5 0 0,-13 5 0 0,14-8 0 16,-14 8 0-16,14-3 0 0,-14 3 0 16,12-5 0-16,-12 5 0 0,15-6 0 0,-15 6 0 15,13-6 0-15,-13 6 0 0,15-5 0 16,-15 5 0-16,22-6 0 0,-22 6 0 0,27-7 0 15,-12 3 0-15,2 0 0 0,-1 1 0 16,2-1 0-16,1 0 0 0,7-2 0 0,-4 2 0 0,-3 1 0 16,5-1 0-16,-2 0 0 0,-3 0 0 15,0 1 0-15,2-1 0 16,-2 2 0-16,0 0 0 0,-1 0 0 0,1-1 0 0,-4 1 0 16,-15 2 0-16,31-4 0 15,-31 4 0-15,26-1 0 0,-26 1 0 0,24-2 0 0,-24 2 0 16,20-2 0-16,-20 2 0 0,17-2 0 15,-17 2 0-15,18 0 0 0,-18 0 0 0,0 0 0 0,20-2 0 16,-20 2 0-16,0 0 0 16,0 0 0-16,22 0 0 0,-22 0 0 0,0 0 0 0,0 0 0 15,20 0 0-15,-20 0 0 16,0 0 0-16,0 0 0 0,18 2 0 0,-18-2 0 0,0 0 0 16,0 0 0-16,18 2 0 15,-18-2 0-15,0 0 0 0,17 2 0 0,-17-2 0 0,0 0 0 0,18 3 0 16,-18-3 0-16,15 4 0 15,-15-4 0-15,16 5 0 0,-16-5 0 0,17 4 0 0,-17-4 0 16,23 6 0-16,-23-6 0 16,21 5 0-16,-21-5 0 15,22 7 0-15,-22-7 0 0,21 6 0 0,-21-6 0 0,18 6 0 16,-18-6 0-16,19 9 0 0,-19-9 0 16,18 6 0-16,-18-6 0 0,16 7 0 0,-16-7 0 0,12 8 0 15,-12-8 0-15,16 6 0 16,-16-6 0-16,13 5 0 0,-13-5 0 0,12 8 0 0,-12-8 0 15,10 5 0-15,-10-5 0 0,13 7 0 16,-13-7 0-16,12 8 0 0,-12-8 0 0,10 9 0 16,-10-9 0-16,10 10 0 0,-10-10 0 15,10 8 0-15,-10-8 0 0,9 9 0 0,-9-9 0 0,12 11 0 16,-12-11 0-16,11 9 0 16,-11-9 0-16,9 12 0 0,-9-12 0 0,9 8 0 0,-9-8 0 15,12 12 0 1,-12-12 0-16,10 10 0 0,-10-10 0 0,9 13 0 15,-9-13 0-15,10 12 0 0,-10-12 0 16,9 14 0-16,-2-5 0 0,-7-9 0 0,11 15 0 16,-5-5 0-16,-1-3 0 0,-5-7 0 0,10 13 0 15,-10-13 0-15,8 15 0 0,-8-15 0 16,9 13 0-16,-9-13 0 0,9 11 0 0,-9-11 0 16,7 11 0-16,-7-11 0 0,7 12 0 15,-7-12 0-15,7 8 0 0,-7-8 0 0,6 9 0 16,-6-9 0-16,5 7 0 0,-5-7 0 0,0 0 0 15,10 11 0-15,-10-11 0 0,7 9 0 16,-7-9 0-16,0 0 0 0,6 10 0 0,-6-10 0 16,0 0 0-16,8 11 0 0,-8-11 0 15,0 0 0-15,5 9 0 0,-5-9 0 0,0 0 0 16,9 8 0-16,-9-8 0 0,0 0 0 0,0 0 0 16,6 10 0-16,-6-10 0 0,0 0 0 15,8 8 0-15,-8-8 0 0,0 0 0 16,0 0 0-16,0 0 0 0,5 10 0 0,-5-10 0 0,0 0 0 15,0 0 0-15,0 0 0 16,0 0 0-16,8 7 0 0,-8-7 0 0,0 0 0 0,0 0 0 16,0 0 0-16,0 0 0 0,0 0 0 15,0 0 0-15,0 0 0 0,0 0 0 0,0 0 0 16,0 0 0-16,0 0 0 0,-12 7 0 16,12-7 0-16,0 0 0 0,0 0 0 0,-23 1 0 15,23-1 0-15,0 0 0 0,-23 2 0 16,23-2 0-16,-20 1 0 0,20-1 0 0,-26 2 0 15,26-2 0-15,-28 4 0 0,28-4 0 0,-29 3 0 16,13-1 0-16,0 2 0 0,16-4 0 0,-31 3 0 16,13-1 0-16,3-1 0 0,1 2 0 15,14-3 0-15,-28 4 0 0,28-4 0 0,-26 5 0 16,26-5 0-16,-23 5 0 0,23-5 0 16,-18 2 0-16,18-2 0 0,-16 2 0 15,16-2 0-15,0 0 0 0,-18 2 0 16,18-2 0-16,0 0 0 0,-17 3 0 0,17-3 0 15,0 0-67-15,0 0-237 0,-16 4-78 0,16-4-94 0,0 0-134 16,0 0-30-16,-15 3-54 16,15-3 10-16,0 0 218 0,0 0 41 0,0 0-419 0,-14 4-479 15</inkml:trace>
  <inkml:trace contextRef="#ctx0" brushRef="#br2" timeOffset="103967.701">25227 6929 313 0,'0'0'132'16,"0"0"65"-16,0 0 79 0,0 0-40 15,12-5-27-15,-12 5-25 16,0 0-22-16,0 0-21 0,0 0-19 0,0 0-7 15,0 0 7-15,0 0-17 0,6-8-14 0,-6 8-9 16,0 0-5-16,0 0-13 0,0 0 10 16,5-9 7-16,-5 9-3 0,0 0-4 0,0 0 2 15,9-7-7-15,-9 7 6 0,0 0 9 0,7-12 1 16,-7 12 11-16,7-9 13 0,-7 9-11 16,5-12 16-16,-5 12-11 0,8-18-6 0,-4 9 1 15,0-3 37-15,0 1 51 0,1-3 16 16,-2-1-170-16,1 1 188 0,0-4-26 0,0 4-36 15,-3-1-26-15,2-2-14 0,-2 0-30 0,3 1-14 16,-3 2-14-16,1-1-4 0,1 1 20 16,-3 0-56-16,2 3-14 0,-1 0-22 0,-1 11-36 15,1-19-56-15,-1 19-46 0,1-17-72 0,-1 17 110 16,0-15-220-16,0 15-38 0,2-14-21 16,-2 14 207-16,1-12-4 0,-1 12-9 15,0 0-27-15,1-12-73 0,-1 12-248 0,0 0-654 0</inkml:trace>
  <inkml:trace contextRef="#ctx0" brushRef="#br2" timeOffset="105572.799">20083 10119 586 0,'-1'17'469'15,"-3"8"-97"-15,-1 3-68 0,0 5-38 0,-1 5 31 0,2 1 0 16,0 0-6-16,0 0-32 15,0 1-26-15,-1 1-45 0,3-3 40 0,-1-1-102 0,-1 1-24 16,3 0-56-16,-3-3 48 16,4-4-20-16,-1-4-56 0,-2 2-140 15,2-5-4-15,-2-4-48 0,2-1-27 0,1-4-43 0,0-2-167 16,-1 0-1101-16</inkml:trace>
  <inkml:trace contextRef="#ctx0" brushRef="#br2" timeOffset="105855.789">19789 10753 492 0,'0'0'401'15,"-6"-9"-48"-15,6 9-70 0,0 0-37 0,0-11-15 0,0 11 35 16,0 0-6-16,10-13-19 16,-1 7-27-16,1-2-28 0,6-1-19 15,4-1-21-15,7-4 68 0,5 0-86 0,1 0-9 16,12-5 5-16,5 2 53 0,-7 2-11 0,-3 2-40 16,-7 3-32-16,-1 1-60 0,-1-1-126 15,-6 5-144-15,-2 0-51 0,-4 1 101 0,-3 0-20 16,-16 4-61-16,24 2-293 0,-24-2-882 0</inkml:trace>
  <inkml:trace contextRef="#ctx0" brushRef="#br2" timeOffset="106420.661">20537 10810 474 0,'0'0'367'0,"0"0"-14"0,-4-10-61 16,4 10-20-16,0 0-31 0,0-19 25 16,0 19 52-16,3-19-102 0,1 9-12 0,2-4-25 15,3 0-23-15,1 2-11 16,-1-2-15-16,0 4-19 0,2 0 3 0,1 3-3 0,-2 0-2 16,3 3 51-16,-13 4 24 0,19 0-10 15,-6 5-30-15,-3 3-16 0,0 1-40 0,-1 6-16 0,-1-1-4 16,1 8 6-16,-3 0-10 15,-2-1-16-15,-3 1-6 0,-1 0 30 0,-2 3-38 0,-6 4 2 16,2-6 12-16,-2-1 6 16,-2-2 26-16,-3-6 10 0,0 0 14 0,2-8 12 0,-2-2 6 15,13-4-10-15,-25-6-12 16,10-3 12-16,-1-10-12 0,-1-7-4 0,2-6-28 0,1-12-18 16,0-9-8-16,4-7 4 0,3-3-2 15,3-1-2-15,4 1-6 0,2 3 2 0,1 0 0 0,4 5-6 16,-2 11-6-16,0 4-20 15,5 0 4-15,-1 3-26 0,-1 4-32 0,-2 2-68 0,4 3-70 16,-2 5-102-16,0 3-98 16,-3 3-126-16,3 4-74 0,-2 3-28 15,-1 3 205-15,-5 7 25 0,8-11-727 0,-8 11-113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A2A03-020F-481C-B39A-D4DABD246F3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5C7DAA-ADCF-4D72-A5E9-7BA73E727C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A734BA8-2A77-40A1-AEFD-8916A828DD14}"/>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5" name="Footer Placeholder 4">
            <a:extLst>
              <a:ext uri="{FF2B5EF4-FFF2-40B4-BE49-F238E27FC236}">
                <a16:creationId xmlns:a16="http://schemas.microsoft.com/office/drawing/2014/main" id="{2F243F6E-64AC-4F7C-893F-0258687BFA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4D3BE4-6A71-41DE-98E6-577F1B872BFA}"/>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367436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DE519-7787-4FA6-BF8C-94C8441F98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3F2D0BD-A3F0-4A88-9206-047D0B6367C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33B703-BFD8-4F00-92DD-89E1180ECE8C}"/>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5" name="Footer Placeholder 4">
            <a:extLst>
              <a:ext uri="{FF2B5EF4-FFF2-40B4-BE49-F238E27FC236}">
                <a16:creationId xmlns:a16="http://schemas.microsoft.com/office/drawing/2014/main" id="{D99A1D6A-BFC0-43B6-B786-117902942E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39C95E-2C1C-4354-BE6A-B8518F875B7C}"/>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2559052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14DCA-3968-4C2A-9EED-92F9B1FF84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271436-390F-41C3-BC21-AB467E7624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676C58F-81B7-4888-978E-01FDDCCE2E6A}"/>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5" name="Footer Placeholder 4">
            <a:extLst>
              <a:ext uri="{FF2B5EF4-FFF2-40B4-BE49-F238E27FC236}">
                <a16:creationId xmlns:a16="http://schemas.microsoft.com/office/drawing/2014/main" id="{7FCC2353-1D2B-4D5A-929E-237DF5C4B1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00F993-AE33-4E0F-99A6-9F5E868777B7}"/>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2712509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70199-CF72-4D83-96A4-B039309BDC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7A5EB4-AC6D-4027-BA82-860D9C80F4C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657205-8C47-4FE6-BC08-BC8039AB114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628E258-0044-4B78-9CDB-0B47B97E0843}"/>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6" name="Footer Placeholder 5">
            <a:extLst>
              <a:ext uri="{FF2B5EF4-FFF2-40B4-BE49-F238E27FC236}">
                <a16:creationId xmlns:a16="http://schemas.microsoft.com/office/drawing/2014/main" id="{383D420E-B0C7-4294-97DE-77610DA114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1B7933-C14A-42C6-8F7C-7588124CA2C8}"/>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143351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5D5AE-1F78-4052-B625-76A1ACECE5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6A9314-212F-4066-A04E-6F0BA5DC9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A2832BE-F5D7-4003-ADBD-A4569342600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BD422A-12F1-4724-B262-BF779C5767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8F0ED10-12B1-4557-945A-BB1B72E27F1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5DDB8F0-F751-43DD-9287-A6B1110F6C2C}"/>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8" name="Footer Placeholder 7">
            <a:extLst>
              <a:ext uri="{FF2B5EF4-FFF2-40B4-BE49-F238E27FC236}">
                <a16:creationId xmlns:a16="http://schemas.microsoft.com/office/drawing/2014/main" id="{91B2CF69-4EBD-4E98-82E5-3496976B609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059B419-A02A-41E2-848C-CAA67EE92479}"/>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4074012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6BA7E-C6C4-4521-AEAE-3DA5C869E3F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790CA91-3426-4AB0-9200-0E7DC4A291E9}"/>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4" name="Footer Placeholder 3">
            <a:extLst>
              <a:ext uri="{FF2B5EF4-FFF2-40B4-BE49-F238E27FC236}">
                <a16:creationId xmlns:a16="http://schemas.microsoft.com/office/drawing/2014/main" id="{5C3D4479-1FD7-47FC-8D90-18B6EFA55C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950E8B-59CE-41E7-B97F-6684B6389132}"/>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798833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668842-181B-4AC8-94A7-C06E86ABFE0C}"/>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3" name="Footer Placeholder 2">
            <a:extLst>
              <a:ext uri="{FF2B5EF4-FFF2-40B4-BE49-F238E27FC236}">
                <a16:creationId xmlns:a16="http://schemas.microsoft.com/office/drawing/2014/main" id="{95B2C6EB-CCF3-4DB9-B9AB-FEFB76AE410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722C884-50F0-48F9-A32D-299A709A1E55}"/>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3255849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5571F-9A2F-4F1C-A335-D562144329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D13108E-D9D9-4EBD-B5BB-1FCD2DCD40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F92403B-2E23-462C-9C31-AB66689378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DF43CDC-CA91-4688-8FEA-A713C0094AA1}"/>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6" name="Footer Placeholder 5">
            <a:extLst>
              <a:ext uri="{FF2B5EF4-FFF2-40B4-BE49-F238E27FC236}">
                <a16:creationId xmlns:a16="http://schemas.microsoft.com/office/drawing/2014/main" id="{792A366B-3328-4275-8C30-C6A0E5B471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E85C18-6DE5-4B5B-A2B7-B3FC95C0E420}"/>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4082060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062DB-49B7-4A74-BAEC-6D8243B6BA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F4E2C5A-A3F2-48F0-9E23-FDB920A317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FA3FF4-F945-46B6-8850-2E5752AE96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2C84DF-2B7A-40A4-ACDD-032AFBC4AFA7}"/>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6" name="Footer Placeholder 5">
            <a:extLst>
              <a:ext uri="{FF2B5EF4-FFF2-40B4-BE49-F238E27FC236}">
                <a16:creationId xmlns:a16="http://schemas.microsoft.com/office/drawing/2014/main" id="{285C614D-FF62-4DDC-9956-6A3125B15E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071BDC-ED91-47A9-ACB8-D9ECA38B3DF4}"/>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834412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CDC30-6F7E-42DA-BC2B-B416F967C2C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7B65FC-25AC-4949-A99B-5C0B1E5B261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2FDFE1-4707-4538-8C88-B3E2677E2617}"/>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5" name="Footer Placeholder 4">
            <a:extLst>
              <a:ext uri="{FF2B5EF4-FFF2-40B4-BE49-F238E27FC236}">
                <a16:creationId xmlns:a16="http://schemas.microsoft.com/office/drawing/2014/main" id="{EB24057C-CE77-458A-8F7B-C810555B9F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1B8B06-1A8C-43C5-BCC0-207C1CB6983C}"/>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2435605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4FB2E9-436A-4562-AC6F-04D7E2950B6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9D997BC-06AB-4E66-B267-9CCAC7B702F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079583-E7B2-45D6-BA35-F435D791315A}"/>
              </a:ext>
            </a:extLst>
          </p:cNvPr>
          <p:cNvSpPr>
            <a:spLocks noGrp="1"/>
          </p:cNvSpPr>
          <p:nvPr>
            <p:ph type="dt" sz="half" idx="10"/>
          </p:nvPr>
        </p:nvSpPr>
        <p:spPr/>
        <p:txBody>
          <a:bodyPr/>
          <a:lstStyle/>
          <a:p>
            <a:fld id="{D8580829-0180-4527-A261-C676C34FA3B5}" type="datetimeFigureOut">
              <a:rPr lang="en-GB" smtClean="0"/>
              <a:t>23/04/2025</a:t>
            </a:fld>
            <a:endParaRPr lang="en-GB"/>
          </a:p>
        </p:txBody>
      </p:sp>
      <p:sp>
        <p:nvSpPr>
          <p:cNvPr id="5" name="Footer Placeholder 4">
            <a:extLst>
              <a:ext uri="{FF2B5EF4-FFF2-40B4-BE49-F238E27FC236}">
                <a16:creationId xmlns:a16="http://schemas.microsoft.com/office/drawing/2014/main" id="{25F0FB57-30AF-4E8F-983E-553196CBE7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758BBB-FB27-4084-A48B-9E6C09935C09}"/>
              </a:ext>
            </a:extLst>
          </p:cNvPr>
          <p:cNvSpPr>
            <a:spLocks noGrp="1"/>
          </p:cNvSpPr>
          <p:nvPr>
            <p:ph type="sldNum" sz="quarter" idx="12"/>
          </p:nvPr>
        </p:nvSpPr>
        <p:spPr/>
        <p:txBody>
          <a:bodyPr/>
          <a:lstStyle/>
          <a:p>
            <a:fld id="{10282B16-9743-43C6-AD00-239FA51A155F}" type="slidenum">
              <a:rPr lang="en-GB" smtClean="0"/>
              <a:t>‹#›</a:t>
            </a:fld>
            <a:endParaRPr lang="en-GB"/>
          </a:p>
        </p:txBody>
      </p:sp>
    </p:spTree>
    <p:extLst>
      <p:ext uri="{BB962C8B-B14F-4D97-AF65-F5344CB8AC3E}">
        <p14:creationId xmlns:p14="http://schemas.microsoft.com/office/powerpoint/2010/main" val="3599678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571AC5-1232-4EF8-ADFE-F6769AE4A4C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52C005-5BD5-4992-9778-366C9D7FCF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427FB1-E7F2-4AD2-8D02-CF24262400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580829-0180-4527-A261-C676C34FA3B5}" type="datetimeFigureOut">
              <a:rPr lang="en-GB" smtClean="0"/>
              <a:t>23/04/2025</a:t>
            </a:fld>
            <a:endParaRPr lang="en-GB"/>
          </a:p>
        </p:txBody>
      </p:sp>
      <p:sp>
        <p:nvSpPr>
          <p:cNvPr id="5" name="Footer Placeholder 4">
            <a:extLst>
              <a:ext uri="{FF2B5EF4-FFF2-40B4-BE49-F238E27FC236}">
                <a16:creationId xmlns:a16="http://schemas.microsoft.com/office/drawing/2014/main" id="{E7031510-DD77-47BB-B1D2-489BA28BEF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1732AE8-9E18-4781-9660-C9A6F0A3F2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282B16-9743-43C6-AD00-239FA51A155F}" type="slidenum">
              <a:rPr lang="en-GB" smtClean="0"/>
              <a:t>‹#›</a:t>
            </a:fld>
            <a:endParaRPr lang="en-GB"/>
          </a:p>
        </p:txBody>
      </p:sp>
    </p:spTree>
    <p:extLst>
      <p:ext uri="{BB962C8B-B14F-4D97-AF65-F5344CB8AC3E}">
        <p14:creationId xmlns:p14="http://schemas.microsoft.com/office/powerpoint/2010/main" val="13314220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hyperlink" Target="https://www.mathsisfun.com/binary-decimal-hexadecimal-converter.html"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hyperlink" Target="https://ss64.com/convert.html" TargetMode="External"/><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2.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3" Type="http://schemas.openxmlformats.org/officeDocument/2006/relationships/hyperlink" Target="https://www.toptal.com/developers/keycode" TargetMode="External"/><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4.jp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9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0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0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5.jp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20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5.jpg"/><Relationship Id="rId1" Type="http://schemas.openxmlformats.org/officeDocument/2006/relationships/slideLayout" Target="../slideLayouts/slideLayout1.xml"/><Relationship Id="rId5" Type="http://schemas.openxmlformats.org/officeDocument/2006/relationships/image" Target="../media/image35.jpg"/><Relationship Id="rId4" Type="http://schemas.openxmlformats.org/officeDocument/2006/relationships/image" Target="../media/image34.png"/></Relationships>
</file>

<file path=ppt/slides/_rels/slide2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5.jpg"/><Relationship Id="rId1" Type="http://schemas.openxmlformats.org/officeDocument/2006/relationships/slideLayout" Target="../slideLayouts/slideLayout1.xml"/><Relationship Id="rId5" Type="http://schemas.openxmlformats.org/officeDocument/2006/relationships/image" Target="../media/image39.png"/><Relationship Id="rId4" Type="http://schemas.openxmlformats.org/officeDocument/2006/relationships/image" Target="../media/image38.svg"/></Relationships>
</file>

<file path=ppt/slides/_rels/slide2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5.jpg"/><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8.svg"/></Relationships>
</file>

<file path=ppt/slides/_rels/slide2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51.jpg"/></Relationships>
</file>

<file path=ppt/slides/_rels/slide24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53.svg"/></Relationships>
</file>

<file path=ppt/slides/_rels/slide24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45.jpg"/><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58.png"/></Relationships>
</file>

<file path=ppt/slides/_rels/slide25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25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g"/><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2.jpg"/><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6.jpg"/><Relationship Id="rId1" Type="http://schemas.openxmlformats.org/officeDocument/2006/relationships/slideLayout" Target="../slideLayouts/slideLayout1.xml"/><Relationship Id="rId6" Type="http://schemas.openxmlformats.org/officeDocument/2006/relationships/image" Target="../media/image72.jpg"/><Relationship Id="rId5" Type="http://schemas.openxmlformats.org/officeDocument/2006/relationships/image" Target="../media/image71.jpg"/><Relationship Id="rId4" Type="http://schemas.openxmlformats.org/officeDocument/2006/relationships/image" Target="../media/image70.jpg"/></Relationships>
</file>

<file path=ppt/slides/_rels/slide27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3" Type="http://schemas.openxmlformats.org/officeDocument/2006/relationships/hyperlink" Target="https://www.dcode.fr/huffman-tree-compression" TargetMode="External"/><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3" Type="http://schemas.openxmlformats.org/officeDocument/2006/relationships/hyperlink" Target="https://craftyspace.net/huffman/" TargetMode="External"/><Relationship Id="rId2" Type="http://schemas.openxmlformats.org/officeDocument/2006/relationships/image" Target="../media/image66.jpg"/><Relationship Id="rId1" Type="http://schemas.openxmlformats.org/officeDocument/2006/relationships/slideLayout" Target="../slideLayouts/slideLayout1.xml"/><Relationship Id="rId4" Type="http://schemas.openxmlformats.org/officeDocument/2006/relationships/hyperlink" Target="https://www.dcode.fr/huffman-tree-compression" TargetMode="External"/></Relationships>
</file>

<file path=ppt/slides/_rels/slide291.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A8D0E03-95FB-4B2A-BC75-96A8167D3E5A}"/>
              </a:ext>
            </a:extLst>
          </p:cNvPr>
          <p:cNvSpPr/>
          <p:nvPr/>
        </p:nvSpPr>
        <p:spPr>
          <a:xfrm>
            <a:off x="0" y="0"/>
            <a:ext cx="12192001" cy="6858000"/>
          </a:xfrm>
          <a:prstGeom prst="rect">
            <a:avLst/>
          </a:prstGeom>
          <a:solidFill>
            <a:schemeClr val="tx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6000" dirty="0">
                <a:solidFill>
                  <a:prstClr val="white"/>
                </a:solidFill>
                <a:latin typeface="Bahnschrift SemiBold SemiConden" panose="020B0502040204020203" pitchFamily="34" charset="0"/>
              </a:rPr>
              <a:t>9618 AS-Level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000" dirty="0">
                <a:solidFill>
                  <a:prstClr val="white"/>
                </a:solidFill>
                <a:latin typeface="Bahnschrift SemiBold SemiConden" panose="020B0502040204020203" pitchFamily="34" charset="0"/>
              </a:rPr>
              <a:t>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rPr>
              <a:t>Information Representation</a:t>
            </a:r>
            <a:endParaRPr kumimoji="0" lang="en-GB" sz="60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392529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144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0" y="0"/>
            <a:ext cx="12192001" cy="6858000"/>
          </a:xfrm>
          <a:prstGeom prst="rect">
            <a:avLst/>
          </a:prstGeom>
          <a:solidFill>
            <a:schemeClr val="tx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6000" dirty="0">
                <a:solidFill>
                  <a:prstClr val="white"/>
                </a:solidFill>
                <a:latin typeface="Bahnschrift SemiBold SemiConden" panose="020B0502040204020203" pitchFamily="34" charset="0"/>
              </a:rPr>
              <a:t>Number Systems</a:t>
            </a: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433576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Class Overview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400" dirty="0">
                <a:solidFill>
                  <a:prstClr val="white"/>
                </a:solidFill>
                <a:latin typeface="Bahnschrift SemiBold SemiConden" panose="020B0502040204020203" pitchFamily="34" charset="0"/>
              </a:rPr>
              <a:t>Binary &amp; denary number systems</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rPr>
              <a:t>Converting between them</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rPr>
              <a:t>Use</a:t>
            </a:r>
            <a:r>
              <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rPr>
              <a:t> cases of binary, denary, hexadecimal </a:t>
            </a:r>
            <a:r>
              <a:rPr kumimoji="0" lang="en-US" sz="4400" b="0" i="0" u="none" strike="noStrike" kern="1200" cap="none" spc="0" normalizeH="0" noProof="0" dirty="0" err="1">
                <a:ln>
                  <a:noFill/>
                </a:ln>
                <a:solidFill>
                  <a:prstClr val="white"/>
                </a:solidFill>
                <a:effectLst/>
                <a:uLnTx/>
                <a:uFillTx/>
                <a:latin typeface="Bahnschrift SemiBold SemiConden" panose="020B0502040204020203" pitchFamily="34" charset="0"/>
              </a:rPr>
              <a:t>etc</a:t>
            </a:r>
            <a:endPar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endParaRP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400" dirty="0">
                <a:solidFill>
                  <a:prstClr val="white"/>
                </a:solidFill>
                <a:latin typeface="Bahnschrift SemiBold SemiConden" panose="020B0502040204020203" pitchFamily="34" charset="0"/>
              </a:rPr>
              <a:t>Bits, bytes, nibbles</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rPr>
              <a:t>Formula for max/range of number we can represent in an unsigned (positive) number system</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rPr>
              <a:t>Most &amp; least significant bits</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400" dirty="0">
                <a:solidFill>
                  <a:prstClr val="white"/>
                </a:solidFill>
                <a:latin typeface="Bahnschrift SemiBold SemiConden" panose="020B0502040204020203" pitchFamily="34" charset="0"/>
              </a:rPr>
              <a:t>Number of bits required to represent a number</a:t>
            </a:r>
            <a:endPar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836725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5" end="5"/>
                                            </p:txEl>
                                          </p:spTgt>
                                        </p:tgtEl>
                                        <p:attrNameLst>
                                          <p:attrName>style.visibility</p:attrName>
                                        </p:attrNameLst>
                                      </p:cBhvr>
                                      <p:to>
                                        <p:strVal val="visible"/>
                                      </p:to>
                                    </p:set>
                                    <p:anim calcmode="lin" valueType="num">
                                      <p:cBhvr>
                                        <p:cTn id="42"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2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 calcmode="lin" valueType="num">
                                      <p:cBhvr>
                                        <p:cTn id="49"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Number Systems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Do you know what the “base” of a number system is? Do you know what base number system we use?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The base of a number system is the </a:t>
            </a:r>
            <a:r>
              <a:rPr lang="en-US" sz="4400" dirty="0">
                <a:solidFill>
                  <a:srgbClr val="00B0F0"/>
                </a:solidFill>
                <a:latin typeface="Bahnschrift SemiBold SemiConden" panose="020B0502040204020203" pitchFamily="34" charset="0"/>
              </a:rPr>
              <a:t>number of different digits available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Hence we use </a:t>
            </a:r>
            <a:r>
              <a:rPr lang="en-US" sz="4400" dirty="0">
                <a:solidFill>
                  <a:srgbClr val="00CC00"/>
                </a:solidFill>
                <a:latin typeface="Bahnschrift SemiBold SemiConden" panose="020B0502040204020203" pitchFamily="34" charset="0"/>
              </a:rPr>
              <a:t>base-10</a:t>
            </a:r>
            <a:r>
              <a:rPr lang="en-US" sz="4400" dirty="0">
                <a:solidFill>
                  <a:prstClr val="white"/>
                </a:solidFill>
                <a:latin typeface="Bahnschrift SemiBold SemiConden" panose="020B0502040204020203" pitchFamily="34" charset="0"/>
              </a:rPr>
              <a:t> (0-9) – also known as the </a:t>
            </a:r>
            <a:r>
              <a:rPr lang="en-US" sz="4400" dirty="0">
                <a:solidFill>
                  <a:srgbClr val="00CC00"/>
                </a:solidFill>
                <a:latin typeface="Bahnschrift SemiBold SemiConden" panose="020B0502040204020203" pitchFamily="34" charset="0"/>
              </a:rPr>
              <a:t>denary</a:t>
            </a:r>
            <a:r>
              <a:rPr lang="en-US" sz="4400" dirty="0">
                <a:solidFill>
                  <a:schemeClr val="bg1"/>
                </a:solidFill>
                <a:latin typeface="Bahnschrift SemiBold SemiConden" panose="020B0502040204020203" pitchFamily="34" charset="0"/>
              </a:rPr>
              <a:t>/</a:t>
            </a:r>
            <a:r>
              <a:rPr lang="en-US" sz="4400" dirty="0">
                <a:solidFill>
                  <a:srgbClr val="00CC00"/>
                </a:solidFill>
                <a:latin typeface="Bahnschrift SemiBold SemiConden" panose="020B0502040204020203" pitchFamily="34" charset="0"/>
              </a:rPr>
              <a:t>decimal </a:t>
            </a:r>
            <a:r>
              <a:rPr lang="en-US" sz="4400" dirty="0">
                <a:solidFill>
                  <a:schemeClr val="bg1"/>
                </a:solidFill>
                <a:latin typeface="Bahnschrift SemiBold SemiConden" panose="020B0502040204020203" pitchFamily="34" charset="0"/>
              </a:rPr>
              <a:t>system</a:t>
            </a:r>
            <a:endParaRPr kumimoji="0" lang="en-US" sz="44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517593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Number Systems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Do you know what number system a computer/most digital devices use?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4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srgbClr val="00CC00"/>
                </a:solidFill>
                <a:latin typeface="Bahnschrift SemiBold SemiConden" panose="020B0502040204020203" pitchFamily="34" charset="0"/>
              </a:rPr>
              <a:t>Binary</a:t>
            </a:r>
            <a:r>
              <a:rPr lang="en-US" sz="4400" dirty="0">
                <a:solidFill>
                  <a:prstClr val="white"/>
                </a:solidFill>
                <a:latin typeface="Bahnschrift SemiBold SemiConden" panose="020B0502040204020203" pitchFamily="34" charset="0"/>
              </a:rPr>
              <a:t> – i.e. base-2</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1227913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Number Systems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What do you think is stored in binary in a computer?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rPr>
              <a:t>Answer:</a:t>
            </a:r>
            <a:r>
              <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rPr>
              <a:t> </a:t>
            </a:r>
            <a:r>
              <a:rPr kumimoji="0" lang="en-US" sz="4400" b="0" i="0" u="none" strike="noStrike" kern="1200" cap="none" spc="0" normalizeH="0" noProof="0" dirty="0">
                <a:ln>
                  <a:noFill/>
                </a:ln>
                <a:solidFill>
                  <a:srgbClr val="00CC00"/>
                </a:solidFill>
                <a:effectLst/>
                <a:uLnTx/>
                <a:uFillTx/>
                <a:latin typeface="Bahnschrift SemiBold SemiConden" panose="020B0502040204020203" pitchFamily="34" charset="0"/>
              </a:rPr>
              <a:t>everything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4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Numbers, text (strings), video, audio, programs </a:t>
            </a:r>
            <a:r>
              <a:rPr lang="en-US" sz="4400" dirty="0" err="1">
                <a:solidFill>
                  <a:prstClr val="white"/>
                </a:solidFill>
                <a:latin typeface="Bahnschrift SemiBold SemiConden" panose="020B0502040204020203" pitchFamily="34" charset="0"/>
              </a:rPr>
              <a:t>etc</a:t>
            </a:r>
            <a:r>
              <a:rPr lang="en-US" sz="4400" dirty="0">
                <a:solidFill>
                  <a:prstClr val="white"/>
                </a:solidFill>
                <a:latin typeface="Bahnschrift SemiBold SemiConden" panose="020B0502040204020203" pitchFamily="34" charset="0"/>
              </a:rPr>
              <a:t> – it’s all encoded as 1’s and 0’s – actually a computer has no concept of the number 2 or letter ‘A’ at all</a:t>
            </a:r>
            <a:endParaRPr kumimoji="0" lang="en-US" sz="44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941579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Number Systems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A 1 value can be considered </a:t>
            </a:r>
            <a:r>
              <a:rPr lang="en-US" sz="4400" dirty="0">
                <a:solidFill>
                  <a:srgbClr val="00CC00"/>
                </a:solidFill>
                <a:latin typeface="Bahnschrift SemiBold SemiConden" panose="020B0502040204020203" pitchFamily="34" charset="0"/>
              </a:rPr>
              <a:t>on</a:t>
            </a:r>
            <a:r>
              <a:rPr lang="en-US" sz="4400" dirty="0">
                <a:solidFill>
                  <a:prstClr val="white"/>
                </a:solidFill>
                <a:latin typeface="Bahnschrift SemiBold SemiConden" panose="020B0502040204020203" pitchFamily="34" charset="0"/>
              </a:rPr>
              <a:t>/</a:t>
            </a:r>
            <a:r>
              <a:rPr lang="en-US" sz="4400" dirty="0">
                <a:solidFill>
                  <a:srgbClr val="00CC00"/>
                </a:solidFill>
                <a:latin typeface="Bahnschrift SemiBold SemiConden" panose="020B0502040204020203" pitchFamily="34" charset="0"/>
              </a:rPr>
              <a:t>true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rPr>
              <a:t>Hence a 0 can</a:t>
            </a:r>
            <a:r>
              <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rPr>
              <a:t> be considered </a:t>
            </a:r>
            <a:r>
              <a:rPr kumimoji="0" lang="en-US" sz="4400" b="0" i="0" u="none" strike="noStrike" kern="1200" cap="none" spc="0" normalizeH="0" noProof="0" dirty="0">
                <a:ln>
                  <a:noFill/>
                </a:ln>
                <a:solidFill>
                  <a:srgbClr val="FF0000"/>
                </a:solidFill>
                <a:effectLst/>
                <a:uLnTx/>
                <a:uFillTx/>
                <a:latin typeface="Bahnschrift SemiBold SemiConden" panose="020B0502040204020203" pitchFamily="34" charset="0"/>
              </a:rPr>
              <a:t>off</a:t>
            </a:r>
            <a:r>
              <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rPr>
              <a:t>/</a:t>
            </a:r>
            <a:r>
              <a:rPr kumimoji="0" lang="en-US" sz="4400" b="0" i="0" u="none" strike="noStrike" kern="1200" cap="none" spc="0" normalizeH="0" noProof="0" dirty="0">
                <a:ln>
                  <a:noFill/>
                </a:ln>
                <a:solidFill>
                  <a:srgbClr val="FF0000"/>
                </a:solidFill>
                <a:effectLst/>
                <a:uLnTx/>
                <a:uFillTx/>
                <a:latin typeface="Bahnschrift SemiBold SemiConden" panose="020B0502040204020203" pitchFamily="34" charset="0"/>
              </a:rPr>
              <a:t>false</a:t>
            </a:r>
            <a:endParaRPr kumimoji="0" lang="en-US" sz="4400" b="0" i="0" u="none" strike="noStrike" kern="1200" cap="none" spc="0" normalizeH="0" baseline="0" noProof="0" dirty="0">
              <a:ln>
                <a:noFill/>
              </a:ln>
              <a:solidFill>
                <a:srgbClr val="FF00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1010218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Denary/Decimal/Base-10</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2634746"/>
            <a:ext cx="12192000" cy="4223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noProof="0" dirty="0">
                <a:solidFill>
                  <a:prstClr val="white"/>
                </a:solidFill>
                <a:latin typeface="Bahnschrift SemiBold SemiConden" panose="020B0502040204020203" pitchFamily="34" charset="0"/>
              </a:rPr>
              <a:t>So, what do you think the number 936 actually means in base-10?</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noProof="0" dirty="0">
                <a:solidFill>
                  <a:prstClr val="white"/>
                </a:solidFill>
                <a:latin typeface="Bahnschrift SemiBold SemiConden" panose="020B0502040204020203" pitchFamily="34" charset="0"/>
              </a:rPr>
              <a:t>(9 x 100) + (3 x 10) + (6 x 1)</a:t>
            </a:r>
            <a:endParaRPr kumimoji="0" lang="en-US" sz="44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4BB106AF-8AEC-471C-AA37-86483E8853F8}"/>
              </a:ext>
            </a:extLst>
          </p:cNvPr>
          <p:cNvGraphicFramePr>
            <a:graphicFrameLocks noGrp="1"/>
          </p:cNvGraphicFramePr>
          <p:nvPr>
            <p:extLst>
              <p:ext uri="{D42A27DB-BD31-4B8C-83A1-F6EECF244321}">
                <p14:modId xmlns:p14="http://schemas.microsoft.com/office/powerpoint/2010/main" val="3641865912"/>
              </p:ext>
            </p:extLst>
          </p:nvPr>
        </p:nvGraphicFramePr>
        <p:xfrm>
          <a:off x="319315" y="1285722"/>
          <a:ext cx="11553370" cy="1349024"/>
        </p:xfrm>
        <a:graphic>
          <a:graphicData uri="http://schemas.openxmlformats.org/drawingml/2006/table">
            <a:tbl>
              <a:tblPr firstRow="1" bandRow="1">
                <a:tableStyleId>{5C22544A-7EE6-4342-B048-85BDC9FD1C3A}</a:tableStyleId>
              </a:tblPr>
              <a:tblGrid>
                <a:gridCol w="1155337">
                  <a:extLst>
                    <a:ext uri="{9D8B030D-6E8A-4147-A177-3AD203B41FA5}">
                      <a16:colId xmlns:a16="http://schemas.microsoft.com/office/drawing/2014/main" val="314138702"/>
                    </a:ext>
                  </a:extLst>
                </a:gridCol>
                <a:gridCol w="1155337">
                  <a:extLst>
                    <a:ext uri="{9D8B030D-6E8A-4147-A177-3AD203B41FA5}">
                      <a16:colId xmlns:a16="http://schemas.microsoft.com/office/drawing/2014/main" val="1542990521"/>
                    </a:ext>
                  </a:extLst>
                </a:gridCol>
                <a:gridCol w="1155337">
                  <a:extLst>
                    <a:ext uri="{9D8B030D-6E8A-4147-A177-3AD203B41FA5}">
                      <a16:colId xmlns:a16="http://schemas.microsoft.com/office/drawing/2014/main" val="1630631399"/>
                    </a:ext>
                  </a:extLst>
                </a:gridCol>
                <a:gridCol w="1155337">
                  <a:extLst>
                    <a:ext uri="{9D8B030D-6E8A-4147-A177-3AD203B41FA5}">
                      <a16:colId xmlns:a16="http://schemas.microsoft.com/office/drawing/2014/main" val="3334509959"/>
                    </a:ext>
                  </a:extLst>
                </a:gridCol>
                <a:gridCol w="1155337">
                  <a:extLst>
                    <a:ext uri="{9D8B030D-6E8A-4147-A177-3AD203B41FA5}">
                      <a16:colId xmlns:a16="http://schemas.microsoft.com/office/drawing/2014/main" val="1069304342"/>
                    </a:ext>
                  </a:extLst>
                </a:gridCol>
                <a:gridCol w="1155337">
                  <a:extLst>
                    <a:ext uri="{9D8B030D-6E8A-4147-A177-3AD203B41FA5}">
                      <a16:colId xmlns:a16="http://schemas.microsoft.com/office/drawing/2014/main" val="350025250"/>
                    </a:ext>
                  </a:extLst>
                </a:gridCol>
                <a:gridCol w="1155337">
                  <a:extLst>
                    <a:ext uri="{9D8B030D-6E8A-4147-A177-3AD203B41FA5}">
                      <a16:colId xmlns:a16="http://schemas.microsoft.com/office/drawing/2014/main" val="776434977"/>
                    </a:ext>
                  </a:extLst>
                </a:gridCol>
                <a:gridCol w="1155337">
                  <a:extLst>
                    <a:ext uri="{9D8B030D-6E8A-4147-A177-3AD203B41FA5}">
                      <a16:colId xmlns:a16="http://schemas.microsoft.com/office/drawing/2014/main" val="4263863829"/>
                    </a:ext>
                  </a:extLst>
                </a:gridCol>
                <a:gridCol w="1155337">
                  <a:extLst>
                    <a:ext uri="{9D8B030D-6E8A-4147-A177-3AD203B41FA5}">
                      <a16:colId xmlns:a16="http://schemas.microsoft.com/office/drawing/2014/main" val="2555021757"/>
                    </a:ext>
                  </a:extLst>
                </a:gridCol>
                <a:gridCol w="1155337">
                  <a:extLst>
                    <a:ext uri="{9D8B030D-6E8A-4147-A177-3AD203B41FA5}">
                      <a16:colId xmlns:a16="http://schemas.microsoft.com/office/drawing/2014/main" val="1667290020"/>
                    </a:ext>
                  </a:extLst>
                </a:gridCol>
              </a:tblGrid>
              <a:tr h="674512">
                <a:tc>
                  <a:txBody>
                    <a:bodyPr/>
                    <a:lstStyle/>
                    <a:p>
                      <a:pPr algn="ctr"/>
                      <a:r>
                        <a:rPr lang="en-US" sz="2800" dirty="0">
                          <a:sym typeface="Wingdings" panose="05000000000000000000" pitchFamily="2" charset="2"/>
                        </a:rPr>
                        <a:t></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10</a:t>
                      </a:r>
                      <a:r>
                        <a:rPr lang="en-US" sz="2800" baseline="30000" dirty="0"/>
                        <a:t>4</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10</a:t>
                      </a:r>
                      <a:r>
                        <a:rPr lang="en-US" sz="2800" baseline="30000" dirty="0"/>
                        <a:t>3</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10</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10</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10</a:t>
                      </a:r>
                      <a:r>
                        <a:rPr lang="en-US" sz="2800" baseline="30000" dirty="0"/>
                        <a:t>0</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10</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10</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10</a:t>
                      </a:r>
                      <a:r>
                        <a:rPr lang="en-US" sz="2800" baseline="30000" dirty="0"/>
                        <a:t>-3</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sym typeface="Wingdings" panose="05000000000000000000" pitchFamily="2" charset="2"/>
                        </a:rPr>
                        <a:t></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10,000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1,000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100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0.01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0.001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4" name="Rectangle 3">
            <a:extLst>
              <a:ext uri="{FF2B5EF4-FFF2-40B4-BE49-F238E27FC236}">
                <a16:creationId xmlns:a16="http://schemas.microsoft.com/office/drawing/2014/main" id="{94308C12-2880-4EB1-ACE1-A7E2B47189E9}"/>
              </a:ext>
            </a:extLst>
          </p:cNvPr>
          <p:cNvSpPr/>
          <p:nvPr/>
        </p:nvSpPr>
        <p:spPr>
          <a:xfrm>
            <a:off x="4951186" y="1290143"/>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8" name="Rectangle 7">
            <a:extLst>
              <a:ext uri="{FF2B5EF4-FFF2-40B4-BE49-F238E27FC236}">
                <a16:creationId xmlns:a16="http://schemas.microsoft.com/office/drawing/2014/main" id="{051DED8A-9E1F-4FE1-A265-66913286AEA6}"/>
              </a:ext>
            </a:extLst>
          </p:cNvPr>
          <p:cNvSpPr/>
          <p:nvPr/>
        </p:nvSpPr>
        <p:spPr>
          <a:xfrm>
            <a:off x="3800022" y="1292052"/>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9" name="Rectangle 8">
            <a:extLst>
              <a:ext uri="{FF2B5EF4-FFF2-40B4-BE49-F238E27FC236}">
                <a16:creationId xmlns:a16="http://schemas.microsoft.com/office/drawing/2014/main" id="{290D2C98-9C6A-4B3E-B732-F271F9560B96}"/>
              </a:ext>
            </a:extLst>
          </p:cNvPr>
          <p:cNvSpPr/>
          <p:nvPr/>
        </p:nvSpPr>
        <p:spPr>
          <a:xfrm>
            <a:off x="2644776" y="1285702"/>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0" name="Rectangle 9">
            <a:extLst>
              <a:ext uri="{FF2B5EF4-FFF2-40B4-BE49-F238E27FC236}">
                <a16:creationId xmlns:a16="http://schemas.microsoft.com/office/drawing/2014/main" id="{A0EDB74E-83BF-4E64-8932-71E6BC5A54FD}"/>
              </a:ext>
            </a:extLst>
          </p:cNvPr>
          <p:cNvSpPr/>
          <p:nvPr/>
        </p:nvSpPr>
        <p:spPr>
          <a:xfrm>
            <a:off x="1493612" y="1287611"/>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4" name="Rectangle 13">
            <a:extLst>
              <a:ext uri="{FF2B5EF4-FFF2-40B4-BE49-F238E27FC236}">
                <a16:creationId xmlns:a16="http://schemas.microsoft.com/office/drawing/2014/main" id="{4092327C-454C-45E2-83EF-812AB55BDFF3}"/>
              </a:ext>
            </a:extLst>
          </p:cNvPr>
          <p:cNvSpPr/>
          <p:nvPr/>
        </p:nvSpPr>
        <p:spPr>
          <a:xfrm>
            <a:off x="9571626" y="1291413"/>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5" name="Rectangle 14">
            <a:extLst>
              <a:ext uri="{FF2B5EF4-FFF2-40B4-BE49-F238E27FC236}">
                <a16:creationId xmlns:a16="http://schemas.microsoft.com/office/drawing/2014/main" id="{C682D62A-71C0-4102-83DE-6ACD3305B422}"/>
              </a:ext>
            </a:extLst>
          </p:cNvPr>
          <p:cNvSpPr/>
          <p:nvPr/>
        </p:nvSpPr>
        <p:spPr>
          <a:xfrm>
            <a:off x="8420462" y="1285702"/>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6" name="Rectangle 15">
            <a:extLst>
              <a:ext uri="{FF2B5EF4-FFF2-40B4-BE49-F238E27FC236}">
                <a16:creationId xmlns:a16="http://schemas.microsoft.com/office/drawing/2014/main" id="{1776C0B9-7FFB-49FC-B537-2E77B84C4F47}"/>
              </a:ext>
            </a:extLst>
          </p:cNvPr>
          <p:cNvSpPr/>
          <p:nvPr/>
        </p:nvSpPr>
        <p:spPr>
          <a:xfrm>
            <a:off x="7265216" y="1286972"/>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Tree>
    <p:extLst>
      <p:ext uri="{BB962C8B-B14F-4D97-AF65-F5344CB8AC3E}">
        <p14:creationId xmlns:p14="http://schemas.microsoft.com/office/powerpoint/2010/main" val="58190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1" fill="hold" grpId="0" nodeType="clickEffect">
                                  <p:stCondLst>
                                    <p:cond delay="0"/>
                                  </p:stCondLst>
                                  <p:childTnLst>
                                    <p:animEffect transition="out" filter="wipe(up)">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1" fill="hold" grpId="0" nodeType="clickEffect">
                                  <p:stCondLst>
                                    <p:cond delay="0"/>
                                  </p:stCondLst>
                                  <p:childTnLst>
                                    <p:animEffect transition="out" filter="wipe(up)">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1" fill="hold" grpId="0" nodeType="clickEffect">
                                  <p:stCondLst>
                                    <p:cond delay="0"/>
                                  </p:stCondLst>
                                  <p:childTnLst>
                                    <p:animEffect transition="out" filter="wipe(up)">
                                      <p:cBhvr>
                                        <p:cTn id="21" dur="500"/>
                                        <p:tgtEl>
                                          <p:spTgt spid="10"/>
                                        </p:tgtEl>
                                      </p:cBhvr>
                                    </p:animEffect>
                                    <p:set>
                                      <p:cBhvr>
                                        <p:cTn id="22" dur="1" fill="hold">
                                          <p:stCondLst>
                                            <p:cond delay="499"/>
                                          </p:stCondLst>
                                        </p:cTn>
                                        <p:tgtEl>
                                          <p:spTgt spid="1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1" fill="hold" grpId="0" nodeType="clickEffect">
                                  <p:stCondLst>
                                    <p:cond delay="0"/>
                                  </p:stCondLst>
                                  <p:childTnLst>
                                    <p:animEffect transition="out" filter="wipe(up)">
                                      <p:cBhvr>
                                        <p:cTn id="26" dur="500"/>
                                        <p:tgtEl>
                                          <p:spTgt spid="16"/>
                                        </p:tgtEl>
                                      </p:cBhvr>
                                    </p:animEffect>
                                    <p:set>
                                      <p:cBhvr>
                                        <p:cTn id="27" dur="1" fill="hold">
                                          <p:stCondLst>
                                            <p:cond delay="499"/>
                                          </p:stCondLst>
                                        </p:cTn>
                                        <p:tgtEl>
                                          <p:spTgt spid="16"/>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1" fill="hold" grpId="0" nodeType="clickEffect">
                                  <p:stCondLst>
                                    <p:cond delay="0"/>
                                  </p:stCondLst>
                                  <p:childTnLst>
                                    <p:animEffect transition="out" filter="wipe(up)">
                                      <p:cBhvr>
                                        <p:cTn id="31" dur="500"/>
                                        <p:tgtEl>
                                          <p:spTgt spid="15"/>
                                        </p:tgtEl>
                                      </p:cBhvr>
                                    </p:animEffect>
                                    <p:set>
                                      <p:cBhvr>
                                        <p:cTn id="32" dur="1" fill="hold">
                                          <p:stCondLst>
                                            <p:cond delay="499"/>
                                          </p:stCondLst>
                                        </p:cTn>
                                        <p:tgtEl>
                                          <p:spTgt spid="15"/>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1" fill="hold" grpId="0" nodeType="clickEffect">
                                  <p:stCondLst>
                                    <p:cond delay="0"/>
                                  </p:stCondLst>
                                  <p:childTnLst>
                                    <p:animEffect transition="out" filter="wipe(up)">
                                      <p:cBhvr>
                                        <p:cTn id="36" dur="500"/>
                                        <p:tgtEl>
                                          <p:spTgt spid="14"/>
                                        </p:tgtEl>
                                      </p:cBhvr>
                                    </p:animEffect>
                                    <p:set>
                                      <p:cBhvr>
                                        <p:cTn id="37" dur="1" fill="hold">
                                          <p:stCondLst>
                                            <p:cond delay="499"/>
                                          </p:stCondLst>
                                        </p:cTn>
                                        <p:tgtEl>
                                          <p:spTgt spid="14"/>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0" end="0"/>
                                            </p:txEl>
                                          </p:spTgt>
                                        </p:tgtEl>
                                        <p:attrNameLst>
                                          <p:attrName>style.visibility</p:attrName>
                                        </p:attrNameLst>
                                      </p:cBhvr>
                                      <p:to>
                                        <p:strVal val="visible"/>
                                      </p:to>
                                    </p:set>
                                    <p:anim calcmode="lin" valueType="num">
                                      <p:cBhvr>
                                        <p:cTn id="42"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24">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2" end="2"/>
                                            </p:txEl>
                                          </p:spTgt>
                                        </p:tgtEl>
                                        <p:attrNameLst>
                                          <p:attrName>style.visibility</p:attrName>
                                        </p:attrNameLst>
                                      </p:cBhvr>
                                      <p:to>
                                        <p:strVal val="visible"/>
                                      </p:to>
                                    </p:set>
                                    <p:anim calcmode="lin" valueType="num">
                                      <p:cBhvr>
                                        <p:cTn id="49"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51"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4" grpId="0" animBg="1"/>
      <p:bldP spid="8" grpId="0" animBg="1"/>
      <p:bldP spid="9" grpId="0" animBg="1"/>
      <p:bldP spid="10"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Binary/Base-2</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2634746"/>
            <a:ext cx="12192000" cy="13445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noProof="0" dirty="0">
                <a:solidFill>
                  <a:prstClr val="white"/>
                </a:solidFill>
                <a:latin typeface="Bahnschrift SemiBold SemiConden" panose="020B0502040204020203" pitchFamily="34" charset="0"/>
              </a:rPr>
              <a:t>What do you think the position values for binary will be?</a:t>
            </a:r>
            <a:endParaRPr kumimoji="0" lang="en-US" sz="44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4BB106AF-8AEC-471C-AA37-86483E8853F8}"/>
              </a:ext>
            </a:extLst>
          </p:cNvPr>
          <p:cNvGraphicFramePr>
            <a:graphicFrameLocks noGrp="1"/>
          </p:cNvGraphicFramePr>
          <p:nvPr>
            <p:extLst>
              <p:ext uri="{D42A27DB-BD31-4B8C-83A1-F6EECF244321}">
                <p14:modId xmlns:p14="http://schemas.microsoft.com/office/powerpoint/2010/main" val="185548415"/>
              </p:ext>
            </p:extLst>
          </p:nvPr>
        </p:nvGraphicFramePr>
        <p:xfrm>
          <a:off x="319315" y="1285722"/>
          <a:ext cx="11553370" cy="1349024"/>
        </p:xfrm>
        <a:graphic>
          <a:graphicData uri="http://schemas.openxmlformats.org/drawingml/2006/table">
            <a:tbl>
              <a:tblPr firstRow="1" bandRow="1">
                <a:tableStyleId>{5C22544A-7EE6-4342-B048-85BDC9FD1C3A}</a:tableStyleId>
              </a:tblPr>
              <a:tblGrid>
                <a:gridCol w="1155337">
                  <a:extLst>
                    <a:ext uri="{9D8B030D-6E8A-4147-A177-3AD203B41FA5}">
                      <a16:colId xmlns:a16="http://schemas.microsoft.com/office/drawing/2014/main" val="314138702"/>
                    </a:ext>
                  </a:extLst>
                </a:gridCol>
                <a:gridCol w="1155337">
                  <a:extLst>
                    <a:ext uri="{9D8B030D-6E8A-4147-A177-3AD203B41FA5}">
                      <a16:colId xmlns:a16="http://schemas.microsoft.com/office/drawing/2014/main" val="1542990521"/>
                    </a:ext>
                  </a:extLst>
                </a:gridCol>
                <a:gridCol w="1155337">
                  <a:extLst>
                    <a:ext uri="{9D8B030D-6E8A-4147-A177-3AD203B41FA5}">
                      <a16:colId xmlns:a16="http://schemas.microsoft.com/office/drawing/2014/main" val="1630631399"/>
                    </a:ext>
                  </a:extLst>
                </a:gridCol>
                <a:gridCol w="1155337">
                  <a:extLst>
                    <a:ext uri="{9D8B030D-6E8A-4147-A177-3AD203B41FA5}">
                      <a16:colId xmlns:a16="http://schemas.microsoft.com/office/drawing/2014/main" val="3334509959"/>
                    </a:ext>
                  </a:extLst>
                </a:gridCol>
                <a:gridCol w="1155337">
                  <a:extLst>
                    <a:ext uri="{9D8B030D-6E8A-4147-A177-3AD203B41FA5}">
                      <a16:colId xmlns:a16="http://schemas.microsoft.com/office/drawing/2014/main" val="1069304342"/>
                    </a:ext>
                  </a:extLst>
                </a:gridCol>
                <a:gridCol w="1155337">
                  <a:extLst>
                    <a:ext uri="{9D8B030D-6E8A-4147-A177-3AD203B41FA5}">
                      <a16:colId xmlns:a16="http://schemas.microsoft.com/office/drawing/2014/main" val="350025250"/>
                    </a:ext>
                  </a:extLst>
                </a:gridCol>
                <a:gridCol w="1155337">
                  <a:extLst>
                    <a:ext uri="{9D8B030D-6E8A-4147-A177-3AD203B41FA5}">
                      <a16:colId xmlns:a16="http://schemas.microsoft.com/office/drawing/2014/main" val="776434977"/>
                    </a:ext>
                  </a:extLst>
                </a:gridCol>
                <a:gridCol w="1155337">
                  <a:extLst>
                    <a:ext uri="{9D8B030D-6E8A-4147-A177-3AD203B41FA5}">
                      <a16:colId xmlns:a16="http://schemas.microsoft.com/office/drawing/2014/main" val="4263863829"/>
                    </a:ext>
                  </a:extLst>
                </a:gridCol>
                <a:gridCol w="1155337">
                  <a:extLst>
                    <a:ext uri="{9D8B030D-6E8A-4147-A177-3AD203B41FA5}">
                      <a16:colId xmlns:a16="http://schemas.microsoft.com/office/drawing/2014/main" val="2555021757"/>
                    </a:ext>
                  </a:extLst>
                </a:gridCol>
                <a:gridCol w="1155337">
                  <a:extLst>
                    <a:ext uri="{9D8B030D-6E8A-4147-A177-3AD203B41FA5}">
                      <a16:colId xmlns:a16="http://schemas.microsoft.com/office/drawing/2014/main" val="1667290020"/>
                    </a:ext>
                  </a:extLst>
                </a:gridCol>
              </a:tblGrid>
              <a:tr h="674512">
                <a:tc>
                  <a:txBody>
                    <a:bodyPr/>
                    <a:lstStyle/>
                    <a:p>
                      <a:pPr algn="ctr"/>
                      <a:r>
                        <a:rPr lang="en-US" sz="2800" dirty="0">
                          <a:sym typeface="Wingdings" panose="05000000000000000000" pitchFamily="2" charset="2"/>
                        </a:rPr>
                        <a:t></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4</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sym typeface="Wingdings" panose="05000000000000000000" pitchFamily="2" charset="2"/>
                        </a:rPr>
                        <a:t></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x2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0.5</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0.25</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0.125</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4" name="Rectangle 3">
            <a:extLst>
              <a:ext uri="{FF2B5EF4-FFF2-40B4-BE49-F238E27FC236}">
                <a16:creationId xmlns:a16="http://schemas.microsoft.com/office/drawing/2014/main" id="{94308C12-2880-4EB1-ACE1-A7E2B47189E9}"/>
              </a:ext>
            </a:extLst>
          </p:cNvPr>
          <p:cNvSpPr/>
          <p:nvPr/>
        </p:nvSpPr>
        <p:spPr>
          <a:xfrm>
            <a:off x="4951186" y="1288873"/>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8" name="Rectangle 7">
            <a:extLst>
              <a:ext uri="{FF2B5EF4-FFF2-40B4-BE49-F238E27FC236}">
                <a16:creationId xmlns:a16="http://schemas.microsoft.com/office/drawing/2014/main" id="{051DED8A-9E1F-4FE1-A265-66913286AEA6}"/>
              </a:ext>
            </a:extLst>
          </p:cNvPr>
          <p:cNvSpPr/>
          <p:nvPr/>
        </p:nvSpPr>
        <p:spPr>
          <a:xfrm>
            <a:off x="3800022" y="1290782"/>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9" name="Rectangle 8">
            <a:extLst>
              <a:ext uri="{FF2B5EF4-FFF2-40B4-BE49-F238E27FC236}">
                <a16:creationId xmlns:a16="http://schemas.microsoft.com/office/drawing/2014/main" id="{290D2C98-9C6A-4B3E-B732-F271F9560B96}"/>
              </a:ext>
            </a:extLst>
          </p:cNvPr>
          <p:cNvSpPr/>
          <p:nvPr/>
        </p:nvSpPr>
        <p:spPr>
          <a:xfrm>
            <a:off x="2644776" y="1284432"/>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0" name="Rectangle 9">
            <a:extLst>
              <a:ext uri="{FF2B5EF4-FFF2-40B4-BE49-F238E27FC236}">
                <a16:creationId xmlns:a16="http://schemas.microsoft.com/office/drawing/2014/main" id="{A0EDB74E-83BF-4E64-8932-71E6BC5A54FD}"/>
              </a:ext>
            </a:extLst>
          </p:cNvPr>
          <p:cNvSpPr/>
          <p:nvPr/>
        </p:nvSpPr>
        <p:spPr>
          <a:xfrm>
            <a:off x="1493612" y="1286341"/>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4" name="Rectangle 13">
            <a:extLst>
              <a:ext uri="{FF2B5EF4-FFF2-40B4-BE49-F238E27FC236}">
                <a16:creationId xmlns:a16="http://schemas.microsoft.com/office/drawing/2014/main" id="{4092327C-454C-45E2-83EF-812AB55BDFF3}"/>
              </a:ext>
            </a:extLst>
          </p:cNvPr>
          <p:cNvSpPr/>
          <p:nvPr/>
        </p:nvSpPr>
        <p:spPr>
          <a:xfrm>
            <a:off x="9571626" y="1290143"/>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5" name="Rectangle 14">
            <a:extLst>
              <a:ext uri="{FF2B5EF4-FFF2-40B4-BE49-F238E27FC236}">
                <a16:creationId xmlns:a16="http://schemas.microsoft.com/office/drawing/2014/main" id="{C682D62A-71C0-4102-83DE-6ACD3305B422}"/>
              </a:ext>
            </a:extLst>
          </p:cNvPr>
          <p:cNvSpPr/>
          <p:nvPr/>
        </p:nvSpPr>
        <p:spPr>
          <a:xfrm>
            <a:off x="8420462" y="1284432"/>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6" name="Rectangle 15">
            <a:extLst>
              <a:ext uri="{FF2B5EF4-FFF2-40B4-BE49-F238E27FC236}">
                <a16:creationId xmlns:a16="http://schemas.microsoft.com/office/drawing/2014/main" id="{1776C0B9-7FFB-49FC-B537-2E77B84C4F47}"/>
              </a:ext>
            </a:extLst>
          </p:cNvPr>
          <p:cNvSpPr/>
          <p:nvPr/>
        </p:nvSpPr>
        <p:spPr>
          <a:xfrm>
            <a:off x="7265216" y="1285702"/>
            <a:ext cx="1132114"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2" name="Rectangle 21">
            <a:extLst>
              <a:ext uri="{FF2B5EF4-FFF2-40B4-BE49-F238E27FC236}">
                <a16:creationId xmlns:a16="http://schemas.microsoft.com/office/drawing/2014/main" id="{34E7E8E8-FEAF-4B50-B215-E4E910D78F1D}"/>
              </a:ext>
            </a:extLst>
          </p:cNvPr>
          <p:cNvSpPr/>
          <p:nvPr/>
        </p:nvSpPr>
        <p:spPr>
          <a:xfrm>
            <a:off x="-12700" y="3979329"/>
            <a:ext cx="12192000" cy="28786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noProof="0" dirty="0">
                <a:solidFill>
                  <a:prstClr val="white"/>
                </a:solidFill>
                <a:latin typeface="Bahnschrift SemiBold SemiConden" panose="020B0502040204020203" pitchFamily="34" charset="0"/>
              </a:rPr>
              <a:t>Note: fractional (fixed-point or floating-point) binary is not required for AS – that will be for A2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dirty="0">
                <a:ln>
                  <a:noFill/>
                </a:ln>
                <a:solidFill>
                  <a:prstClr val="white"/>
                </a:solidFill>
                <a:effectLst/>
                <a:uLnTx/>
                <a:uFillTx/>
                <a:latin typeface="Bahnschrift SemiBold SemiConden" panose="020B0502040204020203" pitchFamily="34" charset="0"/>
              </a:rPr>
              <a:t>Note how going </a:t>
            </a:r>
            <a:r>
              <a:rPr kumimoji="0" lang="en-US" sz="4400" b="0" i="0" u="none" strike="noStrike" kern="1200" cap="none" spc="0" normalizeH="0" baseline="0" dirty="0">
                <a:ln>
                  <a:noFill/>
                </a:ln>
                <a:solidFill>
                  <a:srgbClr val="00CC00"/>
                </a:solidFill>
                <a:effectLst/>
                <a:uLnTx/>
                <a:uFillTx/>
                <a:latin typeface="Bahnschrift SemiBold SemiConden" panose="020B0502040204020203" pitchFamily="34" charset="0"/>
              </a:rPr>
              <a:t>left = multiplyin</a:t>
            </a:r>
            <a:r>
              <a:rPr lang="en-US" sz="4400" dirty="0">
                <a:solidFill>
                  <a:srgbClr val="00CC00"/>
                </a:solidFill>
                <a:latin typeface="Bahnschrift SemiBold SemiConden" panose="020B0502040204020203" pitchFamily="34" charset="0"/>
              </a:rPr>
              <a:t>g by 2</a:t>
            </a:r>
            <a:r>
              <a:rPr lang="en-US" sz="4400" dirty="0">
                <a:solidFill>
                  <a:prstClr val="white"/>
                </a:solidFill>
                <a:latin typeface="Bahnschrift SemiBold SemiConden" panose="020B0502040204020203" pitchFamily="34" charset="0"/>
              </a:rPr>
              <a:t> (doubling), while going </a:t>
            </a:r>
            <a:r>
              <a:rPr lang="en-US" sz="4400" dirty="0">
                <a:solidFill>
                  <a:srgbClr val="FF0000"/>
                </a:solidFill>
                <a:latin typeface="Bahnschrift SemiBold SemiConden" panose="020B0502040204020203" pitchFamily="34" charset="0"/>
              </a:rPr>
              <a:t>right = dividing by 2 </a:t>
            </a:r>
            <a:r>
              <a:rPr lang="en-US" sz="4400" dirty="0">
                <a:solidFill>
                  <a:prstClr val="white"/>
                </a:solidFill>
                <a:latin typeface="Bahnschrift SemiBold SemiConden" panose="020B0502040204020203" pitchFamily="34" charset="0"/>
              </a:rPr>
              <a:t>(halving)</a:t>
            </a:r>
            <a:endParaRPr kumimoji="0" lang="en-US" sz="44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65508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xit" presetSubtype="1" fill="hold" grpId="0" nodeType="clickEffect">
                                  <p:stCondLst>
                                    <p:cond delay="0"/>
                                  </p:stCondLst>
                                  <p:childTnLst>
                                    <p:animEffect transition="out" filter="wipe(up)">
                                      <p:cBhvr>
                                        <p:cTn id="13" dur="500"/>
                                        <p:tgtEl>
                                          <p:spTgt spid="4"/>
                                        </p:tgtEl>
                                      </p:cBhvr>
                                    </p:animEffect>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2" presetClass="exit" presetSubtype="1" fill="hold" grpId="0" nodeType="clickEffect">
                                  <p:stCondLst>
                                    <p:cond delay="0"/>
                                  </p:stCondLst>
                                  <p:childTnLst>
                                    <p:animEffect transition="out" filter="wipe(up)">
                                      <p:cBhvr>
                                        <p:cTn id="18" dur="500"/>
                                        <p:tgtEl>
                                          <p:spTgt spid="8"/>
                                        </p:tgtEl>
                                      </p:cBhvr>
                                    </p:animEffect>
                                    <p:set>
                                      <p:cBhvr>
                                        <p:cTn id="19" dur="1" fill="hold">
                                          <p:stCondLst>
                                            <p:cond delay="499"/>
                                          </p:stCondLst>
                                        </p:cTn>
                                        <p:tgtEl>
                                          <p:spTgt spid="8"/>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2" presetClass="exit" presetSubtype="1" fill="hold" grpId="0" nodeType="clickEffect">
                                  <p:stCondLst>
                                    <p:cond delay="0"/>
                                  </p:stCondLst>
                                  <p:childTnLst>
                                    <p:animEffect transition="out" filter="wipe(up)">
                                      <p:cBhvr>
                                        <p:cTn id="23" dur="500"/>
                                        <p:tgtEl>
                                          <p:spTgt spid="9"/>
                                        </p:tgtEl>
                                      </p:cBhvr>
                                    </p:animEffect>
                                    <p:set>
                                      <p:cBhvr>
                                        <p:cTn id="24" dur="1" fill="hold">
                                          <p:stCondLst>
                                            <p:cond delay="499"/>
                                          </p:stCondLst>
                                        </p:cTn>
                                        <p:tgtEl>
                                          <p:spTgt spid="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2" presetClass="exit" presetSubtype="1" fill="hold" grpId="0" nodeType="clickEffect">
                                  <p:stCondLst>
                                    <p:cond delay="0"/>
                                  </p:stCondLst>
                                  <p:childTnLst>
                                    <p:animEffect transition="out" filter="wipe(up)">
                                      <p:cBhvr>
                                        <p:cTn id="28" dur="500"/>
                                        <p:tgtEl>
                                          <p:spTgt spid="10"/>
                                        </p:tgtEl>
                                      </p:cBhvr>
                                    </p:animEffect>
                                    <p:set>
                                      <p:cBhvr>
                                        <p:cTn id="29" dur="1" fill="hold">
                                          <p:stCondLst>
                                            <p:cond delay="499"/>
                                          </p:stCondLst>
                                        </p:cTn>
                                        <p:tgtEl>
                                          <p:spTgt spid="10"/>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22" presetClass="exit" presetSubtype="1" fill="hold" grpId="0" nodeType="clickEffect">
                                  <p:stCondLst>
                                    <p:cond delay="0"/>
                                  </p:stCondLst>
                                  <p:childTnLst>
                                    <p:animEffect transition="out" filter="wipe(up)">
                                      <p:cBhvr>
                                        <p:cTn id="33" dur="500"/>
                                        <p:tgtEl>
                                          <p:spTgt spid="16"/>
                                        </p:tgtEl>
                                      </p:cBhvr>
                                    </p:animEffect>
                                    <p:set>
                                      <p:cBhvr>
                                        <p:cTn id="34" dur="1" fill="hold">
                                          <p:stCondLst>
                                            <p:cond delay="499"/>
                                          </p:stCondLst>
                                        </p:cTn>
                                        <p:tgtEl>
                                          <p:spTgt spid="16"/>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22" presetClass="exit" presetSubtype="1" fill="hold" grpId="0" nodeType="clickEffect">
                                  <p:stCondLst>
                                    <p:cond delay="0"/>
                                  </p:stCondLst>
                                  <p:childTnLst>
                                    <p:animEffect transition="out" filter="wipe(up)">
                                      <p:cBhvr>
                                        <p:cTn id="38" dur="500"/>
                                        <p:tgtEl>
                                          <p:spTgt spid="15"/>
                                        </p:tgtEl>
                                      </p:cBhvr>
                                    </p:animEffect>
                                    <p:set>
                                      <p:cBhvr>
                                        <p:cTn id="39" dur="1" fill="hold">
                                          <p:stCondLst>
                                            <p:cond delay="499"/>
                                          </p:stCondLst>
                                        </p:cTn>
                                        <p:tgtEl>
                                          <p:spTgt spid="15"/>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22" presetClass="exit" presetSubtype="1" fill="hold" grpId="0" nodeType="clickEffect">
                                  <p:stCondLst>
                                    <p:cond delay="0"/>
                                  </p:stCondLst>
                                  <p:childTnLst>
                                    <p:animEffect transition="out" filter="wipe(up)">
                                      <p:cBhvr>
                                        <p:cTn id="43" dur="500"/>
                                        <p:tgtEl>
                                          <p:spTgt spid="14"/>
                                        </p:tgtEl>
                                      </p:cBhvr>
                                    </p:animEffect>
                                    <p:set>
                                      <p:cBhvr>
                                        <p:cTn id="44" dur="1" fill="hold">
                                          <p:stCondLst>
                                            <p:cond delay="499"/>
                                          </p:stCondLst>
                                        </p:cTn>
                                        <p:tgtEl>
                                          <p:spTgt spid="14"/>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2">
                                            <p:txEl>
                                              <p:pRg st="0" end="0"/>
                                            </p:txEl>
                                          </p:spTgt>
                                        </p:tgtEl>
                                        <p:attrNameLst>
                                          <p:attrName>style.visibility</p:attrName>
                                        </p:attrNameLst>
                                      </p:cBhvr>
                                      <p:to>
                                        <p:strVal val="visible"/>
                                      </p:to>
                                    </p:set>
                                    <p:anim calcmode="lin" valueType="num">
                                      <p:cBhvr>
                                        <p:cTn id="49"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22">
                                            <p:txEl>
                                              <p:pRg st="0" end="0"/>
                                            </p:txEl>
                                          </p:spTgt>
                                        </p:tgtEl>
                                        <p:attrNameLst>
                                          <p:attrName>ppt_h</p:attrName>
                                        </p:attrNameLst>
                                      </p:cBhvr>
                                      <p:tavLst>
                                        <p:tav tm="0">
                                          <p:val>
                                            <p:fltVal val="0"/>
                                          </p:val>
                                        </p:tav>
                                        <p:tav tm="100000">
                                          <p:val>
                                            <p:strVal val="#ppt_h"/>
                                          </p:val>
                                        </p:tav>
                                      </p:tavLst>
                                    </p:anim>
                                    <p:animEffect transition="in" filter="fade">
                                      <p:cBhvr>
                                        <p:cTn id="51" dur="500"/>
                                        <p:tgtEl>
                                          <p:spTgt spid="22">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2">
                                            <p:txEl>
                                              <p:pRg st="1" end="1"/>
                                            </p:txEl>
                                          </p:spTgt>
                                        </p:tgtEl>
                                        <p:attrNameLst>
                                          <p:attrName>style.visibility</p:attrName>
                                        </p:attrNameLst>
                                      </p:cBhvr>
                                      <p:to>
                                        <p:strVal val="visible"/>
                                      </p:to>
                                    </p:set>
                                    <p:anim calcmode="lin" valueType="num">
                                      <p:cBhvr>
                                        <p:cTn id="56" dur="500" fill="hold"/>
                                        <p:tgtEl>
                                          <p:spTgt spid="22">
                                            <p:txEl>
                                              <p:pRg st="1" end="1"/>
                                            </p:txEl>
                                          </p:spTgt>
                                        </p:tgtEl>
                                        <p:attrNameLst>
                                          <p:attrName>ppt_w</p:attrName>
                                        </p:attrNameLst>
                                      </p:cBhvr>
                                      <p:tavLst>
                                        <p:tav tm="0">
                                          <p:val>
                                            <p:fltVal val="0"/>
                                          </p:val>
                                        </p:tav>
                                        <p:tav tm="100000">
                                          <p:val>
                                            <p:strVal val="#ppt_w"/>
                                          </p:val>
                                        </p:tav>
                                      </p:tavLst>
                                    </p:anim>
                                    <p:anim calcmode="lin" valueType="num">
                                      <p:cBhvr>
                                        <p:cTn id="57" dur="500" fill="hold"/>
                                        <p:tgtEl>
                                          <p:spTgt spid="22">
                                            <p:txEl>
                                              <p:pRg st="1" end="1"/>
                                            </p:txEl>
                                          </p:spTgt>
                                        </p:tgtEl>
                                        <p:attrNameLst>
                                          <p:attrName>ppt_h</p:attrName>
                                        </p:attrNameLst>
                                      </p:cBhvr>
                                      <p:tavLst>
                                        <p:tav tm="0">
                                          <p:val>
                                            <p:fltVal val="0"/>
                                          </p:val>
                                        </p:tav>
                                        <p:tav tm="100000">
                                          <p:val>
                                            <p:strVal val="#ppt_h"/>
                                          </p:val>
                                        </p:tav>
                                      </p:tavLst>
                                    </p:anim>
                                    <p:animEffect transition="in" filter="fade">
                                      <p:cBhvr>
                                        <p:cTn id="58" dur="500"/>
                                        <p:tgtEl>
                                          <p:spTgt spid="2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4" grpId="0" animBg="1"/>
      <p:bldP spid="8" grpId="0" animBg="1"/>
      <p:bldP spid="9" grpId="0" animBg="1"/>
      <p:bldP spid="10" grpId="0" animBg="1"/>
      <p:bldP spid="14" grpId="0" animBg="1"/>
      <p:bldP spid="15" grpId="0" animBg="1"/>
      <p:bldP spid="16" grpId="0" animBg="1"/>
      <p:bldP spid="2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Digits and Bits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34E7E8E8-FEAF-4B50-B215-E4E910D78F1D}"/>
              </a:ext>
            </a:extLst>
          </p:cNvPr>
          <p:cNvSpPr/>
          <p:nvPr/>
        </p:nvSpPr>
        <p:spPr>
          <a:xfrm>
            <a:off x="-12700" y="1023563"/>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noProof="0" dirty="0">
                <a:solidFill>
                  <a:prstClr val="white"/>
                </a:solidFill>
                <a:latin typeface="Bahnschrift SemiBold SemiConden" panose="020B0502040204020203" pitchFamily="34" charset="0"/>
              </a:rPr>
              <a:t>Do you know what a “bit” is in binary?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dirty="0">
                <a:ln>
                  <a:noFill/>
                </a:ln>
                <a:solidFill>
                  <a:prstClr val="white"/>
                </a:solidFill>
                <a:effectLst/>
                <a:uLnTx/>
                <a:uFillTx/>
                <a:latin typeface="Bahnschrift SemiBold SemiConden" panose="020B0502040204020203" pitchFamily="34" charset="0"/>
              </a:rPr>
              <a:t>It</a:t>
            </a:r>
            <a:r>
              <a:rPr kumimoji="0" lang="en-US" sz="4400" b="0" i="0" u="none" strike="noStrike" kern="1200" cap="none" spc="0" normalizeH="0" dirty="0">
                <a:ln>
                  <a:noFill/>
                </a:ln>
                <a:solidFill>
                  <a:prstClr val="white"/>
                </a:solidFill>
                <a:effectLst/>
                <a:uLnTx/>
                <a:uFillTx/>
                <a:latin typeface="Bahnschrift SemiBold SemiConden" panose="020B0502040204020203" pitchFamily="34" charset="0"/>
              </a:rPr>
              <a:t> stands for </a:t>
            </a:r>
            <a:r>
              <a:rPr kumimoji="0" lang="en-US" sz="4400" b="0" i="0" u="none" strike="noStrike" kern="1200" cap="none" spc="0" normalizeH="0" dirty="0">
                <a:ln>
                  <a:noFill/>
                </a:ln>
                <a:solidFill>
                  <a:srgbClr val="00B0F0"/>
                </a:solidFill>
                <a:effectLst/>
                <a:uLnTx/>
                <a:uFillTx/>
                <a:latin typeface="Bahnschrift SemiBold SemiConden" panose="020B0502040204020203" pitchFamily="34" charset="0"/>
              </a:rPr>
              <a:t>b</a:t>
            </a:r>
            <a:r>
              <a:rPr kumimoji="0" lang="en-US" sz="4400" b="0" i="0" u="none" strike="noStrike" kern="1200" cap="none" spc="0" normalizeH="0" dirty="0">
                <a:ln>
                  <a:noFill/>
                </a:ln>
                <a:solidFill>
                  <a:prstClr val="white"/>
                </a:solidFill>
                <a:effectLst/>
                <a:uLnTx/>
                <a:uFillTx/>
                <a:latin typeface="Bahnschrift SemiBold SemiConden" panose="020B0502040204020203" pitchFamily="34" charset="0"/>
              </a:rPr>
              <a:t>inary dig</a:t>
            </a:r>
            <a:r>
              <a:rPr kumimoji="0" lang="en-US" sz="4400" b="0" i="0" u="none" strike="noStrike" kern="1200" cap="none" spc="0" normalizeH="0" dirty="0">
                <a:ln>
                  <a:noFill/>
                </a:ln>
                <a:solidFill>
                  <a:srgbClr val="00B0F0"/>
                </a:solidFill>
                <a:effectLst/>
                <a:uLnTx/>
                <a:uFillTx/>
                <a:latin typeface="Bahnschrift SemiBold SemiConden" panose="020B0502040204020203" pitchFamily="34" charset="0"/>
              </a:rPr>
              <a:t>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400" baseline="0" noProof="0" dirty="0">
              <a:solidFill>
                <a:srgbClr val="00B0F0"/>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dirty="0">
                <a:ln>
                  <a:noFill/>
                </a:ln>
                <a:solidFill>
                  <a:schemeClr val="bg1"/>
                </a:solidFill>
                <a:effectLst/>
                <a:uLnTx/>
                <a:uFillTx/>
                <a:latin typeface="Bahnschrift SemiBold SemiConden" panose="020B0502040204020203" pitchFamily="34" charset="0"/>
              </a:rPr>
              <a:t>So digits are individual numbers in a denary number – i.e. 9, 3 and 6 in the denary number 936</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400" baseline="0" noProof="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dirty="0">
                <a:ln>
                  <a:noFill/>
                </a:ln>
                <a:solidFill>
                  <a:schemeClr val="bg1"/>
                </a:solidFill>
                <a:effectLst/>
                <a:uLnTx/>
                <a:uFillTx/>
                <a:latin typeface="Bahnschrift SemiBold SemiConden" panose="020B0502040204020203" pitchFamily="34" charset="0"/>
              </a:rPr>
              <a:t>…while </a:t>
            </a:r>
            <a:r>
              <a:rPr kumimoji="0" lang="en-US" sz="4400" b="0" i="0" u="none" strike="noStrike" kern="1200" cap="none" spc="0" normalizeH="0" dirty="0">
                <a:ln>
                  <a:noFill/>
                </a:ln>
                <a:solidFill>
                  <a:srgbClr val="00B0F0"/>
                </a:solidFill>
                <a:effectLst/>
                <a:uLnTx/>
                <a:uFillTx/>
                <a:latin typeface="Bahnschrift SemiBold SemiConden" panose="020B0502040204020203" pitchFamily="34" charset="0"/>
              </a:rPr>
              <a:t>bits</a:t>
            </a:r>
            <a:r>
              <a:rPr kumimoji="0" lang="en-US" sz="4400" b="0" i="0" u="none" strike="noStrike" kern="1200" cap="none" spc="0" normalizeH="0" dirty="0">
                <a:ln>
                  <a:noFill/>
                </a:ln>
                <a:solidFill>
                  <a:schemeClr val="bg1"/>
                </a:solidFill>
                <a:effectLst/>
                <a:uLnTx/>
                <a:uFillTx/>
                <a:latin typeface="Bahnschrift SemiBold SemiConden" panose="020B0502040204020203" pitchFamily="34" charset="0"/>
              </a:rPr>
              <a:t> are the </a:t>
            </a:r>
            <a:r>
              <a:rPr kumimoji="0" lang="en-US" sz="4400" b="0" i="0" u="none" strike="noStrike" kern="1200" cap="none" spc="0" normalizeH="0" dirty="0">
                <a:ln>
                  <a:noFill/>
                </a:ln>
                <a:solidFill>
                  <a:srgbClr val="00B0F0"/>
                </a:solidFill>
                <a:effectLst/>
                <a:uLnTx/>
                <a:uFillTx/>
                <a:latin typeface="Bahnschrift SemiBold SemiConden" panose="020B0502040204020203" pitchFamily="34" charset="0"/>
              </a:rPr>
              <a:t>individual numbers</a:t>
            </a:r>
            <a:r>
              <a:rPr kumimoji="0" lang="en-US" sz="4400" b="0" i="0" u="none" strike="noStrike" kern="1200" cap="none" spc="0" normalizeH="0" dirty="0">
                <a:ln>
                  <a:noFill/>
                </a:ln>
                <a:solidFill>
                  <a:schemeClr val="bg1"/>
                </a:solidFill>
                <a:effectLst/>
                <a:uLnTx/>
                <a:uFillTx/>
                <a:latin typeface="Bahnschrift SemiBold SemiConden" panose="020B0502040204020203" pitchFamily="34" charset="0"/>
              </a:rPr>
              <a:t> in a binary number – e.g. 1, 0, 0, 1 in the binary number 1001</a:t>
            </a:r>
            <a:endParaRPr kumimoji="0" lang="en-US" sz="44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41504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 calcmode="lin" valueType="num">
                                      <p:cBhvr>
                                        <p:cTn id="7"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2">
                                            <p:txEl>
                                              <p:pRg st="1" end="1"/>
                                            </p:txEl>
                                          </p:spTgt>
                                        </p:tgtEl>
                                        <p:attrNameLst>
                                          <p:attrName>style.visibility</p:attrName>
                                        </p:attrNameLst>
                                      </p:cBhvr>
                                      <p:to>
                                        <p:strVal val="visible"/>
                                      </p:to>
                                    </p:set>
                                    <p:anim calcmode="lin" valueType="num">
                                      <p:cBhvr>
                                        <p:cTn id="14" dur="500" fill="hold"/>
                                        <p:tgtEl>
                                          <p:spTgt spid="2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2">
                                            <p:txEl>
                                              <p:pRg st="3" end="3"/>
                                            </p:txEl>
                                          </p:spTgt>
                                        </p:tgtEl>
                                        <p:attrNameLst>
                                          <p:attrName>style.visibility</p:attrName>
                                        </p:attrNameLst>
                                      </p:cBhvr>
                                      <p:to>
                                        <p:strVal val="visible"/>
                                      </p:to>
                                    </p:set>
                                    <p:anim calcmode="lin" valueType="num">
                                      <p:cBhvr>
                                        <p:cTn id="21" dur="500" fill="hold"/>
                                        <p:tgtEl>
                                          <p:spTgt spid="22">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2">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2">
                                            <p:txEl>
                                              <p:pRg st="5" end="5"/>
                                            </p:txEl>
                                          </p:spTgt>
                                        </p:tgtEl>
                                        <p:attrNameLst>
                                          <p:attrName>style.visibility</p:attrName>
                                        </p:attrNameLst>
                                      </p:cBhvr>
                                      <p:to>
                                        <p:strVal val="visible"/>
                                      </p:to>
                                    </p:set>
                                    <p:anim calcmode="lin" valueType="num">
                                      <p:cBhvr>
                                        <p:cTn id="28" dur="500" fill="hold"/>
                                        <p:tgtEl>
                                          <p:spTgt spid="22">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2">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Binary/Base-2</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2636012"/>
            <a:ext cx="12192000" cy="1125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noProof="0" dirty="0">
                <a:solidFill>
                  <a:prstClr val="white"/>
                </a:solidFill>
                <a:latin typeface="Bahnschrift SemiBold SemiConden" panose="020B0502040204020203" pitchFamily="34" charset="0"/>
              </a:rPr>
              <a:t>What are the first 14 positive binary positional values?</a:t>
            </a:r>
            <a:endParaRPr kumimoji="0" lang="en-US" sz="44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4BB106AF-8AEC-471C-AA37-86483E8853F8}"/>
              </a:ext>
            </a:extLst>
          </p:cNvPr>
          <p:cNvGraphicFramePr>
            <a:graphicFrameLocks noGrp="1"/>
          </p:cNvGraphicFramePr>
          <p:nvPr>
            <p:extLst>
              <p:ext uri="{D42A27DB-BD31-4B8C-83A1-F6EECF244321}">
                <p14:modId xmlns:p14="http://schemas.microsoft.com/office/powerpoint/2010/main" val="1602970319"/>
              </p:ext>
            </p:extLst>
          </p:nvPr>
        </p:nvGraphicFramePr>
        <p:xfrm>
          <a:off x="319314" y="1285722"/>
          <a:ext cx="11504388" cy="1349024"/>
        </p:xfrm>
        <a:graphic>
          <a:graphicData uri="http://schemas.openxmlformats.org/drawingml/2006/table">
            <a:tbl>
              <a:tblPr firstRow="1" bandRow="1">
                <a:tableStyleId>{5C22544A-7EE6-4342-B048-85BDC9FD1C3A}</a:tableStyleId>
              </a:tblPr>
              <a:tblGrid>
                <a:gridCol w="821742">
                  <a:extLst>
                    <a:ext uri="{9D8B030D-6E8A-4147-A177-3AD203B41FA5}">
                      <a16:colId xmlns:a16="http://schemas.microsoft.com/office/drawing/2014/main" val="2894272858"/>
                    </a:ext>
                  </a:extLst>
                </a:gridCol>
                <a:gridCol w="821742">
                  <a:extLst>
                    <a:ext uri="{9D8B030D-6E8A-4147-A177-3AD203B41FA5}">
                      <a16:colId xmlns:a16="http://schemas.microsoft.com/office/drawing/2014/main" val="1040548326"/>
                    </a:ext>
                  </a:extLst>
                </a:gridCol>
                <a:gridCol w="821742">
                  <a:extLst>
                    <a:ext uri="{9D8B030D-6E8A-4147-A177-3AD203B41FA5}">
                      <a16:colId xmlns:a16="http://schemas.microsoft.com/office/drawing/2014/main" val="314138702"/>
                    </a:ext>
                  </a:extLst>
                </a:gridCol>
                <a:gridCol w="821742">
                  <a:extLst>
                    <a:ext uri="{9D8B030D-6E8A-4147-A177-3AD203B41FA5}">
                      <a16:colId xmlns:a16="http://schemas.microsoft.com/office/drawing/2014/main" val="3234389671"/>
                    </a:ext>
                  </a:extLst>
                </a:gridCol>
                <a:gridCol w="821742">
                  <a:extLst>
                    <a:ext uri="{9D8B030D-6E8A-4147-A177-3AD203B41FA5}">
                      <a16:colId xmlns:a16="http://schemas.microsoft.com/office/drawing/2014/main" val="1565579384"/>
                    </a:ext>
                  </a:extLst>
                </a:gridCol>
                <a:gridCol w="821742">
                  <a:extLst>
                    <a:ext uri="{9D8B030D-6E8A-4147-A177-3AD203B41FA5}">
                      <a16:colId xmlns:a16="http://schemas.microsoft.com/office/drawing/2014/main" val="3097498921"/>
                    </a:ext>
                  </a:extLst>
                </a:gridCol>
                <a:gridCol w="821742">
                  <a:extLst>
                    <a:ext uri="{9D8B030D-6E8A-4147-A177-3AD203B41FA5}">
                      <a16:colId xmlns:a16="http://schemas.microsoft.com/office/drawing/2014/main" val="1542990521"/>
                    </a:ext>
                  </a:extLst>
                </a:gridCol>
                <a:gridCol w="821742">
                  <a:extLst>
                    <a:ext uri="{9D8B030D-6E8A-4147-A177-3AD203B41FA5}">
                      <a16:colId xmlns:a16="http://schemas.microsoft.com/office/drawing/2014/main" val="1630631399"/>
                    </a:ext>
                  </a:extLst>
                </a:gridCol>
                <a:gridCol w="821742">
                  <a:extLst>
                    <a:ext uri="{9D8B030D-6E8A-4147-A177-3AD203B41FA5}">
                      <a16:colId xmlns:a16="http://schemas.microsoft.com/office/drawing/2014/main" val="3334509959"/>
                    </a:ext>
                  </a:extLst>
                </a:gridCol>
                <a:gridCol w="821742">
                  <a:extLst>
                    <a:ext uri="{9D8B030D-6E8A-4147-A177-3AD203B41FA5}">
                      <a16:colId xmlns:a16="http://schemas.microsoft.com/office/drawing/2014/main" val="1069304342"/>
                    </a:ext>
                  </a:extLst>
                </a:gridCol>
                <a:gridCol w="821742">
                  <a:extLst>
                    <a:ext uri="{9D8B030D-6E8A-4147-A177-3AD203B41FA5}">
                      <a16:colId xmlns:a16="http://schemas.microsoft.com/office/drawing/2014/main" val="350025250"/>
                    </a:ext>
                  </a:extLst>
                </a:gridCol>
                <a:gridCol w="821742">
                  <a:extLst>
                    <a:ext uri="{9D8B030D-6E8A-4147-A177-3AD203B41FA5}">
                      <a16:colId xmlns:a16="http://schemas.microsoft.com/office/drawing/2014/main" val="776434977"/>
                    </a:ext>
                  </a:extLst>
                </a:gridCol>
                <a:gridCol w="821742">
                  <a:extLst>
                    <a:ext uri="{9D8B030D-6E8A-4147-A177-3AD203B41FA5}">
                      <a16:colId xmlns:a16="http://schemas.microsoft.com/office/drawing/2014/main" val="4263863829"/>
                    </a:ext>
                  </a:extLst>
                </a:gridCol>
                <a:gridCol w="821742">
                  <a:extLst>
                    <a:ext uri="{9D8B030D-6E8A-4147-A177-3AD203B41FA5}">
                      <a16:colId xmlns:a16="http://schemas.microsoft.com/office/drawing/2014/main" val="2555021757"/>
                    </a:ext>
                  </a:extLst>
                </a:gridCol>
              </a:tblGrid>
              <a:tr h="6745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t>2</a:t>
                      </a:r>
                      <a:r>
                        <a:rPr lang="en-US" sz="2800" baseline="30000" dirty="0"/>
                        <a:t>13</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t>2</a:t>
                      </a:r>
                      <a:r>
                        <a:rPr lang="en-US" sz="2800" baseline="30000" dirty="0"/>
                        <a:t>12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9</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t>2</a:t>
                      </a:r>
                      <a:r>
                        <a:rPr lang="en-US" sz="2800" baseline="30000" dirty="0"/>
                        <a:t>8</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7</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6</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4</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8192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2048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1024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512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128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64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32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10" name="Rectangle 9">
            <a:extLst>
              <a:ext uri="{FF2B5EF4-FFF2-40B4-BE49-F238E27FC236}">
                <a16:creationId xmlns:a16="http://schemas.microsoft.com/office/drawing/2014/main" id="{A0EDB74E-83BF-4E64-8932-71E6BC5A54FD}"/>
              </a:ext>
            </a:extLst>
          </p:cNvPr>
          <p:cNvSpPr/>
          <p:nvPr/>
        </p:nvSpPr>
        <p:spPr>
          <a:xfrm>
            <a:off x="10198100" y="1290163"/>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7" name="Rectangle 16">
            <a:extLst>
              <a:ext uri="{FF2B5EF4-FFF2-40B4-BE49-F238E27FC236}">
                <a16:creationId xmlns:a16="http://schemas.microsoft.com/office/drawing/2014/main" id="{E44A70DF-CE4C-4A5F-8897-35098DFB02D4}"/>
              </a:ext>
            </a:extLst>
          </p:cNvPr>
          <p:cNvSpPr/>
          <p:nvPr/>
        </p:nvSpPr>
        <p:spPr>
          <a:xfrm>
            <a:off x="9375774" y="1285702"/>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8" name="Rectangle 17">
            <a:extLst>
              <a:ext uri="{FF2B5EF4-FFF2-40B4-BE49-F238E27FC236}">
                <a16:creationId xmlns:a16="http://schemas.microsoft.com/office/drawing/2014/main" id="{16C010C0-954E-43F1-8E0E-4589A814909A}"/>
              </a:ext>
            </a:extLst>
          </p:cNvPr>
          <p:cNvSpPr/>
          <p:nvPr/>
        </p:nvSpPr>
        <p:spPr>
          <a:xfrm>
            <a:off x="8553448" y="1290163"/>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9" name="Rectangle 18">
            <a:extLst>
              <a:ext uri="{FF2B5EF4-FFF2-40B4-BE49-F238E27FC236}">
                <a16:creationId xmlns:a16="http://schemas.microsoft.com/office/drawing/2014/main" id="{94F0F6A5-916D-4BD3-B335-EDAF1AF64331}"/>
              </a:ext>
            </a:extLst>
          </p:cNvPr>
          <p:cNvSpPr/>
          <p:nvPr/>
        </p:nvSpPr>
        <p:spPr>
          <a:xfrm>
            <a:off x="7731122" y="1285702"/>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1" name="Rectangle 20">
            <a:extLst>
              <a:ext uri="{FF2B5EF4-FFF2-40B4-BE49-F238E27FC236}">
                <a16:creationId xmlns:a16="http://schemas.microsoft.com/office/drawing/2014/main" id="{FD301497-0E36-4E79-9C1B-5AF9E2849E57}"/>
              </a:ext>
            </a:extLst>
          </p:cNvPr>
          <p:cNvSpPr/>
          <p:nvPr/>
        </p:nvSpPr>
        <p:spPr>
          <a:xfrm>
            <a:off x="6908796" y="1287933"/>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3" name="Rectangle 22">
            <a:extLst>
              <a:ext uri="{FF2B5EF4-FFF2-40B4-BE49-F238E27FC236}">
                <a16:creationId xmlns:a16="http://schemas.microsoft.com/office/drawing/2014/main" id="{9165DC3F-4128-4F5B-95A7-897044173BC2}"/>
              </a:ext>
            </a:extLst>
          </p:cNvPr>
          <p:cNvSpPr/>
          <p:nvPr/>
        </p:nvSpPr>
        <p:spPr>
          <a:xfrm>
            <a:off x="6086470" y="1283472"/>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5" name="Rectangle 24">
            <a:extLst>
              <a:ext uri="{FF2B5EF4-FFF2-40B4-BE49-F238E27FC236}">
                <a16:creationId xmlns:a16="http://schemas.microsoft.com/office/drawing/2014/main" id="{8B04FD0F-237B-4D90-94FA-DC406A39C0D4}"/>
              </a:ext>
            </a:extLst>
          </p:cNvPr>
          <p:cNvSpPr/>
          <p:nvPr/>
        </p:nvSpPr>
        <p:spPr>
          <a:xfrm>
            <a:off x="5264144" y="1287933"/>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6" name="Rectangle 25">
            <a:extLst>
              <a:ext uri="{FF2B5EF4-FFF2-40B4-BE49-F238E27FC236}">
                <a16:creationId xmlns:a16="http://schemas.microsoft.com/office/drawing/2014/main" id="{A5ED6D4B-2F3E-4BA9-BFD8-F983D8D896A2}"/>
              </a:ext>
            </a:extLst>
          </p:cNvPr>
          <p:cNvSpPr/>
          <p:nvPr/>
        </p:nvSpPr>
        <p:spPr>
          <a:xfrm>
            <a:off x="4441818" y="1283472"/>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7" name="Rectangle 26">
            <a:extLst>
              <a:ext uri="{FF2B5EF4-FFF2-40B4-BE49-F238E27FC236}">
                <a16:creationId xmlns:a16="http://schemas.microsoft.com/office/drawing/2014/main" id="{650123D6-86F1-402B-9441-165CA465413B}"/>
              </a:ext>
            </a:extLst>
          </p:cNvPr>
          <p:cNvSpPr/>
          <p:nvPr/>
        </p:nvSpPr>
        <p:spPr>
          <a:xfrm>
            <a:off x="3619492" y="1285702"/>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8" name="Rectangle 27">
            <a:extLst>
              <a:ext uri="{FF2B5EF4-FFF2-40B4-BE49-F238E27FC236}">
                <a16:creationId xmlns:a16="http://schemas.microsoft.com/office/drawing/2014/main" id="{0630E1B2-310B-44DA-926A-535C6B05AC68}"/>
              </a:ext>
            </a:extLst>
          </p:cNvPr>
          <p:cNvSpPr/>
          <p:nvPr/>
        </p:nvSpPr>
        <p:spPr>
          <a:xfrm>
            <a:off x="2797166" y="1287933"/>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9" name="Rectangle 28">
            <a:extLst>
              <a:ext uri="{FF2B5EF4-FFF2-40B4-BE49-F238E27FC236}">
                <a16:creationId xmlns:a16="http://schemas.microsoft.com/office/drawing/2014/main" id="{D4CB46DF-6586-4463-9168-39437173C582}"/>
              </a:ext>
            </a:extLst>
          </p:cNvPr>
          <p:cNvSpPr/>
          <p:nvPr/>
        </p:nvSpPr>
        <p:spPr>
          <a:xfrm>
            <a:off x="1974840" y="1283472"/>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30" name="Rectangle 29">
            <a:extLst>
              <a:ext uri="{FF2B5EF4-FFF2-40B4-BE49-F238E27FC236}">
                <a16:creationId xmlns:a16="http://schemas.microsoft.com/office/drawing/2014/main" id="{597BF8DB-FDC9-4C4B-88F2-32DE450A6C0C}"/>
              </a:ext>
            </a:extLst>
          </p:cNvPr>
          <p:cNvSpPr/>
          <p:nvPr/>
        </p:nvSpPr>
        <p:spPr>
          <a:xfrm>
            <a:off x="1152514" y="1287933"/>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31" name="Rectangle 30">
            <a:extLst>
              <a:ext uri="{FF2B5EF4-FFF2-40B4-BE49-F238E27FC236}">
                <a16:creationId xmlns:a16="http://schemas.microsoft.com/office/drawing/2014/main" id="{0C1F8E17-44D4-4EEC-A895-E43A3515256B}"/>
              </a:ext>
            </a:extLst>
          </p:cNvPr>
          <p:cNvSpPr/>
          <p:nvPr/>
        </p:nvSpPr>
        <p:spPr>
          <a:xfrm>
            <a:off x="330188" y="1283472"/>
            <a:ext cx="784226" cy="134458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32" name="Rectangle 31">
            <a:extLst>
              <a:ext uri="{FF2B5EF4-FFF2-40B4-BE49-F238E27FC236}">
                <a16:creationId xmlns:a16="http://schemas.microsoft.com/office/drawing/2014/main" id="{2FD4800E-1F9C-4B9A-A2F4-D61CE227FC13}"/>
              </a:ext>
            </a:extLst>
          </p:cNvPr>
          <p:cNvSpPr/>
          <p:nvPr/>
        </p:nvSpPr>
        <p:spPr>
          <a:xfrm>
            <a:off x="0" y="3613794"/>
            <a:ext cx="12192000" cy="32442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Sometimes exams will feature numbers comprised of 14 bits – though usually they will use up to 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rPr>
              <a:t>Do</a:t>
            </a:r>
            <a:r>
              <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rPr>
              <a:t> you know the significance of 8 bits?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aseline="0" dirty="0">
                <a:solidFill>
                  <a:srgbClr val="FFC000"/>
                </a:solidFill>
                <a:latin typeface="Bahnschrift SemiBold SemiConden" panose="020B0502040204020203" pitchFamily="34" charset="0"/>
              </a:rPr>
              <a:t>8</a:t>
            </a:r>
            <a:r>
              <a:rPr lang="en-US" sz="4400" dirty="0">
                <a:solidFill>
                  <a:srgbClr val="FFC000"/>
                </a:solidFill>
                <a:latin typeface="Bahnschrift SemiBold SemiConden" panose="020B0502040204020203" pitchFamily="34" charset="0"/>
              </a:rPr>
              <a:t> bits</a:t>
            </a:r>
            <a:r>
              <a:rPr lang="en-US" sz="4400" dirty="0">
                <a:solidFill>
                  <a:prstClr val="white"/>
                </a:solidFill>
                <a:latin typeface="Bahnschrift SemiBold SemiConden" panose="020B0502040204020203" pitchFamily="34" charset="0"/>
              </a:rPr>
              <a:t> = </a:t>
            </a:r>
            <a:r>
              <a:rPr lang="en-US" sz="4400" dirty="0">
                <a:solidFill>
                  <a:srgbClr val="00CC00"/>
                </a:solidFill>
                <a:latin typeface="Bahnschrift SemiBold SemiConden" panose="020B0502040204020203" pitchFamily="34" charset="0"/>
              </a:rPr>
              <a:t>1 byte</a:t>
            </a:r>
            <a:endParaRPr kumimoji="0" lang="en-US" sz="44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629831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xit" presetSubtype="1" fill="hold" grpId="0" nodeType="clickEffect">
                                  <p:stCondLst>
                                    <p:cond delay="0"/>
                                  </p:stCondLst>
                                  <p:childTnLst>
                                    <p:animEffect transition="out" filter="wipe(up)">
                                      <p:cBhvr>
                                        <p:cTn id="13" dur="500"/>
                                        <p:tgtEl>
                                          <p:spTgt spid="10"/>
                                        </p:tgtEl>
                                      </p:cBhvr>
                                    </p:animEffect>
                                    <p:set>
                                      <p:cBhvr>
                                        <p:cTn id="14" dur="1" fill="hold">
                                          <p:stCondLst>
                                            <p:cond delay="499"/>
                                          </p:stCondLst>
                                        </p:cTn>
                                        <p:tgtEl>
                                          <p:spTgt spid="1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2" presetClass="exit" presetSubtype="1" fill="hold" grpId="0" nodeType="clickEffect">
                                  <p:stCondLst>
                                    <p:cond delay="0"/>
                                  </p:stCondLst>
                                  <p:childTnLst>
                                    <p:animEffect transition="out" filter="wipe(up)">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2" presetClass="exit" presetSubtype="1" fill="hold" grpId="0" nodeType="clickEffect">
                                  <p:stCondLst>
                                    <p:cond delay="0"/>
                                  </p:stCondLst>
                                  <p:childTnLst>
                                    <p:animEffect transition="out" filter="wipe(up)">
                                      <p:cBhvr>
                                        <p:cTn id="23" dur="500"/>
                                        <p:tgtEl>
                                          <p:spTgt spid="18"/>
                                        </p:tgtEl>
                                      </p:cBhvr>
                                    </p:animEffect>
                                    <p:set>
                                      <p:cBhvr>
                                        <p:cTn id="24" dur="1" fill="hold">
                                          <p:stCondLst>
                                            <p:cond delay="499"/>
                                          </p:stCondLst>
                                        </p:cTn>
                                        <p:tgtEl>
                                          <p:spTgt spid="18"/>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2" presetClass="exit" presetSubtype="1" fill="hold" grpId="0" nodeType="clickEffect">
                                  <p:stCondLst>
                                    <p:cond delay="0"/>
                                  </p:stCondLst>
                                  <p:childTnLst>
                                    <p:animEffect transition="out" filter="wipe(up)">
                                      <p:cBhvr>
                                        <p:cTn id="28" dur="500"/>
                                        <p:tgtEl>
                                          <p:spTgt spid="19"/>
                                        </p:tgtEl>
                                      </p:cBhvr>
                                    </p:animEffect>
                                    <p:set>
                                      <p:cBhvr>
                                        <p:cTn id="29" dur="1" fill="hold">
                                          <p:stCondLst>
                                            <p:cond delay="499"/>
                                          </p:stCondLst>
                                        </p:cTn>
                                        <p:tgtEl>
                                          <p:spTgt spid="19"/>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22" presetClass="exit" presetSubtype="1" fill="hold" grpId="0" nodeType="clickEffect">
                                  <p:stCondLst>
                                    <p:cond delay="0"/>
                                  </p:stCondLst>
                                  <p:childTnLst>
                                    <p:animEffect transition="out" filter="wipe(up)">
                                      <p:cBhvr>
                                        <p:cTn id="33" dur="500"/>
                                        <p:tgtEl>
                                          <p:spTgt spid="21"/>
                                        </p:tgtEl>
                                      </p:cBhvr>
                                    </p:animEffect>
                                    <p:set>
                                      <p:cBhvr>
                                        <p:cTn id="34" dur="1" fill="hold">
                                          <p:stCondLst>
                                            <p:cond delay="499"/>
                                          </p:stCondLst>
                                        </p:cTn>
                                        <p:tgtEl>
                                          <p:spTgt spid="21"/>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22" presetClass="exit" presetSubtype="1" fill="hold" grpId="0" nodeType="clickEffect">
                                  <p:stCondLst>
                                    <p:cond delay="0"/>
                                  </p:stCondLst>
                                  <p:childTnLst>
                                    <p:animEffect transition="out" filter="wipe(up)">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22" presetClass="exit" presetSubtype="1" fill="hold" grpId="0" nodeType="clickEffect">
                                  <p:stCondLst>
                                    <p:cond delay="0"/>
                                  </p:stCondLst>
                                  <p:childTnLst>
                                    <p:animEffect transition="out" filter="wipe(up)">
                                      <p:cBhvr>
                                        <p:cTn id="43" dur="500"/>
                                        <p:tgtEl>
                                          <p:spTgt spid="25"/>
                                        </p:tgtEl>
                                      </p:cBhvr>
                                    </p:animEffect>
                                    <p:set>
                                      <p:cBhvr>
                                        <p:cTn id="44" dur="1" fill="hold">
                                          <p:stCondLst>
                                            <p:cond delay="499"/>
                                          </p:stCondLst>
                                        </p:cTn>
                                        <p:tgtEl>
                                          <p:spTgt spid="25"/>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22" presetClass="exit" presetSubtype="1" fill="hold" grpId="0" nodeType="clickEffect">
                                  <p:stCondLst>
                                    <p:cond delay="0"/>
                                  </p:stCondLst>
                                  <p:childTnLst>
                                    <p:animEffect transition="out" filter="wipe(up)">
                                      <p:cBhvr>
                                        <p:cTn id="48" dur="500"/>
                                        <p:tgtEl>
                                          <p:spTgt spid="26"/>
                                        </p:tgtEl>
                                      </p:cBhvr>
                                    </p:animEffect>
                                    <p:set>
                                      <p:cBhvr>
                                        <p:cTn id="49" dur="1" fill="hold">
                                          <p:stCondLst>
                                            <p:cond delay="499"/>
                                          </p:stCondLst>
                                        </p:cTn>
                                        <p:tgtEl>
                                          <p:spTgt spid="26"/>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22" presetClass="exit" presetSubtype="1" fill="hold" grpId="0" nodeType="clickEffect">
                                  <p:stCondLst>
                                    <p:cond delay="0"/>
                                  </p:stCondLst>
                                  <p:childTnLst>
                                    <p:animEffect transition="out" filter="wipe(up)">
                                      <p:cBhvr>
                                        <p:cTn id="53" dur="500"/>
                                        <p:tgtEl>
                                          <p:spTgt spid="27"/>
                                        </p:tgtEl>
                                      </p:cBhvr>
                                    </p:animEffect>
                                    <p:set>
                                      <p:cBhvr>
                                        <p:cTn id="54" dur="1" fill="hold">
                                          <p:stCondLst>
                                            <p:cond delay="499"/>
                                          </p:stCondLst>
                                        </p:cTn>
                                        <p:tgtEl>
                                          <p:spTgt spid="27"/>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22" presetClass="exit" presetSubtype="1" fill="hold" grpId="0" nodeType="clickEffect">
                                  <p:stCondLst>
                                    <p:cond delay="0"/>
                                  </p:stCondLst>
                                  <p:childTnLst>
                                    <p:animEffect transition="out" filter="wipe(up)">
                                      <p:cBhvr>
                                        <p:cTn id="58" dur="500"/>
                                        <p:tgtEl>
                                          <p:spTgt spid="28"/>
                                        </p:tgtEl>
                                      </p:cBhvr>
                                    </p:animEffect>
                                    <p:set>
                                      <p:cBhvr>
                                        <p:cTn id="59" dur="1" fill="hold">
                                          <p:stCondLst>
                                            <p:cond delay="499"/>
                                          </p:stCondLst>
                                        </p:cTn>
                                        <p:tgtEl>
                                          <p:spTgt spid="28"/>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22" presetClass="exit" presetSubtype="1" fill="hold" grpId="0" nodeType="clickEffect">
                                  <p:stCondLst>
                                    <p:cond delay="0"/>
                                  </p:stCondLst>
                                  <p:childTnLst>
                                    <p:animEffect transition="out" filter="wipe(up)">
                                      <p:cBhvr>
                                        <p:cTn id="63" dur="500"/>
                                        <p:tgtEl>
                                          <p:spTgt spid="29"/>
                                        </p:tgtEl>
                                      </p:cBhvr>
                                    </p:animEffect>
                                    <p:set>
                                      <p:cBhvr>
                                        <p:cTn id="64" dur="1" fill="hold">
                                          <p:stCondLst>
                                            <p:cond delay="499"/>
                                          </p:stCondLst>
                                        </p:cTn>
                                        <p:tgtEl>
                                          <p:spTgt spid="29"/>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22" presetClass="exit" presetSubtype="1" fill="hold" grpId="0" nodeType="clickEffect">
                                  <p:stCondLst>
                                    <p:cond delay="0"/>
                                  </p:stCondLst>
                                  <p:childTnLst>
                                    <p:animEffect transition="out" filter="wipe(up)">
                                      <p:cBhvr>
                                        <p:cTn id="68" dur="500"/>
                                        <p:tgtEl>
                                          <p:spTgt spid="30"/>
                                        </p:tgtEl>
                                      </p:cBhvr>
                                    </p:animEffect>
                                    <p:set>
                                      <p:cBhvr>
                                        <p:cTn id="69" dur="1" fill="hold">
                                          <p:stCondLst>
                                            <p:cond delay="499"/>
                                          </p:stCondLst>
                                        </p:cTn>
                                        <p:tgtEl>
                                          <p:spTgt spid="30"/>
                                        </p:tgtEl>
                                        <p:attrNameLst>
                                          <p:attrName>style.visibility</p:attrName>
                                        </p:attrNameLst>
                                      </p:cBhvr>
                                      <p:to>
                                        <p:strVal val="hidden"/>
                                      </p:to>
                                    </p:set>
                                  </p:childTnLst>
                                </p:cTn>
                              </p:par>
                            </p:childTnLst>
                          </p:cTn>
                        </p:par>
                      </p:childTnLst>
                    </p:cTn>
                  </p:par>
                  <p:par>
                    <p:cTn id="70" fill="hold">
                      <p:stCondLst>
                        <p:cond delay="indefinite"/>
                      </p:stCondLst>
                      <p:childTnLst>
                        <p:par>
                          <p:cTn id="71" fill="hold">
                            <p:stCondLst>
                              <p:cond delay="0"/>
                            </p:stCondLst>
                            <p:childTnLst>
                              <p:par>
                                <p:cTn id="72" presetID="22" presetClass="exit" presetSubtype="1" fill="hold" grpId="0" nodeType="clickEffect">
                                  <p:stCondLst>
                                    <p:cond delay="0"/>
                                  </p:stCondLst>
                                  <p:childTnLst>
                                    <p:animEffect transition="out" filter="wipe(up)">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32">
                                            <p:txEl>
                                              <p:pRg st="0" end="0"/>
                                            </p:txEl>
                                          </p:spTgt>
                                        </p:tgtEl>
                                        <p:attrNameLst>
                                          <p:attrName>style.visibility</p:attrName>
                                        </p:attrNameLst>
                                      </p:cBhvr>
                                      <p:to>
                                        <p:strVal val="visible"/>
                                      </p:to>
                                    </p:set>
                                    <p:anim calcmode="lin" valueType="num">
                                      <p:cBhvr>
                                        <p:cTn id="79"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80"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81" dur="500"/>
                                        <p:tgtEl>
                                          <p:spTgt spid="32">
                                            <p:txEl>
                                              <p:pRg st="0" end="0"/>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32">
                                            <p:txEl>
                                              <p:pRg st="1" end="1"/>
                                            </p:txEl>
                                          </p:spTgt>
                                        </p:tgtEl>
                                        <p:attrNameLst>
                                          <p:attrName>style.visibility</p:attrName>
                                        </p:attrNameLst>
                                      </p:cBhvr>
                                      <p:to>
                                        <p:strVal val="visible"/>
                                      </p:to>
                                    </p:set>
                                    <p:anim calcmode="lin" valueType="num">
                                      <p:cBhvr>
                                        <p:cTn id="86" dur="500" fill="hold"/>
                                        <p:tgtEl>
                                          <p:spTgt spid="32">
                                            <p:txEl>
                                              <p:pRg st="1" end="1"/>
                                            </p:txEl>
                                          </p:spTgt>
                                        </p:tgtEl>
                                        <p:attrNameLst>
                                          <p:attrName>ppt_w</p:attrName>
                                        </p:attrNameLst>
                                      </p:cBhvr>
                                      <p:tavLst>
                                        <p:tav tm="0">
                                          <p:val>
                                            <p:fltVal val="0"/>
                                          </p:val>
                                        </p:tav>
                                        <p:tav tm="100000">
                                          <p:val>
                                            <p:strVal val="#ppt_w"/>
                                          </p:val>
                                        </p:tav>
                                      </p:tavLst>
                                    </p:anim>
                                    <p:anim calcmode="lin" valueType="num">
                                      <p:cBhvr>
                                        <p:cTn id="87" dur="500" fill="hold"/>
                                        <p:tgtEl>
                                          <p:spTgt spid="32">
                                            <p:txEl>
                                              <p:pRg st="1" end="1"/>
                                            </p:txEl>
                                          </p:spTgt>
                                        </p:tgtEl>
                                        <p:attrNameLst>
                                          <p:attrName>ppt_h</p:attrName>
                                        </p:attrNameLst>
                                      </p:cBhvr>
                                      <p:tavLst>
                                        <p:tav tm="0">
                                          <p:val>
                                            <p:fltVal val="0"/>
                                          </p:val>
                                        </p:tav>
                                        <p:tav tm="100000">
                                          <p:val>
                                            <p:strVal val="#ppt_h"/>
                                          </p:val>
                                        </p:tav>
                                      </p:tavLst>
                                    </p:anim>
                                    <p:animEffect transition="in" filter="fade">
                                      <p:cBhvr>
                                        <p:cTn id="88" dur="500"/>
                                        <p:tgtEl>
                                          <p:spTgt spid="32">
                                            <p:txEl>
                                              <p:pRg st="1" end="1"/>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grpId="0" nodeType="clickEffect">
                                  <p:stCondLst>
                                    <p:cond delay="0"/>
                                  </p:stCondLst>
                                  <p:childTnLst>
                                    <p:set>
                                      <p:cBhvr>
                                        <p:cTn id="92" dur="1" fill="hold">
                                          <p:stCondLst>
                                            <p:cond delay="0"/>
                                          </p:stCondLst>
                                        </p:cTn>
                                        <p:tgtEl>
                                          <p:spTgt spid="32">
                                            <p:txEl>
                                              <p:pRg st="2" end="2"/>
                                            </p:txEl>
                                          </p:spTgt>
                                        </p:tgtEl>
                                        <p:attrNameLst>
                                          <p:attrName>style.visibility</p:attrName>
                                        </p:attrNameLst>
                                      </p:cBhvr>
                                      <p:to>
                                        <p:strVal val="visible"/>
                                      </p:to>
                                    </p:set>
                                    <p:anim calcmode="lin" valueType="num">
                                      <p:cBhvr>
                                        <p:cTn id="93" dur="500" fill="hold"/>
                                        <p:tgtEl>
                                          <p:spTgt spid="32">
                                            <p:txEl>
                                              <p:pRg st="2" end="2"/>
                                            </p:txEl>
                                          </p:spTgt>
                                        </p:tgtEl>
                                        <p:attrNameLst>
                                          <p:attrName>ppt_w</p:attrName>
                                        </p:attrNameLst>
                                      </p:cBhvr>
                                      <p:tavLst>
                                        <p:tav tm="0">
                                          <p:val>
                                            <p:fltVal val="0"/>
                                          </p:val>
                                        </p:tav>
                                        <p:tav tm="100000">
                                          <p:val>
                                            <p:strVal val="#ppt_w"/>
                                          </p:val>
                                        </p:tav>
                                      </p:tavLst>
                                    </p:anim>
                                    <p:anim calcmode="lin" valueType="num">
                                      <p:cBhvr>
                                        <p:cTn id="94" dur="500" fill="hold"/>
                                        <p:tgtEl>
                                          <p:spTgt spid="32">
                                            <p:txEl>
                                              <p:pRg st="2" end="2"/>
                                            </p:txEl>
                                          </p:spTgt>
                                        </p:tgtEl>
                                        <p:attrNameLst>
                                          <p:attrName>ppt_h</p:attrName>
                                        </p:attrNameLst>
                                      </p:cBhvr>
                                      <p:tavLst>
                                        <p:tav tm="0">
                                          <p:val>
                                            <p:fltVal val="0"/>
                                          </p:val>
                                        </p:tav>
                                        <p:tav tm="100000">
                                          <p:val>
                                            <p:strVal val="#ppt_h"/>
                                          </p:val>
                                        </p:tav>
                                      </p:tavLst>
                                    </p:anim>
                                    <p:animEffect transition="in" filter="fade">
                                      <p:cBhvr>
                                        <p:cTn id="95" dur="500"/>
                                        <p:tgtEl>
                                          <p:spTgt spid="3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0" grpId="0" animBg="1"/>
      <p:bldP spid="17" grpId="0" animBg="1"/>
      <p:bldP spid="18" grpId="0" animBg="1"/>
      <p:bldP spid="19" grpId="0" animBg="1"/>
      <p:bldP spid="21" grpId="0" animBg="1"/>
      <p:bldP spid="23" grpId="0" animBg="1"/>
      <p:bldP spid="25" grpId="0" animBg="1"/>
      <p:bldP spid="26" grpId="0" animBg="1"/>
      <p:bldP spid="27" grpId="0" animBg="1"/>
      <p:bldP spid="28" grpId="0" animBg="1"/>
      <p:bldP spid="29" grpId="0" animBg="1"/>
      <p:bldP spid="30" grpId="0" animBg="1"/>
      <p:bldP spid="31" grpId="0" animBg="1"/>
      <p:bldP spid="3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Bits, Nibbles and Bytes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2FD4800E-1F9C-4B9A-A2F4-D61CE227FC13}"/>
              </a:ext>
            </a:extLst>
          </p:cNvPr>
          <p:cNvSpPr/>
          <p:nvPr/>
        </p:nvSpPr>
        <p:spPr>
          <a:xfrm>
            <a:off x="0" y="1023562"/>
            <a:ext cx="12192000"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srgbClr val="00CC00"/>
                </a:solidFill>
                <a:latin typeface="Bahnschrift SemiBold SemiConden" panose="020B0502040204020203" pitchFamily="34" charset="0"/>
              </a:rPr>
              <a:t>Bit</a:t>
            </a:r>
            <a:r>
              <a:rPr lang="en-US" sz="4000" dirty="0">
                <a:solidFill>
                  <a:prstClr val="white"/>
                </a:solidFill>
                <a:latin typeface="Bahnschrift SemiBold SemiConden" panose="020B0502040204020203" pitchFamily="34" charset="0"/>
              </a:rPr>
              <a:t> = 1 binary digit – e.g.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C000"/>
                </a:solidFill>
                <a:effectLst/>
                <a:uLnTx/>
                <a:uFillTx/>
                <a:latin typeface="Bahnschrift SemiBold SemiConden" panose="020B0502040204020203" pitchFamily="34" charset="0"/>
              </a:rPr>
              <a:t>Nibble</a:t>
            </a:r>
            <a:r>
              <a:rPr kumimoji="0" lang="en-US" sz="4000" b="0" i="0" u="none" strike="noStrike" kern="1200" cap="none" spc="0" normalizeH="0" noProof="0" dirty="0">
                <a:ln>
                  <a:noFill/>
                </a:ln>
                <a:solidFill>
                  <a:prstClr val="white"/>
                </a:solidFill>
                <a:effectLst/>
                <a:uLnTx/>
                <a:uFillTx/>
                <a:latin typeface="Bahnschrift SemiBold SemiConden" panose="020B0502040204020203" pitchFamily="34" charset="0"/>
              </a:rPr>
              <a:t> = 4 bits – e.g. 0110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aseline="0" dirty="0">
                <a:solidFill>
                  <a:srgbClr val="00B0F0"/>
                </a:solidFill>
                <a:latin typeface="Bahnschrift SemiBold SemiConden" panose="020B0502040204020203" pitchFamily="34" charset="0"/>
              </a:rPr>
              <a:t>Byte</a:t>
            </a:r>
            <a:r>
              <a:rPr lang="en-US" sz="4000" baseline="0" dirty="0">
                <a:solidFill>
                  <a:prstClr val="white"/>
                </a:solidFill>
                <a:latin typeface="Bahnschrift SemiBold SemiConden" panose="020B0502040204020203" pitchFamily="34" charset="0"/>
              </a:rPr>
              <a:t> =</a:t>
            </a:r>
            <a:r>
              <a:rPr lang="en-US" sz="4000" dirty="0">
                <a:solidFill>
                  <a:prstClr val="white"/>
                </a:solidFill>
                <a:latin typeface="Bahnschrift SemiBold SemiConden" panose="020B0502040204020203" pitchFamily="34" charset="0"/>
              </a:rPr>
              <a:t> 10110001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Do you know what the word “nibble” means in daily use?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A small bite – e.g. you could say “a mouse nibbles on cheese” – so you can remember it as nibble = small bite (byte)</a:t>
            </a:r>
            <a:endParaRPr kumimoji="0" lang="en-US" sz="40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95018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anim calcmode="lin" valueType="num">
                                      <p:cBhvr>
                                        <p:cTn id="7"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2">
                                            <p:txEl>
                                              <p:pRg st="1" end="1"/>
                                            </p:txEl>
                                          </p:spTgt>
                                        </p:tgtEl>
                                        <p:attrNameLst>
                                          <p:attrName>style.visibility</p:attrName>
                                        </p:attrNameLst>
                                      </p:cBhvr>
                                      <p:to>
                                        <p:strVal val="visible"/>
                                      </p:to>
                                    </p:set>
                                    <p:anim calcmode="lin" valueType="num">
                                      <p:cBhvr>
                                        <p:cTn id="14" dur="500" fill="hold"/>
                                        <p:tgtEl>
                                          <p:spTgt spid="3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2">
                                            <p:txEl>
                                              <p:pRg st="2" end="2"/>
                                            </p:txEl>
                                          </p:spTgt>
                                        </p:tgtEl>
                                        <p:attrNameLst>
                                          <p:attrName>style.visibility</p:attrName>
                                        </p:attrNameLst>
                                      </p:cBhvr>
                                      <p:to>
                                        <p:strVal val="visible"/>
                                      </p:to>
                                    </p:set>
                                    <p:anim calcmode="lin" valueType="num">
                                      <p:cBhvr>
                                        <p:cTn id="21" dur="500" fill="hold"/>
                                        <p:tgtEl>
                                          <p:spTgt spid="3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2">
                                            <p:txEl>
                                              <p:pRg st="4" end="4"/>
                                            </p:txEl>
                                          </p:spTgt>
                                        </p:tgtEl>
                                        <p:attrNameLst>
                                          <p:attrName>style.visibility</p:attrName>
                                        </p:attrNameLst>
                                      </p:cBhvr>
                                      <p:to>
                                        <p:strVal val="visible"/>
                                      </p:to>
                                    </p:set>
                                    <p:anim calcmode="lin" valueType="num">
                                      <p:cBhvr>
                                        <p:cTn id="28" dur="500" fill="hold"/>
                                        <p:tgtEl>
                                          <p:spTgt spid="32">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2">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2">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2">
                                            <p:txEl>
                                              <p:pRg st="5" end="5"/>
                                            </p:txEl>
                                          </p:spTgt>
                                        </p:tgtEl>
                                        <p:attrNameLst>
                                          <p:attrName>style.visibility</p:attrName>
                                        </p:attrNameLst>
                                      </p:cBhvr>
                                      <p:to>
                                        <p:strVal val="visible"/>
                                      </p:to>
                                    </p:set>
                                    <p:anim calcmode="lin" valueType="num">
                                      <p:cBhvr>
                                        <p:cTn id="35" dur="500" fill="hold"/>
                                        <p:tgtEl>
                                          <p:spTgt spid="32">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2">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Calculating Denary Numbers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2FD4800E-1F9C-4B9A-A2F4-D61CE227FC13}"/>
              </a:ext>
            </a:extLst>
          </p:cNvPr>
          <p:cNvSpPr/>
          <p:nvPr/>
        </p:nvSpPr>
        <p:spPr>
          <a:xfrm>
            <a:off x="0" y="1023562"/>
            <a:ext cx="12192000"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If you have the denary number 8492, it can be thought of as each digit multiplied by the denary positional value – i.e.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(8 * 10</a:t>
            </a:r>
            <a:r>
              <a:rPr lang="en-US" sz="4000" baseline="30000" dirty="0">
                <a:solidFill>
                  <a:prstClr val="white"/>
                </a:solidFill>
                <a:latin typeface="Bahnschrift SemiBold SemiConden" panose="020B0502040204020203" pitchFamily="34" charset="0"/>
              </a:rPr>
              <a:t>3</a:t>
            </a:r>
            <a:r>
              <a:rPr lang="en-US" sz="4000" dirty="0">
                <a:solidFill>
                  <a:prstClr val="white"/>
                </a:solidFill>
                <a:latin typeface="Bahnschrift SemiBold SemiConden" panose="020B0502040204020203" pitchFamily="34" charset="0"/>
              </a:rPr>
              <a:t>) + (4 * 10</a:t>
            </a:r>
            <a:r>
              <a:rPr lang="en-US" sz="4000" baseline="30000" dirty="0">
                <a:solidFill>
                  <a:prstClr val="white"/>
                </a:solidFill>
                <a:latin typeface="Bahnschrift SemiBold SemiConden" panose="020B0502040204020203" pitchFamily="34" charset="0"/>
              </a:rPr>
              <a:t>2</a:t>
            </a:r>
            <a:r>
              <a:rPr lang="en-US" sz="4000" dirty="0">
                <a:solidFill>
                  <a:prstClr val="white"/>
                </a:solidFill>
                <a:latin typeface="Bahnschrift SemiBold SemiConden" panose="020B0502040204020203" pitchFamily="34" charset="0"/>
              </a:rPr>
              <a:t>) + (9 * 10</a:t>
            </a:r>
            <a:r>
              <a:rPr lang="en-US" sz="4000" baseline="30000" dirty="0">
                <a:solidFill>
                  <a:prstClr val="white"/>
                </a:solidFill>
                <a:latin typeface="Bahnschrift SemiBold SemiConden" panose="020B0502040204020203" pitchFamily="34" charset="0"/>
              </a:rPr>
              <a:t>1</a:t>
            </a:r>
            <a:r>
              <a:rPr lang="en-US" sz="4000" dirty="0">
                <a:solidFill>
                  <a:prstClr val="white"/>
                </a:solidFill>
                <a:latin typeface="Bahnschrift SemiBold SemiConden" panose="020B0502040204020203" pitchFamily="34" charset="0"/>
              </a:rPr>
              <a:t>) + (2 * 10</a:t>
            </a:r>
            <a:r>
              <a:rPr lang="en-US" sz="4000" baseline="30000" dirty="0">
                <a:solidFill>
                  <a:prstClr val="white"/>
                </a:solidFill>
                <a:latin typeface="Bahnschrift SemiBold SemiConden" panose="020B0502040204020203" pitchFamily="34" charset="0"/>
              </a:rPr>
              <a:t>0</a:t>
            </a:r>
            <a:r>
              <a:rPr lang="en-US" sz="4000" dirty="0">
                <a:solidFill>
                  <a:prstClr val="white"/>
                </a:solidFill>
                <a:latin typeface="Bahnschrift SemiBold SemiConden" panose="020B0502040204020203" pitchFamily="34" charset="0"/>
              </a:rPr>
              <a:t>)</a:t>
            </a:r>
            <a:endParaRPr kumimoji="0" lang="en-US" sz="40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1248682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anim calcmode="lin" valueType="num">
                                      <p:cBhvr>
                                        <p:cTn id="7"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2">
                                            <p:txEl>
                                              <p:pRg st="2" end="2"/>
                                            </p:txEl>
                                          </p:spTgt>
                                        </p:tgtEl>
                                        <p:attrNameLst>
                                          <p:attrName>style.visibility</p:attrName>
                                        </p:attrNameLst>
                                      </p:cBhvr>
                                      <p:to>
                                        <p:strVal val="visible"/>
                                      </p:to>
                                    </p:set>
                                    <p:anim calcmode="lin" valueType="num">
                                      <p:cBhvr>
                                        <p:cTn id="14" dur="500" fill="hold"/>
                                        <p:tgtEl>
                                          <p:spTgt spid="32">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2">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Bahnschrift SemiBold SemiConden" panose="020B0502040204020203" pitchFamily="34" charset="0"/>
              </a:rPr>
              <a:t>Calculating Binary Numbers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2FD4800E-1F9C-4B9A-A2F4-D61CE227FC13}"/>
              </a:ext>
            </a:extLst>
          </p:cNvPr>
          <p:cNvSpPr/>
          <p:nvPr/>
        </p:nvSpPr>
        <p:spPr>
          <a:xfrm>
            <a:off x="0" y="1023562"/>
            <a:ext cx="12192000"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Likewise, we use the same approach to calculate the bits in a binary number – let’s see…</a:t>
            </a:r>
            <a:endParaRPr kumimoji="0" lang="en-US" sz="40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1324645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anim calcmode="lin" valueType="num">
                                      <p:cBhvr>
                                        <p:cTn id="7"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Calculating Binary Numbers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3309259"/>
            <a:ext cx="11289591" cy="35487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Can you see how this is the same as in denary?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i.e. (1 * 8) + (0 * 4) + (0 * 2) + (1 *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How could you simplify this?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Anything multiplied by 0 is 0 and anything multiplied by 1 is itself – so we can simplify to: </a:t>
            </a:r>
            <a:r>
              <a:rPr lang="en-US" sz="3200" noProof="0" dirty="0">
                <a:solidFill>
                  <a:srgbClr val="00CC00"/>
                </a:solidFill>
                <a:latin typeface="Bahnschrift SemiBold SemiConden" panose="020B0502040204020203" pitchFamily="34" charset="0"/>
              </a:rPr>
              <a:t>8 + 1</a:t>
            </a:r>
          </a:p>
        </p:txBody>
      </p:sp>
      <p:graphicFrame>
        <p:nvGraphicFramePr>
          <p:cNvPr id="3" name="Table 2">
            <a:extLst>
              <a:ext uri="{FF2B5EF4-FFF2-40B4-BE49-F238E27FC236}">
                <a16:creationId xmlns:a16="http://schemas.microsoft.com/office/drawing/2014/main" id="{4BB106AF-8AEC-471C-AA37-86483E8853F8}"/>
              </a:ext>
            </a:extLst>
          </p:cNvPr>
          <p:cNvGraphicFramePr>
            <a:graphicFrameLocks noGrp="1"/>
          </p:cNvGraphicFramePr>
          <p:nvPr>
            <p:extLst>
              <p:ext uri="{D42A27DB-BD31-4B8C-83A1-F6EECF244321}">
                <p14:modId xmlns:p14="http://schemas.microsoft.com/office/powerpoint/2010/main" val="3613665601"/>
              </p:ext>
            </p:extLst>
          </p:nvPr>
        </p:nvGraphicFramePr>
        <p:xfrm>
          <a:off x="319314" y="1285722"/>
          <a:ext cx="11289592" cy="2023536"/>
        </p:xfrm>
        <a:graphic>
          <a:graphicData uri="http://schemas.openxmlformats.org/drawingml/2006/table">
            <a:tbl>
              <a:tblPr firstRow="1" bandRow="1">
                <a:tableStyleId>{5C22544A-7EE6-4342-B048-85BDC9FD1C3A}</a:tableStyleId>
              </a:tblPr>
              <a:tblGrid>
                <a:gridCol w="2822398">
                  <a:extLst>
                    <a:ext uri="{9D8B030D-6E8A-4147-A177-3AD203B41FA5}">
                      <a16:colId xmlns:a16="http://schemas.microsoft.com/office/drawing/2014/main" val="350025250"/>
                    </a:ext>
                  </a:extLst>
                </a:gridCol>
                <a:gridCol w="2822398">
                  <a:extLst>
                    <a:ext uri="{9D8B030D-6E8A-4147-A177-3AD203B41FA5}">
                      <a16:colId xmlns:a16="http://schemas.microsoft.com/office/drawing/2014/main" val="776434977"/>
                    </a:ext>
                  </a:extLst>
                </a:gridCol>
                <a:gridCol w="2822398">
                  <a:extLst>
                    <a:ext uri="{9D8B030D-6E8A-4147-A177-3AD203B41FA5}">
                      <a16:colId xmlns:a16="http://schemas.microsoft.com/office/drawing/2014/main" val="4263863829"/>
                    </a:ext>
                  </a:extLst>
                </a:gridCol>
                <a:gridCol w="2822398">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Tree>
    <p:extLst>
      <p:ext uri="{BB962C8B-B14F-4D97-AF65-F5344CB8AC3E}">
        <p14:creationId xmlns:p14="http://schemas.microsoft.com/office/powerpoint/2010/main" val="1970334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 vs Other Bases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We have said binary is base-2, while denary is base-10 – from the words, can you guess what base octal and hexadecimal would be?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FFC000"/>
                </a:solidFill>
                <a:latin typeface="Bahnschrift SemiBold SemiConden" panose="020B0502040204020203" pitchFamily="34" charset="0"/>
              </a:rPr>
              <a:t>Octal</a:t>
            </a:r>
            <a:r>
              <a:rPr lang="en-US" sz="3200" dirty="0">
                <a:solidFill>
                  <a:prstClr val="white"/>
                </a:solidFill>
                <a:latin typeface="Bahnschrift SemiBold SemiConden" panose="020B0502040204020203" pitchFamily="34" charset="0"/>
              </a:rPr>
              <a:t> = base-8 (rarely used)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srgbClr val="00B0F0"/>
                </a:solidFill>
                <a:latin typeface="Bahnschrift SemiBold SemiConden" panose="020B0502040204020203" pitchFamily="34" charset="0"/>
              </a:rPr>
              <a:t>Hexadecimal</a:t>
            </a:r>
            <a:r>
              <a:rPr lang="en-US" sz="3200" noProof="0" dirty="0">
                <a:solidFill>
                  <a:prstClr val="white"/>
                </a:solidFill>
                <a:latin typeface="Bahnschrift SemiBold SemiConden" panose="020B0502040204020203" pitchFamily="34" charset="0"/>
              </a:rPr>
              <a:t> = base-16 (very common – colour</a:t>
            </a:r>
            <a:r>
              <a:rPr lang="en-US" sz="3200" dirty="0">
                <a:solidFill>
                  <a:prstClr val="white"/>
                </a:solidFill>
                <a:latin typeface="Bahnschrift SemiBold SemiConden" panose="020B0502040204020203" pitchFamily="34" charset="0"/>
              </a:rPr>
              <a:t>s, IPv6, MAC and memory addresses </a:t>
            </a:r>
            <a:r>
              <a:rPr lang="en-US" sz="3200" dirty="0" err="1">
                <a:solidFill>
                  <a:prstClr val="white"/>
                </a:solidFill>
                <a:latin typeface="Bahnschrift SemiBold SemiConden" panose="020B0502040204020203" pitchFamily="34" charset="0"/>
              </a:rPr>
              <a:t>etc</a:t>
            </a:r>
            <a:r>
              <a:rPr lang="en-US" sz="3200" dirty="0">
                <a:solidFill>
                  <a:prstClr val="white"/>
                </a:solidFill>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srgbClr val="FF0000"/>
                </a:solidFill>
                <a:latin typeface="Bahnschrift SemiBold SemiConden" panose="020B0502040204020203" pitchFamily="34" charset="0"/>
              </a:rPr>
              <a:t>Base-64</a:t>
            </a:r>
            <a:r>
              <a:rPr lang="en-US" sz="3200" noProof="0" dirty="0">
                <a:solidFill>
                  <a:prstClr val="white"/>
                </a:solidFill>
                <a:latin typeface="Bahnschrift SemiBold SemiConden" panose="020B0502040204020203" pitchFamily="34" charset="0"/>
              </a:rPr>
              <a:t> is also commonly used in computing – in converting raw binary to (ASCII) text and vice-versa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You can also easily create your own base, if you have a purpose (e.g. generating random IDs, encoding/encryption </a:t>
            </a:r>
            <a:r>
              <a:rPr lang="en-US" sz="3200" noProof="0" dirty="0" err="1">
                <a:solidFill>
                  <a:prstClr val="white"/>
                </a:solidFill>
                <a:latin typeface="Bahnschrift SemiBold SemiConden" panose="020B0502040204020203" pitchFamily="34" charset="0"/>
              </a:rPr>
              <a:t>etc</a:t>
            </a:r>
            <a:r>
              <a:rPr lang="en-US" sz="3200" noProof="0" dirty="0">
                <a:solidFill>
                  <a:prstClr val="white"/>
                </a:solidFill>
                <a:latin typeface="Bahnschrift SemiBold SemiConden" panose="020B0502040204020203" pitchFamily="34" charset="0"/>
              </a:rPr>
              <a:t>)</a:t>
            </a:r>
            <a:endParaRPr lang="en-US" sz="3200" noProof="0" dirty="0">
              <a:solidFill>
                <a:srgbClr val="00CC00"/>
              </a:solidFill>
              <a:latin typeface="Bahnschrift SemiBold SemiConden" panose="020B0502040204020203" pitchFamily="34" charset="0"/>
            </a:endParaRPr>
          </a:p>
        </p:txBody>
      </p:sp>
    </p:spTree>
    <p:extLst>
      <p:ext uri="{BB962C8B-B14F-4D97-AF65-F5344CB8AC3E}">
        <p14:creationId xmlns:p14="http://schemas.microsoft.com/office/powerpoint/2010/main" val="2700124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 vs Other Bases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Spreadsheet programs like WPS spreadsheet or Microsoft Excel actually use </a:t>
            </a:r>
            <a:r>
              <a:rPr lang="en-US" sz="3200" dirty="0">
                <a:solidFill>
                  <a:srgbClr val="F06D00"/>
                </a:solidFill>
                <a:latin typeface="Bahnschrift SemiBold SemiConden" panose="020B0502040204020203" pitchFamily="34" charset="0"/>
              </a:rPr>
              <a:t>base-26</a:t>
            </a:r>
            <a:r>
              <a:rPr lang="en-US" sz="3200" dirty="0">
                <a:solidFill>
                  <a:prstClr val="white"/>
                </a:solidFill>
                <a:latin typeface="Bahnschrift SemiBold SemiConden" panose="020B0502040204020203" pitchFamily="34" charset="0"/>
              </a:rPr>
              <a:t> – do you know where?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The columns – note how the order is A, B, C…X, Y, Z, AA, AB, AC </a:t>
            </a:r>
            <a:r>
              <a:rPr lang="en-US" sz="3200" dirty="0" err="1">
                <a:solidFill>
                  <a:prstClr val="white"/>
                </a:solidFill>
                <a:latin typeface="Bahnschrift SemiBold SemiConden" panose="020B0502040204020203" pitchFamily="34" charset="0"/>
              </a:rPr>
              <a:t>etc</a:t>
            </a:r>
            <a:endParaRPr lang="en-US" sz="3200" noProof="0" dirty="0">
              <a:solidFill>
                <a:srgbClr val="00CC00"/>
              </a:solidFill>
              <a:latin typeface="Bahnschrift SemiBold SemiConden" panose="020B0502040204020203" pitchFamily="34" charset="0"/>
            </a:endParaRPr>
          </a:p>
        </p:txBody>
      </p:sp>
      <p:pic>
        <p:nvPicPr>
          <p:cNvPr id="3" name="Picture 2">
            <a:extLst>
              <a:ext uri="{FF2B5EF4-FFF2-40B4-BE49-F238E27FC236}">
                <a16:creationId xmlns:a16="http://schemas.microsoft.com/office/drawing/2014/main" id="{4A5E1155-EB39-4C0A-92EB-4C3211C74805}"/>
              </a:ext>
            </a:extLst>
          </p:cNvPr>
          <p:cNvPicPr>
            <a:picLocks noChangeAspect="1"/>
          </p:cNvPicPr>
          <p:nvPr/>
        </p:nvPicPr>
        <p:blipFill>
          <a:blip r:embed="rId3"/>
          <a:stretch>
            <a:fillRect/>
          </a:stretch>
        </p:blipFill>
        <p:spPr>
          <a:xfrm>
            <a:off x="3512520" y="5629603"/>
            <a:ext cx="5591955" cy="409632"/>
          </a:xfrm>
          <a:prstGeom prst="rect">
            <a:avLst/>
          </a:prstGeom>
        </p:spPr>
      </p:pic>
    </p:spTree>
    <p:extLst>
      <p:ext uri="{BB962C8B-B14F-4D97-AF65-F5344CB8AC3E}">
        <p14:creationId xmlns:p14="http://schemas.microsoft.com/office/powerpoint/2010/main" val="1247466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 vs Other Bases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In other bases, we are required to multiply – e.g. 845 in denary is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(8 * 100) + (4 * 10) + (5 *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This would get more complex with e.g. hexadecimal (base-16), base-64 or some arbitrary base – like base 9</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In contrast, in binary, because we are going to multiply by either 0 or 1, we are simply able to </a:t>
            </a:r>
            <a:r>
              <a:rPr lang="en-US" sz="3200" noProof="0" dirty="0">
                <a:solidFill>
                  <a:srgbClr val="00B0F0"/>
                </a:solidFill>
                <a:latin typeface="Bahnschrift SemiBold SemiConden" panose="020B0502040204020203" pitchFamily="34" charset="0"/>
              </a:rPr>
              <a:t>add the bit values</a:t>
            </a:r>
            <a:r>
              <a:rPr lang="en-US" sz="3200" noProof="0" dirty="0">
                <a:solidFill>
                  <a:prstClr val="white"/>
                </a:solidFill>
                <a:latin typeface="Bahnschrift SemiBold SemiConden" panose="020B0502040204020203" pitchFamily="34" charset="0"/>
              </a:rPr>
              <a:t> together (since n * 1 = n and n * 0 = 0)</a:t>
            </a:r>
            <a:endParaRPr lang="en-US" sz="3200" noProof="0" dirty="0">
              <a:solidFill>
                <a:srgbClr val="00CC00"/>
              </a:solidFill>
              <a:latin typeface="Bahnschrift SemiBold SemiConden" panose="020B0502040204020203" pitchFamily="34" charset="0"/>
            </a:endParaRPr>
          </a:p>
        </p:txBody>
      </p:sp>
    </p:spTree>
    <p:extLst>
      <p:ext uri="{BB962C8B-B14F-4D97-AF65-F5344CB8AC3E}">
        <p14:creationId xmlns:p14="http://schemas.microsoft.com/office/powerpoint/2010/main" val="19220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 to Denary Practice</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4541711"/>
            <a:ext cx="3338288" cy="7591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13</a:t>
            </a:r>
            <a:endParaRPr lang="en-US" sz="3200" noProof="0" dirty="0">
              <a:solidFill>
                <a:srgbClr val="00CC00"/>
              </a:solidFill>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4BB106AF-8AEC-471C-AA37-86483E8853F8}"/>
              </a:ext>
            </a:extLst>
          </p:cNvPr>
          <p:cNvGraphicFramePr>
            <a:graphicFrameLocks noGrp="1"/>
          </p:cNvGraphicFramePr>
          <p:nvPr>
            <p:extLst>
              <p:ext uri="{D42A27DB-BD31-4B8C-83A1-F6EECF244321}">
                <p14:modId xmlns:p14="http://schemas.microsoft.com/office/powerpoint/2010/main" val="2603265851"/>
              </p:ext>
            </p:extLst>
          </p:nvPr>
        </p:nvGraphicFramePr>
        <p:xfrm>
          <a:off x="319314" y="1770858"/>
          <a:ext cx="3338288" cy="2023536"/>
        </p:xfrm>
        <a:graphic>
          <a:graphicData uri="http://schemas.openxmlformats.org/drawingml/2006/table">
            <a:tbl>
              <a:tblPr firstRow="1" bandRow="1">
                <a:tableStyleId>{5C22544A-7EE6-4342-B048-85BDC9FD1C3A}</a:tableStyleId>
              </a:tblPr>
              <a:tblGrid>
                <a:gridCol w="834572">
                  <a:extLst>
                    <a:ext uri="{9D8B030D-6E8A-4147-A177-3AD203B41FA5}">
                      <a16:colId xmlns:a16="http://schemas.microsoft.com/office/drawing/2014/main" val="350025250"/>
                    </a:ext>
                  </a:extLst>
                </a:gridCol>
                <a:gridCol w="834572">
                  <a:extLst>
                    <a:ext uri="{9D8B030D-6E8A-4147-A177-3AD203B41FA5}">
                      <a16:colId xmlns:a16="http://schemas.microsoft.com/office/drawing/2014/main" val="776434977"/>
                    </a:ext>
                  </a:extLst>
                </a:gridCol>
                <a:gridCol w="834572">
                  <a:extLst>
                    <a:ext uri="{9D8B030D-6E8A-4147-A177-3AD203B41FA5}">
                      <a16:colId xmlns:a16="http://schemas.microsoft.com/office/drawing/2014/main" val="4263863829"/>
                    </a:ext>
                  </a:extLst>
                </a:gridCol>
                <a:gridCol w="8345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7" name="Rectangle 6">
            <a:extLst>
              <a:ext uri="{FF2B5EF4-FFF2-40B4-BE49-F238E27FC236}">
                <a16:creationId xmlns:a16="http://schemas.microsoft.com/office/drawing/2014/main" id="{9459557C-C65E-405A-9EDB-E0E0C8D86451}"/>
              </a:ext>
            </a:extLst>
          </p:cNvPr>
          <p:cNvSpPr/>
          <p:nvPr/>
        </p:nvSpPr>
        <p:spPr>
          <a:xfrm>
            <a:off x="4426856" y="4541711"/>
            <a:ext cx="3338288" cy="7591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6</a:t>
            </a:r>
            <a:endParaRPr lang="en-US" sz="3200" noProof="0" dirty="0">
              <a:solidFill>
                <a:srgbClr val="00CC00"/>
              </a:solidFill>
              <a:latin typeface="Bahnschrift SemiBold SemiConden" panose="020B0502040204020203" pitchFamily="34" charset="0"/>
            </a:endParaRPr>
          </a:p>
        </p:txBody>
      </p:sp>
      <p:graphicFrame>
        <p:nvGraphicFramePr>
          <p:cNvPr id="8" name="Table 7">
            <a:extLst>
              <a:ext uri="{FF2B5EF4-FFF2-40B4-BE49-F238E27FC236}">
                <a16:creationId xmlns:a16="http://schemas.microsoft.com/office/drawing/2014/main" id="{2FBD9A19-1818-49B8-8005-07F74A7E5615}"/>
              </a:ext>
            </a:extLst>
          </p:cNvPr>
          <p:cNvGraphicFramePr>
            <a:graphicFrameLocks noGrp="1"/>
          </p:cNvGraphicFramePr>
          <p:nvPr>
            <p:extLst>
              <p:ext uri="{D42A27DB-BD31-4B8C-83A1-F6EECF244321}">
                <p14:modId xmlns:p14="http://schemas.microsoft.com/office/powerpoint/2010/main" val="3617331528"/>
              </p:ext>
            </p:extLst>
          </p:nvPr>
        </p:nvGraphicFramePr>
        <p:xfrm>
          <a:off x="4426856" y="1770858"/>
          <a:ext cx="3338288" cy="2023536"/>
        </p:xfrm>
        <a:graphic>
          <a:graphicData uri="http://schemas.openxmlformats.org/drawingml/2006/table">
            <a:tbl>
              <a:tblPr firstRow="1" bandRow="1">
                <a:tableStyleId>{5C22544A-7EE6-4342-B048-85BDC9FD1C3A}</a:tableStyleId>
              </a:tblPr>
              <a:tblGrid>
                <a:gridCol w="834572">
                  <a:extLst>
                    <a:ext uri="{9D8B030D-6E8A-4147-A177-3AD203B41FA5}">
                      <a16:colId xmlns:a16="http://schemas.microsoft.com/office/drawing/2014/main" val="350025250"/>
                    </a:ext>
                  </a:extLst>
                </a:gridCol>
                <a:gridCol w="834572">
                  <a:extLst>
                    <a:ext uri="{9D8B030D-6E8A-4147-A177-3AD203B41FA5}">
                      <a16:colId xmlns:a16="http://schemas.microsoft.com/office/drawing/2014/main" val="776434977"/>
                    </a:ext>
                  </a:extLst>
                </a:gridCol>
                <a:gridCol w="834572">
                  <a:extLst>
                    <a:ext uri="{9D8B030D-6E8A-4147-A177-3AD203B41FA5}">
                      <a16:colId xmlns:a16="http://schemas.microsoft.com/office/drawing/2014/main" val="4263863829"/>
                    </a:ext>
                  </a:extLst>
                </a:gridCol>
                <a:gridCol w="8345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9" name="Rectangle 8">
            <a:extLst>
              <a:ext uri="{FF2B5EF4-FFF2-40B4-BE49-F238E27FC236}">
                <a16:creationId xmlns:a16="http://schemas.microsoft.com/office/drawing/2014/main" id="{821024CB-21FF-4F53-8657-60A51E560923}"/>
              </a:ext>
            </a:extLst>
          </p:cNvPr>
          <p:cNvSpPr/>
          <p:nvPr/>
        </p:nvSpPr>
        <p:spPr>
          <a:xfrm>
            <a:off x="8534398" y="4541711"/>
            <a:ext cx="3338288" cy="7591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15</a:t>
            </a:r>
            <a:endParaRPr lang="en-US" sz="3200" noProof="0" dirty="0">
              <a:solidFill>
                <a:srgbClr val="00CC00"/>
              </a:solidFill>
              <a:latin typeface="Bahnschrift SemiBold SemiConden" panose="020B0502040204020203" pitchFamily="34" charset="0"/>
            </a:endParaRPr>
          </a:p>
        </p:txBody>
      </p:sp>
      <p:graphicFrame>
        <p:nvGraphicFramePr>
          <p:cNvPr id="10" name="Table 9">
            <a:extLst>
              <a:ext uri="{FF2B5EF4-FFF2-40B4-BE49-F238E27FC236}">
                <a16:creationId xmlns:a16="http://schemas.microsoft.com/office/drawing/2014/main" id="{6D49EF3C-D30F-4596-8A5A-D80270CA2A51}"/>
              </a:ext>
            </a:extLst>
          </p:cNvPr>
          <p:cNvGraphicFramePr>
            <a:graphicFrameLocks noGrp="1"/>
          </p:cNvGraphicFramePr>
          <p:nvPr>
            <p:extLst>
              <p:ext uri="{D42A27DB-BD31-4B8C-83A1-F6EECF244321}">
                <p14:modId xmlns:p14="http://schemas.microsoft.com/office/powerpoint/2010/main" val="3664043785"/>
              </p:ext>
            </p:extLst>
          </p:nvPr>
        </p:nvGraphicFramePr>
        <p:xfrm>
          <a:off x="8534398" y="1770858"/>
          <a:ext cx="3338288" cy="2023536"/>
        </p:xfrm>
        <a:graphic>
          <a:graphicData uri="http://schemas.openxmlformats.org/drawingml/2006/table">
            <a:tbl>
              <a:tblPr firstRow="1" bandRow="1">
                <a:tableStyleId>{5C22544A-7EE6-4342-B048-85BDC9FD1C3A}</a:tableStyleId>
              </a:tblPr>
              <a:tblGrid>
                <a:gridCol w="834572">
                  <a:extLst>
                    <a:ext uri="{9D8B030D-6E8A-4147-A177-3AD203B41FA5}">
                      <a16:colId xmlns:a16="http://schemas.microsoft.com/office/drawing/2014/main" val="350025250"/>
                    </a:ext>
                  </a:extLst>
                </a:gridCol>
                <a:gridCol w="834572">
                  <a:extLst>
                    <a:ext uri="{9D8B030D-6E8A-4147-A177-3AD203B41FA5}">
                      <a16:colId xmlns:a16="http://schemas.microsoft.com/office/drawing/2014/main" val="776434977"/>
                    </a:ext>
                  </a:extLst>
                </a:gridCol>
                <a:gridCol w="834572">
                  <a:extLst>
                    <a:ext uri="{9D8B030D-6E8A-4147-A177-3AD203B41FA5}">
                      <a16:colId xmlns:a16="http://schemas.microsoft.com/office/drawing/2014/main" val="4263863829"/>
                    </a:ext>
                  </a:extLst>
                </a:gridCol>
                <a:gridCol w="8345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Tree>
    <p:extLst>
      <p:ext uri="{BB962C8B-B14F-4D97-AF65-F5344CB8AC3E}">
        <p14:creationId xmlns:p14="http://schemas.microsoft.com/office/powerpoint/2010/main" val="947299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7">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p:cTn id="21"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P spid="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 to Denary Practice</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graphicFrame>
        <p:nvGraphicFramePr>
          <p:cNvPr id="3" name="Table 2">
            <a:extLst>
              <a:ext uri="{FF2B5EF4-FFF2-40B4-BE49-F238E27FC236}">
                <a16:creationId xmlns:a16="http://schemas.microsoft.com/office/drawing/2014/main" id="{4BB106AF-8AEC-471C-AA37-86483E8853F8}"/>
              </a:ext>
            </a:extLst>
          </p:cNvPr>
          <p:cNvGraphicFramePr>
            <a:graphicFrameLocks noGrp="1"/>
          </p:cNvGraphicFramePr>
          <p:nvPr>
            <p:extLst>
              <p:ext uri="{D42A27DB-BD31-4B8C-83A1-F6EECF244321}">
                <p14:modId xmlns:p14="http://schemas.microsoft.com/office/powerpoint/2010/main" val="3092886035"/>
              </p:ext>
            </p:extLst>
          </p:nvPr>
        </p:nvGraphicFramePr>
        <p:xfrm>
          <a:off x="319314" y="1770858"/>
          <a:ext cx="11553376" cy="2023536"/>
        </p:xfrm>
        <a:graphic>
          <a:graphicData uri="http://schemas.openxmlformats.org/drawingml/2006/table">
            <a:tbl>
              <a:tblPr firstRow="1" bandRow="1">
                <a:tableStyleId>{5C22544A-7EE6-4342-B048-85BDC9FD1C3A}</a:tableStyleId>
              </a:tblPr>
              <a:tblGrid>
                <a:gridCol w="1444172">
                  <a:extLst>
                    <a:ext uri="{9D8B030D-6E8A-4147-A177-3AD203B41FA5}">
                      <a16:colId xmlns:a16="http://schemas.microsoft.com/office/drawing/2014/main" val="2260197083"/>
                    </a:ext>
                  </a:extLst>
                </a:gridCol>
                <a:gridCol w="1444172">
                  <a:extLst>
                    <a:ext uri="{9D8B030D-6E8A-4147-A177-3AD203B41FA5}">
                      <a16:colId xmlns:a16="http://schemas.microsoft.com/office/drawing/2014/main" val="290871131"/>
                    </a:ext>
                  </a:extLst>
                </a:gridCol>
                <a:gridCol w="1444172">
                  <a:extLst>
                    <a:ext uri="{9D8B030D-6E8A-4147-A177-3AD203B41FA5}">
                      <a16:colId xmlns:a16="http://schemas.microsoft.com/office/drawing/2014/main" val="3861330127"/>
                    </a:ext>
                  </a:extLst>
                </a:gridCol>
                <a:gridCol w="1444172">
                  <a:extLst>
                    <a:ext uri="{9D8B030D-6E8A-4147-A177-3AD203B41FA5}">
                      <a16:colId xmlns:a16="http://schemas.microsoft.com/office/drawing/2014/main" val="2624475686"/>
                    </a:ext>
                  </a:extLst>
                </a:gridCol>
                <a:gridCol w="1444172">
                  <a:extLst>
                    <a:ext uri="{9D8B030D-6E8A-4147-A177-3AD203B41FA5}">
                      <a16:colId xmlns:a16="http://schemas.microsoft.com/office/drawing/2014/main" val="350025250"/>
                    </a:ext>
                  </a:extLst>
                </a:gridCol>
                <a:gridCol w="1444172">
                  <a:extLst>
                    <a:ext uri="{9D8B030D-6E8A-4147-A177-3AD203B41FA5}">
                      <a16:colId xmlns:a16="http://schemas.microsoft.com/office/drawing/2014/main" val="776434977"/>
                    </a:ext>
                  </a:extLst>
                </a:gridCol>
                <a:gridCol w="1444172">
                  <a:extLst>
                    <a:ext uri="{9D8B030D-6E8A-4147-A177-3AD203B41FA5}">
                      <a16:colId xmlns:a16="http://schemas.microsoft.com/office/drawing/2014/main" val="4263863829"/>
                    </a:ext>
                  </a:extLst>
                </a:gridCol>
                <a:gridCol w="14441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7</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6</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4</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128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64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32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9" name="Rectangle 8">
            <a:extLst>
              <a:ext uri="{FF2B5EF4-FFF2-40B4-BE49-F238E27FC236}">
                <a16:creationId xmlns:a16="http://schemas.microsoft.com/office/drawing/2014/main" id="{821024CB-21FF-4F53-8657-60A51E560923}"/>
              </a:ext>
            </a:extLst>
          </p:cNvPr>
          <p:cNvSpPr/>
          <p:nvPr/>
        </p:nvSpPr>
        <p:spPr>
          <a:xfrm>
            <a:off x="319310" y="4541711"/>
            <a:ext cx="11553376" cy="7591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221</a:t>
            </a:r>
            <a:endParaRPr lang="en-US" sz="3200" noProof="0" dirty="0">
              <a:solidFill>
                <a:srgbClr val="00CC00"/>
              </a:solidFill>
              <a:latin typeface="Bahnschrift SemiBold SemiConden" panose="020B0502040204020203" pitchFamily="34" charset="0"/>
            </a:endParaRPr>
          </a:p>
        </p:txBody>
      </p:sp>
    </p:spTree>
    <p:extLst>
      <p:ext uri="{BB962C8B-B14F-4D97-AF65-F5344CB8AC3E}">
        <p14:creationId xmlns:p14="http://schemas.microsoft.com/office/powerpoint/2010/main" val="848998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 to Denary Practice</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graphicFrame>
        <p:nvGraphicFramePr>
          <p:cNvPr id="3" name="Table 2">
            <a:extLst>
              <a:ext uri="{FF2B5EF4-FFF2-40B4-BE49-F238E27FC236}">
                <a16:creationId xmlns:a16="http://schemas.microsoft.com/office/drawing/2014/main" id="{4BB106AF-8AEC-471C-AA37-86483E8853F8}"/>
              </a:ext>
            </a:extLst>
          </p:cNvPr>
          <p:cNvGraphicFramePr>
            <a:graphicFrameLocks noGrp="1"/>
          </p:cNvGraphicFramePr>
          <p:nvPr>
            <p:extLst>
              <p:ext uri="{D42A27DB-BD31-4B8C-83A1-F6EECF244321}">
                <p14:modId xmlns:p14="http://schemas.microsoft.com/office/powerpoint/2010/main" val="1208670433"/>
              </p:ext>
            </p:extLst>
          </p:nvPr>
        </p:nvGraphicFramePr>
        <p:xfrm>
          <a:off x="319314" y="1770858"/>
          <a:ext cx="11553376" cy="2023536"/>
        </p:xfrm>
        <a:graphic>
          <a:graphicData uri="http://schemas.openxmlformats.org/drawingml/2006/table">
            <a:tbl>
              <a:tblPr firstRow="1" bandRow="1">
                <a:tableStyleId>{5C22544A-7EE6-4342-B048-85BDC9FD1C3A}</a:tableStyleId>
              </a:tblPr>
              <a:tblGrid>
                <a:gridCol w="1444172">
                  <a:extLst>
                    <a:ext uri="{9D8B030D-6E8A-4147-A177-3AD203B41FA5}">
                      <a16:colId xmlns:a16="http://schemas.microsoft.com/office/drawing/2014/main" val="2260197083"/>
                    </a:ext>
                  </a:extLst>
                </a:gridCol>
                <a:gridCol w="1444172">
                  <a:extLst>
                    <a:ext uri="{9D8B030D-6E8A-4147-A177-3AD203B41FA5}">
                      <a16:colId xmlns:a16="http://schemas.microsoft.com/office/drawing/2014/main" val="290871131"/>
                    </a:ext>
                  </a:extLst>
                </a:gridCol>
                <a:gridCol w="1444172">
                  <a:extLst>
                    <a:ext uri="{9D8B030D-6E8A-4147-A177-3AD203B41FA5}">
                      <a16:colId xmlns:a16="http://schemas.microsoft.com/office/drawing/2014/main" val="3861330127"/>
                    </a:ext>
                  </a:extLst>
                </a:gridCol>
                <a:gridCol w="1444172">
                  <a:extLst>
                    <a:ext uri="{9D8B030D-6E8A-4147-A177-3AD203B41FA5}">
                      <a16:colId xmlns:a16="http://schemas.microsoft.com/office/drawing/2014/main" val="2624475686"/>
                    </a:ext>
                  </a:extLst>
                </a:gridCol>
                <a:gridCol w="1444172">
                  <a:extLst>
                    <a:ext uri="{9D8B030D-6E8A-4147-A177-3AD203B41FA5}">
                      <a16:colId xmlns:a16="http://schemas.microsoft.com/office/drawing/2014/main" val="350025250"/>
                    </a:ext>
                  </a:extLst>
                </a:gridCol>
                <a:gridCol w="1444172">
                  <a:extLst>
                    <a:ext uri="{9D8B030D-6E8A-4147-A177-3AD203B41FA5}">
                      <a16:colId xmlns:a16="http://schemas.microsoft.com/office/drawing/2014/main" val="776434977"/>
                    </a:ext>
                  </a:extLst>
                </a:gridCol>
                <a:gridCol w="1444172">
                  <a:extLst>
                    <a:ext uri="{9D8B030D-6E8A-4147-A177-3AD203B41FA5}">
                      <a16:colId xmlns:a16="http://schemas.microsoft.com/office/drawing/2014/main" val="4263863829"/>
                    </a:ext>
                  </a:extLst>
                </a:gridCol>
                <a:gridCol w="14441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7</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6</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4</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128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64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32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9" name="Rectangle 8">
            <a:extLst>
              <a:ext uri="{FF2B5EF4-FFF2-40B4-BE49-F238E27FC236}">
                <a16:creationId xmlns:a16="http://schemas.microsoft.com/office/drawing/2014/main" id="{821024CB-21FF-4F53-8657-60A51E560923}"/>
              </a:ext>
            </a:extLst>
          </p:cNvPr>
          <p:cNvSpPr/>
          <p:nvPr/>
        </p:nvSpPr>
        <p:spPr>
          <a:xfrm>
            <a:off x="319310" y="4541711"/>
            <a:ext cx="11553376" cy="7591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255</a:t>
            </a:r>
            <a:endParaRPr lang="en-US" sz="3200" noProof="0" dirty="0">
              <a:solidFill>
                <a:srgbClr val="00CC00"/>
              </a:solidFill>
              <a:latin typeface="Bahnschrift SemiBold SemiConden" panose="020B0502040204020203" pitchFamily="34" charset="0"/>
            </a:endParaRPr>
          </a:p>
        </p:txBody>
      </p:sp>
    </p:spTree>
    <p:extLst>
      <p:ext uri="{BB962C8B-B14F-4D97-AF65-F5344CB8AC3E}">
        <p14:creationId xmlns:p14="http://schemas.microsoft.com/office/powerpoint/2010/main" val="340250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Maximum Number with N-Bits in Binary</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Recap: bit = 1 </a:t>
            </a:r>
            <a:r>
              <a:rPr lang="en-US" sz="3200" dirty="0">
                <a:solidFill>
                  <a:srgbClr val="00CC00"/>
                </a:solidFill>
                <a:latin typeface="Bahnschrift SemiBold SemiConden" panose="020B0502040204020203" pitchFamily="34" charset="0"/>
              </a:rPr>
              <a:t>b</a:t>
            </a:r>
            <a:r>
              <a:rPr lang="en-US" sz="3200" dirty="0">
                <a:solidFill>
                  <a:prstClr val="white"/>
                </a:solidFill>
                <a:latin typeface="Bahnschrift SemiBold SemiConden" panose="020B0502040204020203" pitchFamily="34" charset="0"/>
              </a:rPr>
              <a:t>inary dig</a:t>
            </a:r>
            <a:r>
              <a:rPr lang="en-US" sz="3200" dirty="0">
                <a:solidFill>
                  <a:srgbClr val="00CC00"/>
                </a:solidFill>
                <a:latin typeface="Bahnschrift SemiBold SemiConden" panose="020B0502040204020203" pitchFamily="34" charset="0"/>
              </a:rPr>
              <a:t>it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schemeClr val="bg1"/>
                </a:solidFill>
                <a:latin typeface="Bahnschrift SemiBold SemiConden" panose="020B0502040204020203" pitchFamily="34" charset="0"/>
              </a:rPr>
              <a:t>Do you remember how many bits are in a nibble and how many are in a byte?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00B0F0"/>
                </a:solidFill>
                <a:latin typeface="Bahnschrift SemiBold SemiConden" panose="020B0502040204020203" pitchFamily="34" charset="0"/>
              </a:rPr>
              <a:t>Nibble</a:t>
            </a:r>
            <a:r>
              <a:rPr lang="en-US" sz="3200" dirty="0">
                <a:solidFill>
                  <a:schemeClr val="bg1"/>
                </a:solidFill>
                <a:latin typeface="Bahnschrift SemiBold SemiConden" panose="020B0502040204020203" pitchFamily="34" charset="0"/>
              </a:rPr>
              <a:t> = 4 bits; </a:t>
            </a:r>
            <a:r>
              <a:rPr lang="en-US" sz="3200" dirty="0">
                <a:solidFill>
                  <a:srgbClr val="FF0000"/>
                </a:solidFill>
                <a:latin typeface="Bahnschrift SemiBold SemiConden" panose="020B0502040204020203" pitchFamily="34" charset="0"/>
              </a:rPr>
              <a:t>Byte</a:t>
            </a:r>
            <a:r>
              <a:rPr lang="en-US" sz="3200" dirty="0">
                <a:solidFill>
                  <a:schemeClr val="bg1"/>
                </a:solidFill>
                <a:latin typeface="Bahnschrift SemiBold SemiConden" panose="020B0502040204020203" pitchFamily="34" charset="0"/>
              </a:rPr>
              <a:t> = 8 bits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Question: what is the maximum number we can store in a nibble &amp; byte respectively?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schemeClr val="bg1"/>
              </a:solidFill>
              <a:latin typeface="Bahnschrift SemiBold SemiConden" panose="020B0502040204020203"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3200" noProof="0" dirty="0">
                <a:solidFill>
                  <a:schemeClr val="bg1"/>
                </a:solidFill>
                <a:latin typeface="Bahnschrift SemiBold SemiConden" panose="020B0502040204020203" pitchFamily="34" charset="0"/>
              </a:rPr>
              <a:t>Nibble max = </a:t>
            </a:r>
            <a:r>
              <a:rPr lang="en-US" sz="3200" noProof="0" dirty="0">
                <a:solidFill>
                  <a:srgbClr val="00CC00"/>
                </a:solidFill>
                <a:latin typeface="Bahnschrift SemiBold SemiConden" panose="020B0502040204020203" pitchFamily="34" charset="0"/>
              </a:rPr>
              <a:t>15</a:t>
            </a:r>
            <a:r>
              <a:rPr lang="en-US" sz="3200" noProof="0" dirty="0">
                <a:solidFill>
                  <a:schemeClr val="bg1"/>
                </a:solidFill>
                <a:latin typeface="Bahnschrift SemiBold SemiConden" panose="020B0502040204020203" pitchFamily="34" charset="0"/>
              </a:rPr>
              <a:t> (8 + 4 + 2 + 1)</a:t>
            </a:r>
          </a:p>
          <a:p>
            <a:pPr marL="0" marR="0" lvl="0" indent="0"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Byte max = </a:t>
            </a:r>
            <a:r>
              <a:rPr lang="en-US" sz="3200" dirty="0">
                <a:solidFill>
                  <a:srgbClr val="00CC00"/>
                </a:solidFill>
                <a:latin typeface="Bahnschrift SemiBold SemiConden" panose="020B0502040204020203" pitchFamily="34" charset="0"/>
              </a:rPr>
              <a:t>255</a:t>
            </a:r>
            <a:r>
              <a:rPr lang="en-US" sz="3200" dirty="0">
                <a:solidFill>
                  <a:schemeClr val="bg1"/>
                </a:solidFill>
                <a:latin typeface="Bahnschrift SemiBold SemiConden" panose="020B0502040204020203" pitchFamily="34" charset="0"/>
              </a:rPr>
              <a:t> (128 + 64 + 32 + 16 + 8 + 4 + 2 + 1)</a:t>
            </a:r>
            <a:endParaRPr lang="en-US" sz="32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94780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Maximum Number with N-Bits in Binary</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So we can store up to 15 in denary using 4 bits and up to 255 using 8 bits.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Can you think of a formula that will calculate the maximum denary number we can represent with n-bits?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2</a:t>
            </a:r>
            <a:r>
              <a:rPr lang="en-US" sz="3200" baseline="30000" dirty="0">
                <a:solidFill>
                  <a:prstClr val="white"/>
                </a:solidFill>
                <a:latin typeface="Bahnschrift SemiBold SemiConden" panose="020B0502040204020203" pitchFamily="34" charset="0"/>
              </a:rPr>
              <a:t>n</a:t>
            </a:r>
            <a:r>
              <a:rPr lang="en-US" sz="3200" dirty="0">
                <a:solidFill>
                  <a:prstClr val="white"/>
                </a:solidFill>
                <a:latin typeface="Bahnschrift SemiBold SemiConden" panose="020B0502040204020203" pitchFamily="34" charset="0"/>
              </a:rPr>
              <a:t> –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Verify this works with n = 4, n = 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Hence, what is the maximum number we can store in 2 bytes?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2</a:t>
            </a:r>
            <a:r>
              <a:rPr lang="en-US" sz="3200" baseline="30000" dirty="0">
                <a:solidFill>
                  <a:prstClr val="white"/>
                </a:solidFill>
                <a:latin typeface="Bahnschrift SemiBold SemiConden" panose="020B0502040204020203" pitchFamily="34" charset="0"/>
              </a:rPr>
              <a:t>16 </a:t>
            </a:r>
            <a:r>
              <a:rPr lang="en-US" sz="3200" dirty="0">
                <a:solidFill>
                  <a:prstClr val="white"/>
                </a:solidFill>
                <a:latin typeface="Bahnschrift SemiBold SemiConden" panose="020B0502040204020203" pitchFamily="34" charset="0"/>
              </a:rPr>
              <a:t>- 1 = 65535</a:t>
            </a:r>
            <a:endParaRPr lang="en-US" sz="32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1502238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6" end="6"/>
                                            </p:txEl>
                                          </p:spTgt>
                                        </p:tgtEl>
                                        <p:attrNameLst>
                                          <p:attrName>style.visibility</p:attrName>
                                        </p:attrNameLst>
                                      </p:cBhvr>
                                      <p:to>
                                        <p:strVal val="visible"/>
                                      </p:to>
                                    </p:set>
                                    <p:anim calcmode="lin" valueType="num">
                                      <p:cBhvr>
                                        <p:cTn id="28"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4">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7" end="7"/>
                                            </p:txEl>
                                          </p:spTgt>
                                        </p:tgtEl>
                                        <p:attrNameLst>
                                          <p:attrName>style.visibility</p:attrName>
                                        </p:attrNameLst>
                                      </p:cBhvr>
                                      <p:to>
                                        <p:strVal val="visible"/>
                                      </p:to>
                                    </p:set>
                                    <p:anim calcmode="lin" valueType="num">
                                      <p:cBhvr>
                                        <p:cTn id="35"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2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8" end="8"/>
                                            </p:txEl>
                                          </p:spTgt>
                                        </p:tgtEl>
                                        <p:attrNameLst>
                                          <p:attrName>style.visibility</p:attrName>
                                        </p:attrNameLst>
                                      </p:cBhvr>
                                      <p:to>
                                        <p:strVal val="visible"/>
                                      </p:to>
                                    </p:set>
                                    <p:anim calcmode="lin" valueType="num">
                                      <p:cBhvr>
                                        <p:cTn id="42"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44" dur="500"/>
                                        <p:tgtEl>
                                          <p:spTgt spid="2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Maximum Number with N-Digits in Other Bases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Do you think a similar equation to 2</a:t>
            </a:r>
            <a:r>
              <a:rPr lang="en-US" sz="3200" baseline="30000" dirty="0">
                <a:solidFill>
                  <a:prstClr val="white"/>
                </a:solidFill>
                <a:latin typeface="Bahnschrift SemiBold SemiConden" panose="020B0502040204020203" pitchFamily="34" charset="0"/>
              </a:rPr>
              <a:t>n</a:t>
            </a:r>
            <a:r>
              <a:rPr lang="en-US" sz="3200" dirty="0">
                <a:solidFill>
                  <a:prstClr val="white"/>
                </a:solidFill>
                <a:latin typeface="Bahnschrift SemiBold SemiConden" panose="020B0502040204020203" pitchFamily="34" charset="0"/>
              </a:rPr>
              <a:t> – 1 would work for denary?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Yes: 10</a:t>
            </a:r>
            <a:r>
              <a:rPr lang="en-US" sz="3200" baseline="30000" noProof="0" dirty="0">
                <a:solidFill>
                  <a:prstClr val="white"/>
                </a:solidFill>
                <a:latin typeface="Bahnschrift SemiBold SemiConden" panose="020B0502040204020203" pitchFamily="34" charset="0"/>
              </a:rPr>
              <a:t>n</a:t>
            </a:r>
            <a:r>
              <a:rPr lang="en-US" sz="3200" noProof="0" dirty="0">
                <a:solidFill>
                  <a:prstClr val="white"/>
                </a:solidFill>
                <a:latin typeface="Bahnschrift SemiBold SemiConden" panose="020B0502040204020203" pitchFamily="34" charset="0"/>
              </a:rPr>
              <a:t> –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This is even </a:t>
            </a:r>
            <a:r>
              <a:rPr lang="en-US" sz="3200" noProof="0" dirty="0" err="1">
                <a:solidFill>
                  <a:prstClr val="white"/>
                </a:solidFill>
                <a:latin typeface="Bahnschrift SemiBold SemiConden" panose="020B0502040204020203" pitchFamily="34" charset="0"/>
              </a:rPr>
              <a:t>mor</a:t>
            </a:r>
            <a:r>
              <a:rPr lang="en-US" sz="3200" dirty="0">
                <a:solidFill>
                  <a:prstClr val="white"/>
                </a:solidFill>
                <a:latin typeface="Bahnschrift SemiBold SemiConden" panose="020B0502040204020203" pitchFamily="34" charset="0"/>
              </a:rPr>
              <a:t>e intuitive – i.e. with 1 digit, the maximum is 9, with 2 digits, the maximum is 99, with 3 digits, the maximum is 999 and so 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So what would the general formula be?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00CC00"/>
                </a:solidFill>
                <a:latin typeface="Bahnschrift SemiBold SemiConden" panose="020B0502040204020203" pitchFamily="34" charset="0"/>
              </a:rPr>
              <a:t>b</a:t>
            </a:r>
            <a:r>
              <a:rPr lang="en-US" sz="3200" baseline="30000" dirty="0">
                <a:solidFill>
                  <a:srgbClr val="FFC000"/>
                </a:solidFill>
                <a:latin typeface="Bahnschrift SemiBold SemiConden" panose="020B0502040204020203" pitchFamily="34" charset="0"/>
              </a:rPr>
              <a:t>n</a:t>
            </a:r>
            <a:r>
              <a:rPr lang="en-US" sz="3200" dirty="0">
                <a:solidFill>
                  <a:prstClr val="white"/>
                </a:solidFill>
                <a:latin typeface="Bahnschrift SemiBold SemiConden" panose="020B0502040204020203" pitchFamily="34" charset="0"/>
              </a:rPr>
              <a:t> –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Where ‘b’ is the </a:t>
            </a:r>
            <a:r>
              <a:rPr lang="en-US" sz="3200" noProof="0" dirty="0">
                <a:solidFill>
                  <a:srgbClr val="00CC00"/>
                </a:solidFill>
                <a:latin typeface="Bahnschrift SemiBold SemiConden" panose="020B0502040204020203" pitchFamily="34" charset="0"/>
              </a:rPr>
              <a:t>base</a:t>
            </a:r>
            <a:r>
              <a:rPr lang="en-US" sz="3200" noProof="0" dirty="0">
                <a:solidFill>
                  <a:prstClr val="white"/>
                </a:solidFill>
                <a:latin typeface="Bahnschrift SemiBold SemiConden" panose="020B0502040204020203" pitchFamily="34" charset="0"/>
              </a:rPr>
              <a:t> and n is the </a:t>
            </a:r>
            <a:r>
              <a:rPr lang="en-US" sz="3200" noProof="0" dirty="0">
                <a:solidFill>
                  <a:srgbClr val="FFC000"/>
                </a:solidFill>
                <a:latin typeface="Bahnschrift SemiBold SemiConden" panose="020B0502040204020203" pitchFamily="34" charset="0"/>
              </a:rPr>
              <a:t>number</a:t>
            </a:r>
            <a:r>
              <a:rPr lang="en-US" sz="3200" noProof="0" dirty="0">
                <a:solidFill>
                  <a:prstClr val="white"/>
                </a:solidFill>
                <a:latin typeface="Bahnschrift SemiBold SemiConden" panose="020B0502040204020203" pitchFamily="34" charset="0"/>
              </a:rPr>
              <a:t> of digits/bits</a:t>
            </a:r>
            <a:endParaRPr lang="en-US" sz="32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423811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 calcmode="lin" valueType="num">
                                      <p:cBhvr>
                                        <p:cTn id="42"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Maximum Number Question</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For example, if an exam asked to calculate the highest number that could be represented with 20 hexadecimal digits, what would the answer be?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16</a:t>
            </a:r>
            <a:r>
              <a:rPr lang="en-US" sz="3200" baseline="30000" dirty="0">
                <a:solidFill>
                  <a:prstClr val="white"/>
                </a:solidFill>
                <a:latin typeface="Bahnschrift SemiBold SemiConden" panose="020B0502040204020203" pitchFamily="34" charset="0"/>
              </a:rPr>
              <a:t>20</a:t>
            </a:r>
            <a:r>
              <a:rPr lang="en-US" sz="3200" dirty="0">
                <a:solidFill>
                  <a:prstClr val="white"/>
                </a:solidFill>
                <a:latin typeface="Bahnschrift SemiBold SemiConden" panose="020B0502040204020203" pitchFamily="34" charset="0"/>
              </a:rPr>
              <a:t> – 1 = </a:t>
            </a:r>
            <a:r>
              <a:rPr lang="en-US" sz="3200" dirty="0">
                <a:solidFill>
                  <a:schemeClr val="bg1"/>
                </a:solidFill>
                <a:latin typeface="Bahnschrift SemiBold SemiConden" panose="020B0502040204020203" pitchFamily="34" charset="0"/>
              </a:rPr>
              <a:t>1,208,925,819,614,629,174,706,175</a:t>
            </a:r>
            <a:endParaRPr lang="en-US" sz="32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36853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 Range of Numbers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Recap: if we have 4 bits, what is the maximum number can represent?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15</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So with 4 bits (a nibble), what is the range of numbers we can represent?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0-15</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Hence</a:t>
            </a:r>
            <a:r>
              <a:rPr lang="en-US" sz="3200" noProof="0" dirty="0">
                <a:solidFill>
                  <a:prstClr val="white"/>
                </a:solidFill>
                <a:latin typeface="Bahnschrift SemiBold SemiConden" panose="020B0502040204020203" pitchFamily="34" charset="0"/>
              </a:rPr>
              <a:t> how many </a:t>
            </a:r>
            <a:r>
              <a:rPr lang="en-US" sz="3200" u="sng" noProof="0" dirty="0">
                <a:solidFill>
                  <a:prstClr val="white"/>
                </a:solidFill>
                <a:latin typeface="Bahnschrift SemiBold SemiConden" panose="020B0502040204020203" pitchFamily="34" charset="0"/>
              </a:rPr>
              <a:t>different</a:t>
            </a:r>
            <a:r>
              <a:rPr lang="en-US" sz="3200" noProof="0" dirty="0">
                <a:solidFill>
                  <a:prstClr val="white"/>
                </a:solidFill>
                <a:latin typeface="Bahnschrift SemiBold SemiConden" panose="020B0502040204020203" pitchFamily="34" charset="0"/>
              </a:rPr>
              <a:t> numbers can we represent?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16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Can you think of generalized/binary-specific formula to calculate all of these features?</a:t>
            </a:r>
            <a:endParaRPr lang="en-US" sz="32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369806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8" end="8"/>
                                            </p:txEl>
                                          </p:spTgt>
                                        </p:tgtEl>
                                        <p:attrNameLst>
                                          <p:attrName>style.visibility</p:attrName>
                                        </p:attrNameLst>
                                      </p:cBhvr>
                                      <p:to>
                                        <p:strVal val="visible"/>
                                      </p:to>
                                    </p:set>
                                    <p:anim calcmode="lin" valueType="num">
                                      <p:cBhvr>
                                        <p:cTn id="49"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1" dur="500"/>
                                        <p:tgtEl>
                                          <p:spTgt spid="2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000" dirty="0">
                <a:solidFill>
                  <a:prstClr val="white"/>
                </a:solidFill>
                <a:latin typeface="Bahnschrift SemiBold SemiConden" panose="020B0502040204020203" pitchFamily="34" charset="0"/>
              </a:rPr>
              <a:t>Maximum, Range &amp; Number of Unique Values - Formulas</a:t>
            </a:r>
            <a:endParaRPr lang="en-GB" sz="40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6809907"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3200" dirty="0">
                <a:solidFill>
                  <a:prstClr val="white"/>
                </a:solidFill>
                <a:latin typeface="Bahnschrift SemiBold SemiConden" panose="020B0502040204020203" pitchFamily="34" charset="0"/>
              </a:rPr>
              <a:t>Number of Unique Values:</a:t>
            </a:r>
            <a:endParaRPr lang="en-US" sz="320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2</a:t>
            </a:r>
            <a:r>
              <a:rPr lang="en-US" sz="3200" baseline="30000" dirty="0">
                <a:solidFill>
                  <a:prstClr val="white"/>
                </a:solidFill>
                <a:latin typeface="Bahnschrift SemiBold SemiConden" panose="020B0502040204020203" pitchFamily="34" charset="0"/>
              </a:rPr>
              <a:t>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Maximum: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2</a:t>
            </a:r>
            <a:r>
              <a:rPr lang="en-US" sz="3200" baseline="30000" dirty="0">
                <a:solidFill>
                  <a:prstClr val="white"/>
                </a:solidFill>
                <a:latin typeface="Bahnschrift SemiBold SemiConden" panose="020B0502040204020203" pitchFamily="34" charset="0"/>
              </a:rPr>
              <a:t>n</a:t>
            </a:r>
            <a:r>
              <a:rPr lang="en-US" sz="3200" dirty="0">
                <a:solidFill>
                  <a:prstClr val="white"/>
                </a:solidFill>
                <a:latin typeface="Bahnschrift SemiBold SemiConden" panose="020B0502040204020203" pitchFamily="34" charset="0"/>
              </a:rPr>
              <a:t> –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Range: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0 to 2</a:t>
            </a:r>
            <a:r>
              <a:rPr lang="en-US" sz="3200" baseline="30000" dirty="0">
                <a:solidFill>
                  <a:prstClr val="white"/>
                </a:solidFill>
                <a:latin typeface="Bahnschrift SemiBold SemiConden" panose="020B0502040204020203" pitchFamily="34" charset="0"/>
              </a:rPr>
              <a:t>n</a:t>
            </a:r>
            <a:r>
              <a:rPr lang="en-US" sz="3200" dirty="0">
                <a:solidFill>
                  <a:prstClr val="white"/>
                </a:solidFill>
                <a:latin typeface="Bahnschrift SemiBold SemiConden" panose="020B0502040204020203" pitchFamily="34" charset="0"/>
              </a:rPr>
              <a:t> –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Again, these formulas work for any base – just change the 2 to the new base</a:t>
            </a:r>
          </a:p>
        </p:txBody>
      </p:sp>
      <p:sp>
        <p:nvSpPr>
          <p:cNvPr id="6" name="Rectangle 5">
            <a:extLst>
              <a:ext uri="{FF2B5EF4-FFF2-40B4-BE49-F238E27FC236}">
                <a16:creationId xmlns:a16="http://schemas.microsoft.com/office/drawing/2014/main" id="{2FF118F8-BE9E-4C69-B89C-A4A33733966D}"/>
              </a:ext>
            </a:extLst>
          </p:cNvPr>
          <p:cNvSpPr/>
          <p:nvPr/>
        </p:nvSpPr>
        <p:spPr>
          <a:xfrm>
            <a:off x="7129220" y="1023561"/>
            <a:ext cx="5062780"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3200" dirty="0">
                <a:solidFill>
                  <a:prstClr val="white"/>
                </a:solidFill>
                <a:latin typeface="Bahnschrift SemiBold SemiConden" panose="020B0502040204020203" pitchFamily="34" charset="0"/>
              </a:rPr>
              <a:t>Question: why do the maximum/range formulae contain the “-1”?</a:t>
            </a:r>
          </a:p>
          <a:p>
            <a:pPr algn="ctr">
              <a:defRPr/>
            </a:pPr>
            <a:endParaRPr lang="en-US" sz="3200" dirty="0">
              <a:solidFill>
                <a:prstClr val="white"/>
              </a:solidFill>
              <a:latin typeface="Bahnschrift SemiBold SemiConden" panose="020B0502040204020203" pitchFamily="34" charset="0"/>
            </a:endParaRPr>
          </a:p>
          <a:p>
            <a:pPr algn="ctr">
              <a:defRPr/>
            </a:pPr>
            <a:r>
              <a:rPr lang="en-US" sz="3200" dirty="0">
                <a:solidFill>
                  <a:prstClr val="white"/>
                </a:solidFill>
                <a:latin typeface="Bahnschrift SemiBold SemiConden" panose="020B0502040204020203" pitchFamily="34" charset="0"/>
              </a:rPr>
              <a:t>Since one of the numbers is zero – this is the same in denary – i.e. with 2 digits, the maximum number is 99 (i.e. 10</a:t>
            </a:r>
            <a:r>
              <a:rPr lang="en-US" sz="3200" baseline="30000" dirty="0">
                <a:solidFill>
                  <a:prstClr val="white"/>
                </a:solidFill>
                <a:latin typeface="Bahnschrift SemiBold SemiConden" panose="020B0502040204020203" pitchFamily="34" charset="0"/>
              </a:rPr>
              <a:t>2</a:t>
            </a:r>
            <a:r>
              <a:rPr lang="en-US" sz="3200" dirty="0">
                <a:solidFill>
                  <a:prstClr val="white"/>
                </a:solidFill>
                <a:latin typeface="Bahnschrift SemiBold SemiConden" panose="020B0502040204020203" pitchFamily="34" charset="0"/>
              </a:rPr>
              <a:t> – 1)</a:t>
            </a:r>
          </a:p>
        </p:txBody>
      </p:sp>
    </p:spTree>
    <p:extLst>
      <p:ext uri="{BB962C8B-B14F-4D97-AF65-F5344CB8AC3E}">
        <p14:creationId xmlns:p14="http://schemas.microsoft.com/office/powerpoint/2010/main" val="1902267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9" end="9"/>
                                            </p:txEl>
                                          </p:spTgt>
                                        </p:tgtEl>
                                        <p:attrNameLst>
                                          <p:attrName>style.visibility</p:attrName>
                                        </p:attrNameLst>
                                      </p:cBhvr>
                                      <p:to>
                                        <p:strVal val="visible"/>
                                      </p:to>
                                    </p:set>
                                    <p:anim calcmode="lin" valueType="num">
                                      <p:cBhvr>
                                        <p:cTn id="49" dur="500" fill="hold"/>
                                        <p:tgtEl>
                                          <p:spTgt spid="24">
                                            <p:txEl>
                                              <p:pRg st="9" end="9"/>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9" end="9"/>
                                            </p:txEl>
                                          </p:spTgt>
                                        </p:tgtEl>
                                        <p:attrNameLst>
                                          <p:attrName>ppt_h</p:attrName>
                                        </p:attrNameLst>
                                      </p:cBhvr>
                                      <p:tavLst>
                                        <p:tav tm="0">
                                          <p:val>
                                            <p:fltVal val="0"/>
                                          </p:val>
                                        </p:tav>
                                        <p:tav tm="100000">
                                          <p:val>
                                            <p:strVal val="#ppt_h"/>
                                          </p:val>
                                        </p:tav>
                                      </p:tavLst>
                                    </p:anim>
                                    <p:animEffect transition="in" filter="fade">
                                      <p:cBhvr>
                                        <p:cTn id="51" dur="500"/>
                                        <p:tgtEl>
                                          <p:spTgt spid="24">
                                            <p:txEl>
                                              <p:pRg st="9" end="9"/>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6">
                                            <p:txEl>
                                              <p:pRg st="0" end="0"/>
                                            </p:txEl>
                                          </p:spTgt>
                                        </p:tgtEl>
                                        <p:attrNameLst>
                                          <p:attrName>style.visibility</p:attrName>
                                        </p:attrNameLst>
                                      </p:cBhvr>
                                      <p:to>
                                        <p:strVal val="visible"/>
                                      </p:to>
                                    </p:set>
                                    <p:anim calcmode="lin" valueType="num">
                                      <p:cBhvr>
                                        <p:cTn id="56"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6">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6">
                                            <p:txEl>
                                              <p:pRg st="2" end="2"/>
                                            </p:txEl>
                                          </p:spTgt>
                                        </p:tgtEl>
                                        <p:attrNameLst>
                                          <p:attrName>style.visibility</p:attrName>
                                        </p:attrNameLst>
                                      </p:cBhvr>
                                      <p:to>
                                        <p:strVal val="visible"/>
                                      </p:to>
                                    </p:set>
                                    <p:anim calcmode="lin" valueType="num">
                                      <p:cBhvr>
                                        <p:cTn id="63"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64"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65"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6"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Binary</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We have seen how to go from binary to denary, now let’s see how to do the reverse</a:t>
            </a:r>
            <a:endParaRPr lang="en-US" sz="36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42636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Binary</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8331200"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Let’s convert the denary number 9 into binary: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Informally: </a:t>
            </a:r>
            <a:r>
              <a:rPr lang="en-US" sz="3200" dirty="0">
                <a:solidFill>
                  <a:srgbClr val="00B0F0"/>
                </a:solidFill>
                <a:latin typeface="Bahnschrift SemiBold SemiConden" panose="020B0502040204020203" pitchFamily="34" charset="0"/>
              </a:rPr>
              <a:t>add up values until we reach our target number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We start from the left – if our target number is </a:t>
            </a:r>
            <a:r>
              <a:rPr lang="en-US" sz="3200" dirty="0">
                <a:solidFill>
                  <a:srgbClr val="00CC00"/>
                </a:solidFill>
                <a:latin typeface="Bahnschrift SemiBold SemiConden" panose="020B0502040204020203" pitchFamily="34" charset="0"/>
              </a:rPr>
              <a:t>greater than or equal </a:t>
            </a:r>
            <a:r>
              <a:rPr lang="en-US" sz="3200" dirty="0">
                <a:solidFill>
                  <a:prstClr val="white"/>
                </a:solidFill>
                <a:latin typeface="Bahnschrift SemiBold SemiConden" panose="020B0502040204020203" pitchFamily="34" charset="0"/>
              </a:rPr>
              <a:t>to the denary positional value, set the bit to </a:t>
            </a:r>
            <a:r>
              <a:rPr lang="en-US" sz="3200" dirty="0">
                <a:solidFill>
                  <a:srgbClr val="00CC00"/>
                </a:solidFill>
                <a:latin typeface="Bahnschrift SemiBold SemiConden" panose="020B0502040204020203" pitchFamily="34" charset="0"/>
              </a:rPr>
              <a:t>1</a:t>
            </a:r>
            <a:r>
              <a:rPr lang="en-US" sz="3200" dirty="0">
                <a:solidFill>
                  <a:prstClr val="white"/>
                </a:solidFill>
                <a:latin typeface="Bahnschrift SemiBold SemiConden" panose="020B0502040204020203" pitchFamily="34" charset="0"/>
              </a:rPr>
              <a:t> – if it’s smaller, set it to </a:t>
            </a:r>
            <a:r>
              <a:rPr lang="en-US" sz="3200" dirty="0">
                <a:solidFill>
                  <a:srgbClr val="FF0000"/>
                </a:solidFill>
                <a:latin typeface="Bahnschrift SemiBold SemiConden" panose="020B0502040204020203" pitchFamily="34" charset="0"/>
              </a:rPr>
              <a:t>0</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noProof="0" dirty="0">
                <a:solidFill>
                  <a:prstClr val="white"/>
                </a:solidFill>
                <a:latin typeface="Bahnschrift SemiBold SemiConden" panose="020B0502040204020203" pitchFamily="34" charset="0"/>
              </a:rPr>
              <a:t>If we set the bit to 1, </a:t>
            </a:r>
            <a:r>
              <a:rPr lang="en-US" sz="3200" noProof="0" dirty="0">
                <a:solidFill>
                  <a:srgbClr val="FFC000"/>
                </a:solidFill>
                <a:latin typeface="Bahnschrift SemiBold SemiConden" panose="020B0502040204020203" pitchFamily="34" charset="0"/>
              </a:rPr>
              <a:t>subtract </a:t>
            </a:r>
            <a:r>
              <a:rPr lang="en-US" sz="3200" noProof="0" dirty="0" err="1">
                <a:solidFill>
                  <a:srgbClr val="FFC000"/>
                </a:solidFill>
                <a:latin typeface="Bahnschrift SemiBold SemiConden" panose="020B0502040204020203" pitchFamily="34" charset="0"/>
              </a:rPr>
              <a:t>th</a:t>
            </a:r>
            <a:r>
              <a:rPr lang="en-US" sz="3200" dirty="0">
                <a:solidFill>
                  <a:srgbClr val="FFC000"/>
                </a:solidFill>
                <a:latin typeface="Bahnschrift SemiBold SemiConden" panose="020B0502040204020203" pitchFamily="34" charset="0"/>
              </a:rPr>
              <a:t>e denary positional value</a:t>
            </a:r>
            <a:r>
              <a:rPr lang="en-US" sz="3200" dirty="0">
                <a:solidFill>
                  <a:prstClr val="white"/>
                </a:solidFill>
                <a:latin typeface="Bahnschrift SemiBold SemiConden" panose="020B0502040204020203" pitchFamily="34" charset="0"/>
              </a:rPr>
              <a:t> from the target number</a:t>
            </a:r>
            <a:endParaRPr lang="en-US" sz="3200" noProof="0" dirty="0">
              <a:solidFill>
                <a:schemeClr val="bg1"/>
              </a:solidFill>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2A4DB33F-0199-494C-874A-7E53C5E24DC0}"/>
              </a:ext>
            </a:extLst>
          </p:cNvPr>
          <p:cNvGraphicFramePr>
            <a:graphicFrameLocks noGrp="1"/>
          </p:cNvGraphicFramePr>
          <p:nvPr>
            <p:extLst>
              <p:ext uri="{D42A27DB-BD31-4B8C-83A1-F6EECF244321}">
                <p14:modId xmlns:p14="http://schemas.microsoft.com/office/powerpoint/2010/main" val="4280283203"/>
              </p:ext>
            </p:extLst>
          </p:nvPr>
        </p:nvGraphicFramePr>
        <p:xfrm>
          <a:off x="8471806" y="1343218"/>
          <a:ext cx="3338288" cy="2023536"/>
        </p:xfrm>
        <a:graphic>
          <a:graphicData uri="http://schemas.openxmlformats.org/drawingml/2006/table">
            <a:tbl>
              <a:tblPr firstRow="1" bandRow="1">
                <a:tableStyleId>{5C22544A-7EE6-4342-B048-85BDC9FD1C3A}</a:tableStyleId>
              </a:tblPr>
              <a:tblGrid>
                <a:gridCol w="834572">
                  <a:extLst>
                    <a:ext uri="{9D8B030D-6E8A-4147-A177-3AD203B41FA5}">
                      <a16:colId xmlns:a16="http://schemas.microsoft.com/office/drawing/2014/main" val="350025250"/>
                    </a:ext>
                  </a:extLst>
                </a:gridCol>
                <a:gridCol w="834572">
                  <a:extLst>
                    <a:ext uri="{9D8B030D-6E8A-4147-A177-3AD203B41FA5}">
                      <a16:colId xmlns:a16="http://schemas.microsoft.com/office/drawing/2014/main" val="776434977"/>
                    </a:ext>
                  </a:extLst>
                </a:gridCol>
                <a:gridCol w="834572">
                  <a:extLst>
                    <a:ext uri="{9D8B030D-6E8A-4147-A177-3AD203B41FA5}">
                      <a16:colId xmlns:a16="http://schemas.microsoft.com/office/drawing/2014/main" val="4263863829"/>
                    </a:ext>
                  </a:extLst>
                </a:gridCol>
                <a:gridCol w="8345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7" name="Rectangle 6">
            <a:extLst>
              <a:ext uri="{FF2B5EF4-FFF2-40B4-BE49-F238E27FC236}">
                <a16:creationId xmlns:a16="http://schemas.microsoft.com/office/drawing/2014/main" id="{1C2FCE24-F133-4D1F-8A12-025164CFEB52}"/>
              </a:ext>
            </a:extLst>
          </p:cNvPr>
          <p:cNvSpPr/>
          <p:nvPr/>
        </p:nvSpPr>
        <p:spPr>
          <a:xfrm>
            <a:off x="8471806" y="3549652"/>
            <a:ext cx="3720194" cy="33083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9 &gt;= 8: set to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t = 9 – 8 =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1 &lt; 4: set to 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schemeClr val="bg1"/>
                </a:solidFill>
                <a:latin typeface="Bahnschrift SemiBold SemiConden" panose="020B0502040204020203" pitchFamily="34" charset="0"/>
              </a:rPr>
              <a:t>1 &lt; 2: set to 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1 &gt;= 1: set to 1</a:t>
            </a:r>
            <a:endParaRPr lang="en-US" sz="3200" noProof="0" dirty="0">
              <a:solidFill>
                <a:prstClr val="white"/>
              </a:solidFill>
              <a:latin typeface="Bahnschrift SemiBold SemiConden" panose="020B0502040204020203" pitchFamily="34" charset="0"/>
            </a:endParaRPr>
          </a:p>
        </p:txBody>
      </p:sp>
    </p:spTree>
    <p:extLst>
      <p:ext uri="{BB962C8B-B14F-4D97-AF65-F5344CB8AC3E}">
        <p14:creationId xmlns:p14="http://schemas.microsoft.com/office/powerpoint/2010/main" val="2853000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7">
                                            <p:txEl>
                                              <p:pRg st="0" end="0"/>
                                            </p:txEl>
                                          </p:spTgt>
                                        </p:tgtEl>
                                        <p:attrNameLst>
                                          <p:attrName>style.visibility</p:attrName>
                                        </p:attrNameLst>
                                      </p:cBhvr>
                                      <p:to>
                                        <p:strVal val="visible"/>
                                      </p:to>
                                    </p:set>
                                    <p:anim calcmode="lin" valueType="num">
                                      <p:cBhvr>
                                        <p:cTn id="42"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7">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7">
                                            <p:txEl>
                                              <p:pRg st="1" end="1"/>
                                            </p:txEl>
                                          </p:spTgt>
                                        </p:tgtEl>
                                        <p:attrNameLst>
                                          <p:attrName>style.visibility</p:attrName>
                                        </p:attrNameLst>
                                      </p:cBhvr>
                                      <p:to>
                                        <p:strVal val="visible"/>
                                      </p:to>
                                    </p:set>
                                    <p:anim calcmode="lin" valueType="num">
                                      <p:cBhvr>
                                        <p:cTn id="49"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50"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51" dur="500"/>
                                        <p:tgtEl>
                                          <p:spTgt spid="7">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7">
                                            <p:txEl>
                                              <p:pRg st="2" end="2"/>
                                            </p:txEl>
                                          </p:spTgt>
                                        </p:tgtEl>
                                        <p:attrNameLst>
                                          <p:attrName>style.visibility</p:attrName>
                                        </p:attrNameLst>
                                      </p:cBhvr>
                                      <p:to>
                                        <p:strVal val="visible"/>
                                      </p:to>
                                    </p:set>
                                    <p:anim calcmode="lin" valueType="num">
                                      <p:cBhvr>
                                        <p:cTn id="56"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57"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58" dur="500"/>
                                        <p:tgtEl>
                                          <p:spTgt spid="7">
                                            <p:txEl>
                                              <p:pRg st="2" end="2"/>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7">
                                            <p:txEl>
                                              <p:pRg st="3" end="3"/>
                                            </p:txEl>
                                          </p:spTgt>
                                        </p:tgtEl>
                                        <p:attrNameLst>
                                          <p:attrName>style.visibility</p:attrName>
                                        </p:attrNameLst>
                                      </p:cBhvr>
                                      <p:to>
                                        <p:strVal val="visible"/>
                                      </p:to>
                                    </p:set>
                                    <p:anim calcmode="lin" valueType="num">
                                      <p:cBhvr>
                                        <p:cTn id="63"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64"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65" dur="500"/>
                                        <p:tgtEl>
                                          <p:spTgt spid="7">
                                            <p:txEl>
                                              <p:pRg st="3" end="3"/>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7">
                                            <p:txEl>
                                              <p:pRg st="4" end="4"/>
                                            </p:txEl>
                                          </p:spTgt>
                                        </p:tgtEl>
                                        <p:attrNameLst>
                                          <p:attrName>style.visibility</p:attrName>
                                        </p:attrNameLst>
                                      </p:cBhvr>
                                      <p:to>
                                        <p:strVal val="visible"/>
                                      </p:to>
                                    </p:set>
                                    <p:anim calcmode="lin" valueType="num">
                                      <p:cBhvr>
                                        <p:cTn id="70"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71"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7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Binary: Practice</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483506" y="1794068"/>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7</a:t>
            </a:r>
            <a:endParaRPr lang="en-US" sz="3200" noProof="0" dirty="0">
              <a:solidFill>
                <a:schemeClr val="bg1"/>
              </a:solidFill>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2A4DB33F-0199-494C-874A-7E53C5E24DC0}"/>
              </a:ext>
            </a:extLst>
          </p:cNvPr>
          <p:cNvGraphicFramePr>
            <a:graphicFrameLocks noGrp="1"/>
          </p:cNvGraphicFramePr>
          <p:nvPr>
            <p:extLst>
              <p:ext uri="{D42A27DB-BD31-4B8C-83A1-F6EECF244321}">
                <p14:modId xmlns:p14="http://schemas.microsoft.com/office/powerpoint/2010/main" val="2032920554"/>
              </p:ext>
            </p:extLst>
          </p:nvPr>
        </p:nvGraphicFramePr>
        <p:xfrm>
          <a:off x="483506" y="3152792"/>
          <a:ext cx="3338288" cy="2023536"/>
        </p:xfrm>
        <a:graphic>
          <a:graphicData uri="http://schemas.openxmlformats.org/drawingml/2006/table">
            <a:tbl>
              <a:tblPr firstRow="1" bandRow="1">
                <a:tableStyleId>{5C22544A-7EE6-4342-B048-85BDC9FD1C3A}</a:tableStyleId>
              </a:tblPr>
              <a:tblGrid>
                <a:gridCol w="834572">
                  <a:extLst>
                    <a:ext uri="{9D8B030D-6E8A-4147-A177-3AD203B41FA5}">
                      <a16:colId xmlns:a16="http://schemas.microsoft.com/office/drawing/2014/main" val="350025250"/>
                    </a:ext>
                  </a:extLst>
                </a:gridCol>
                <a:gridCol w="834572">
                  <a:extLst>
                    <a:ext uri="{9D8B030D-6E8A-4147-A177-3AD203B41FA5}">
                      <a16:colId xmlns:a16="http://schemas.microsoft.com/office/drawing/2014/main" val="776434977"/>
                    </a:ext>
                  </a:extLst>
                </a:gridCol>
                <a:gridCol w="834572">
                  <a:extLst>
                    <a:ext uri="{9D8B030D-6E8A-4147-A177-3AD203B41FA5}">
                      <a16:colId xmlns:a16="http://schemas.microsoft.com/office/drawing/2014/main" val="4263863829"/>
                    </a:ext>
                  </a:extLst>
                </a:gridCol>
                <a:gridCol w="8345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10" name="Rectangle 9">
            <a:extLst>
              <a:ext uri="{FF2B5EF4-FFF2-40B4-BE49-F238E27FC236}">
                <a16:creationId xmlns:a16="http://schemas.microsoft.com/office/drawing/2014/main" id="{7D48BE68-39B6-49C7-894E-5E0FE0ECB862}"/>
              </a:ext>
            </a:extLst>
          </p:cNvPr>
          <p:cNvSpPr/>
          <p:nvPr/>
        </p:nvSpPr>
        <p:spPr>
          <a:xfrm>
            <a:off x="4426856" y="1794068"/>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9</a:t>
            </a:r>
            <a:endParaRPr lang="en-US" sz="3200" noProof="0" dirty="0">
              <a:solidFill>
                <a:schemeClr val="bg1"/>
              </a:solidFill>
              <a:latin typeface="Bahnschrift SemiBold SemiConden" panose="020B0502040204020203" pitchFamily="34" charset="0"/>
            </a:endParaRPr>
          </a:p>
        </p:txBody>
      </p:sp>
      <p:graphicFrame>
        <p:nvGraphicFramePr>
          <p:cNvPr id="11" name="Table 10">
            <a:extLst>
              <a:ext uri="{FF2B5EF4-FFF2-40B4-BE49-F238E27FC236}">
                <a16:creationId xmlns:a16="http://schemas.microsoft.com/office/drawing/2014/main" id="{02D1143F-906C-4794-9164-756B328C8261}"/>
              </a:ext>
            </a:extLst>
          </p:cNvPr>
          <p:cNvGraphicFramePr>
            <a:graphicFrameLocks noGrp="1"/>
          </p:cNvGraphicFramePr>
          <p:nvPr>
            <p:extLst>
              <p:ext uri="{D42A27DB-BD31-4B8C-83A1-F6EECF244321}">
                <p14:modId xmlns:p14="http://schemas.microsoft.com/office/powerpoint/2010/main" val="3695561443"/>
              </p:ext>
            </p:extLst>
          </p:nvPr>
        </p:nvGraphicFramePr>
        <p:xfrm>
          <a:off x="4426856" y="3152792"/>
          <a:ext cx="3338288" cy="2023536"/>
        </p:xfrm>
        <a:graphic>
          <a:graphicData uri="http://schemas.openxmlformats.org/drawingml/2006/table">
            <a:tbl>
              <a:tblPr firstRow="1" bandRow="1">
                <a:tableStyleId>{5C22544A-7EE6-4342-B048-85BDC9FD1C3A}</a:tableStyleId>
              </a:tblPr>
              <a:tblGrid>
                <a:gridCol w="834572">
                  <a:extLst>
                    <a:ext uri="{9D8B030D-6E8A-4147-A177-3AD203B41FA5}">
                      <a16:colId xmlns:a16="http://schemas.microsoft.com/office/drawing/2014/main" val="350025250"/>
                    </a:ext>
                  </a:extLst>
                </a:gridCol>
                <a:gridCol w="834572">
                  <a:extLst>
                    <a:ext uri="{9D8B030D-6E8A-4147-A177-3AD203B41FA5}">
                      <a16:colId xmlns:a16="http://schemas.microsoft.com/office/drawing/2014/main" val="776434977"/>
                    </a:ext>
                  </a:extLst>
                </a:gridCol>
                <a:gridCol w="834572">
                  <a:extLst>
                    <a:ext uri="{9D8B030D-6E8A-4147-A177-3AD203B41FA5}">
                      <a16:colId xmlns:a16="http://schemas.microsoft.com/office/drawing/2014/main" val="4263863829"/>
                    </a:ext>
                  </a:extLst>
                </a:gridCol>
                <a:gridCol w="8345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12" name="Rectangle 11">
            <a:extLst>
              <a:ext uri="{FF2B5EF4-FFF2-40B4-BE49-F238E27FC236}">
                <a16:creationId xmlns:a16="http://schemas.microsoft.com/office/drawing/2014/main" id="{6D064B3A-321B-422E-B835-6CA916EFD5EB}"/>
              </a:ext>
            </a:extLst>
          </p:cNvPr>
          <p:cNvSpPr/>
          <p:nvPr/>
        </p:nvSpPr>
        <p:spPr>
          <a:xfrm>
            <a:off x="8309428" y="1794068"/>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13</a:t>
            </a:r>
            <a:endParaRPr lang="en-US" sz="3200" noProof="0" dirty="0">
              <a:solidFill>
                <a:schemeClr val="bg1"/>
              </a:solidFill>
              <a:latin typeface="Bahnschrift SemiBold SemiConden" panose="020B0502040204020203" pitchFamily="34" charset="0"/>
            </a:endParaRPr>
          </a:p>
        </p:txBody>
      </p:sp>
      <p:graphicFrame>
        <p:nvGraphicFramePr>
          <p:cNvPr id="13" name="Table 12">
            <a:extLst>
              <a:ext uri="{FF2B5EF4-FFF2-40B4-BE49-F238E27FC236}">
                <a16:creationId xmlns:a16="http://schemas.microsoft.com/office/drawing/2014/main" id="{ECE88A1C-5F76-4F74-B78A-344DE5768D0A}"/>
              </a:ext>
            </a:extLst>
          </p:cNvPr>
          <p:cNvGraphicFramePr>
            <a:graphicFrameLocks noGrp="1"/>
          </p:cNvGraphicFramePr>
          <p:nvPr>
            <p:extLst>
              <p:ext uri="{D42A27DB-BD31-4B8C-83A1-F6EECF244321}">
                <p14:modId xmlns:p14="http://schemas.microsoft.com/office/powerpoint/2010/main" val="2777856565"/>
              </p:ext>
            </p:extLst>
          </p:nvPr>
        </p:nvGraphicFramePr>
        <p:xfrm>
          <a:off x="8309428" y="3152792"/>
          <a:ext cx="3338288" cy="2023536"/>
        </p:xfrm>
        <a:graphic>
          <a:graphicData uri="http://schemas.openxmlformats.org/drawingml/2006/table">
            <a:tbl>
              <a:tblPr firstRow="1" bandRow="1">
                <a:tableStyleId>{5C22544A-7EE6-4342-B048-85BDC9FD1C3A}</a:tableStyleId>
              </a:tblPr>
              <a:tblGrid>
                <a:gridCol w="834572">
                  <a:extLst>
                    <a:ext uri="{9D8B030D-6E8A-4147-A177-3AD203B41FA5}">
                      <a16:colId xmlns:a16="http://schemas.microsoft.com/office/drawing/2014/main" val="350025250"/>
                    </a:ext>
                  </a:extLst>
                </a:gridCol>
                <a:gridCol w="834572">
                  <a:extLst>
                    <a:ext uri="{9D8B030D-6E8A-4147-A177-3AD203B41FA5}">
                      <a16:colId xmlns:a16="http://schemas.microsoft.com/office/drawing/2014/main" val="776434977"/>
                    </a:ext>
                  </a:extLst>
                </a:gridCol>
                <a:gridCol w="834572">
                  <a:extLst>
                    <a:ext uri="{9D8B030D-6E8A-4147-A177-3AD203B41FA5}">
                      <a16:colId xmlns:a16="http://schemas.microsoft.com/office/drawing/2014/main" val="4263863829"/>
                    </a:ext>
                  </a:extLst>
                </a:gridCol>
                <a:gridCol w="8345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Tree>
    <p:extLst>
      <p:ext uri="{BB962C8B-B14F-4D97-AF65-F5344CB8AC3E}">
        <p14:creationId xmlns:p14="http://schemas.microsoft.com/office/powerpoint/2010/main" val="369587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anim calcmode="lin" valueType="num">
                                      <p:cBhvr>
                                        <p:cTn id="21"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0">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anim calcmode="lin" valueType="num">
                                      <p:cBhvr>
                                        <p:cTn id="35"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12">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0" grpId="0" build="p"/>
      <p:bldP spid="12"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2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8290583"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Binary: Counting</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flipV="1">
            <a:off x="0" y="1023562"/>
            <a:ext cx="8290583" cy="19"/>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8290582"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In later units – particularly logic circuits – you will need to list all the different input combinations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The simplest way to do this is simply to count in binary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Task: write all the combinations of 4 bits by counting in binary (what number will you need to count to?)</a:t>
            </a:r>
            <a:endParaRPr lang="en-US" sz="3600" noProof="0" dirty="0">
              <a:solidFill>
                <a:schemeClr val="bg1"/>
              </a:solidFill>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22CFB806-12E9-4D48-9106-C049D7B6168F}"/>
              </a:ext>
            </a:extLst>
          </p:cNvPr>
          <p:cNvGraphicFramePr>
            <a:graphicFrameLocks noGrp="1"/>
          </p:cNvGraphicFramePr>
          <p:nvPr>
            <p:extLst>
              <p:ext uri="{D42A27DB-BD31-4B8C-83A1-F6EECF244321}">
                <p14:modId xmlns:p14="http://schemas.microsoft.com/office/powerpoint/2010/main" val="4023465620"/>
              </p:ext>
            </p:extLst>
          </p:nvPr>
        </p:nvGraphicFramePr>
        <p:xfrm>
          <a:off x="8961598" y="-41"/>
          <a:ext cx="2559387" cy="6858000"/>
        </p:xfrm>
        <a:graphic>
          <a:graphicData uri="http://schemas.openxmlformats.org/drawingml/2006/table">
            <a:tbl>
              <a:tblPr firstRow="1" bandRow="1">
                <a:tableStyleId>{5C22544A-7EE6-4342-B048-85BDC9FD1C3A}</a:tableStyleId>
              </a:tblPr>
              <a:tblGrid>
                <a:gridCol w="1156086">
                  <a:extLst>
                    <a:ext uri="{9D8B030D-6E8A-4147-A177-3AD203B41FA5}">
                      <a16:colId xmlns:a16="http://schemas.microsoft.com/office/drawing/2014/main" val="3154236122"/>
                    </a:ext>
                  </a:extLst>
                </a:gridCol>
                <a:gridCol w="1403301">
                  <a:extLst>
                    <a:ext uri="{9D8B030D-6E8A-4147-A177-3AD203B41FA5}">
                      <a16:colId xmlns:a16="http://schemas.microsoft.com/office/drawing/2014/main" val="1844560292"/>
                    </a:ext>
                  </a:extLst>
                </a:gridCol>
              </a:tblGrid>
              <a:tr h="428625">
                <a:tc>
                  <a:txBody>
                    <a:bodyPr/>
                    <a:lstStyle/>
                    <a:p>
                      <a:pPr algn="ctr"/>
                      <a:r>
                        <a:rPr lang="en-US" b="1" dirty="0">
                          <a:solidFill>
                            <a:schemeClr val="bg1"/>
                          </a:solidFill>
                        </a:rPr>
                        <a:t>0</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34290992"/>
                  </a:ext>
                </a:extLst>
              </a:tr>
              <a:tr h="428625">
                <a:tc>
                  <a:txBody>
                    <a:bodyPr/>
                    <a:lstStyle/>
                    <a:p>
                      <a:pPr algn="ctr"/>
                      <a:r>
                        <a:rPr lang="en-US" b="1" dirty="0">
                          <a:solidFill>
                            <a:schemeClr val="bg1"/>
                          </a:solidFill>
                        </a:rPr>
                        <a:t>1</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1789340"/>
                  </a:ext>
                </a:extLst>
              </a:tr>
              <a:tr h="428625">
                <a:tc>
                  <a:txBody>
                    <a:bodyPr/>
                    <a:lstStyle/>
                    <a:p>
                      <a:pPr algn="ctr"/>
                      <a:r>
                        <a:rPr lang="en-US" b="1" dirty="0">
                          <a:solidFill>
                            <a:schemeClr val="bg1"/>
                          </a:solidFill>
                        </a:rPr>
                        <a:t>2</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909403144"/>
                  </a:ext>
                </a:extLst>
              </a:tr>
              <a:tr h="428625">
                <a:tc>
                  <a:txBody>
                    <a:bodyPr/>
                    <a:lstStyle/>
                    <a:p>
                      <a:pPr algn="ctr"/>
                      <a:r>
                        <a:rPr lang="en-US" b="1" dirty="0">
                          <a:solidFill>
                            <a:schemeClr val="bg1"/>
                          </a:solidFill>
                        </a:rPr>
                        <a:t>3</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78916131"/>
                  </a:ext>
                </a:extLst>
              </a:tr>
              <a:tr h="428625">
                <a:tc>
                  <a:txBody>
                    <a:bodyPr/>
                    <a:lstStyle/>
                    <a:p>
                      <a:pPr algn="ctr"/>
                      <a:r>
                        <a:rPr lang="en-US" b="1" dirty="0">
                          <a:solidFill>
                            <a:schemeClr val="bg1"/>
                          </a:solidFill>
                        </a:rPr>
                        <a:t>4</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86131118"/>
                  </a:ext>
                </a:extLst>
              </a:tr>
              <a:tr h="428625">
                <a:tc>
                  <a:txBody>
                    <a:bodyPr/>
                    <a:lstStyle/>
                    <a:p>
                      <a:pPr algn="ctr"/>
                      <a:r>
                        <a:rPr lang="en-US" b="1" dirty="0">
                          <a:solidFill>
                            <a:schemeClr val="bg1"/>
                          </a:solidFill>
                        </a:rPr>
                        <a:t>5</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67974363"/>
                  </a:ext>
                </a:extLst>
              </a:tr>
              <a:tr h="428625">
                <a:tc>
                  <a:txBody>
                    <a:bodyPr/>
                    <a:lstStyle/>
                    <a:p>
                      <a:pPr algn="ctr"/>
                      <a:r>
                        <a:rPr lang="en-US" b="1" dirty="0">
                          <a:solidFill>
                            <a:schemeClr val="bg1"/>
                          </a:solidFill>
                        </a:rPr>
                        <a:t>6</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69819622"/>
                  </a:ext>
                </a:extLst>
              </a:tr>
              <a:tr h="428625">
                <a:tc>
                  <a:txBody>
                    <a:bodyPr/>
                    <a:lstStyle/>
                    <a:p>
                      <a:pPr algn="ctr"/>
                      <a:r>
                        <a:rPr lang="en-US" b="1" dirty="0">
                          <a:solidFill>
                            <a:schemeClr val="bg1"/>
                          </a:solidFill>
                        </a:rPr>
                        <a:t>7</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761643521"/>
                  </a:ext>
                </a:extLst>
              </a:tr>
              <a:tr h="428625">
                <a:tc>
                  <a:txBody>
                    <a:bodyPr/>
                    <a:lstStyle/>
                    <a:p>
                      <a:pPr algn="ctr"/>
                      <a:r>
                        <a:rPr lang="en-US" b="1" dirty="0">
                          <a:solidFill>
                            <a:schemeClr val="bg1"/>
                          </a:solidFill>
                        </a:rPr>
                        <a:t>8</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73385351"/>
                  </a:ext>
                </a:extLst>
              </a:tr>
              <a:tr h="428625">
                <a:tc>
                  <a:txBody>
                    <a:bodyPr/>
                    <a:lstStyle/>
                    <a:p>
                      <a:pPr algn="ctr"/>
                      <a:r>
                        <a:rPr lang="en-US" b="1" dirty="0">
                          <a:solidFill>
                            <a:schemeClr val="bg1"/>
                          </a:solidFill>
                        </a:rPr>
                        <a:t>9</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348609998"/>
                  </a:ext>
                </a:extLst>
              </a:tr>
              <a:tr h="428625">
                <a:tc>
                  <a:txBody>
                    <a:bodyPr/>
                    <a:lstStyle/>
                    <a:p>
                      <a:pPr algn="ctr"/>
                      <a:r>
                        <a:rPr lang="en-US" b="1" dirty="0">
                          <a:solidFill>
                            <a:schemeClr val="bg1"/>
                          </a:solidFill>
                        </a:rPr>
                        <a:t>10</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11144518"/>
                  </a:ext>
                </a:extLst>
              </a:tr>
              <a:tr h="428625">
                <a:tc>
                  <a:txBody>
                    <a:bodyPr/>
                    <a:lstStyle/>
                    <a:p>
                      <a:pPr algn="ctr"/>
                      <a:r>
                        <a:rPr lang="en-US" b="1" dirty="0">
                          <a:solidFill>
                            <a:schemeClr val="bg1"/>
                          </a:solidFill>
                        </a:rPr>
                        <a:t>11</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28496084"/>
                  </a:ext>
                </a:extLst>
              </a:tr>
              <a:tr h="428625">
                <a:tc>
                  <a:txBody>
                    <a:bodyPr/>
                    <a:lstStyle/>
                    <a:p>
                      <a:pPr algn="ctr"/>
                      <a:r>
                        <a:rPr lang="en-US" b="1" dirty="0">
                          <a:solidFill>
                            <a:schemeClr val="bg1"/>
                          </a:solidFill>
                        </a:rPr>
                        <a:t>12</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044953427"/>
                  </a:ext>
                </a:extLst>
              </a:tr>
              <a:tr h="428625">
                <a:tc>
                  <a:txBody>
                    <a:bodyPr/>
                    <a:lstStyle/>
                    <a:p>
                      <a:pPr algn="ctr"/>
                      <a:r>
                        <a:rPr lang="en-US" b="1" dirty="0">
                          <a:solidFill>
                            <a:schemeClr val="bg1"/>
                          </a:solidFill>
                        </a:rPr>
                        <a:t>13</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98261613"/>
                  </a:ext>
                </a:extLst>
              </a:tr>
              <a:tr h="428625">
                <a:tc>
                  <a:txBody>
                    <a:bodyPr/>
                    <a:lstStyle/>
                    <a:p>
                      <a:pPr algn="ctr"/>
                      <a:r>
                        <a:rPr lang="en-US" b="1" dirty="0">
                          <a:solidFill>
                            <a:schemeClr val="bg1"/>
                          </a:solidFill>
                        </a:rPr>
                        <a:t>14</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316880618"/>
                  </a:ext>
                </a:extLst>
              </a:tr>
              <a:tr h="428625">
                <a:tc>
                  <a:txBody>
                    <a:bodyPr/>
                    <a:lstStyle/>
                    <a:p>
                      <a:pPr algn="ctr"/>
                      <a:r>
                        <a:rPr lang="en-US" b="1" dirty="0">
                          <a:solidFill>
                            <a:schemeClr val="bg1"/>
                          </a:solidFill>
                        </a:rPr>
                        <a:t>15</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801503214"/>
                  </a:ext>
                </a:extLst>
              </a:tr>
            </a:tbl>
          </a:graphicData>
        </a:graphic>
      </p:graphicFrame>
    </p:spTree>
    <p:extLst>
      <p:ext uri="{BB962C8B-B14F-4D97-AF65-F5344CB8AC3E}">
        <p14:creationId xmlns:p14="http://schemas.microsoft.com/office/powerpoint/2010/main" val="1247022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2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8290583"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Binary: Counting</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flipV="1">
            <a:off x="0" y="1023562"/>
            <a:ext cx="8290583" cy="19"/>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92994" y="1023562"/>
            <a:ext cx="7997588"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You might be slow at first, but you will get quicker – can you see any patterns?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e.g. if you set a left bit to a 1, all the bits to the right become 0 – i.e. 7 = 0111 </a:t>
            </a:r>
            <a:r>
              <a:rPr lang="en-US" sz="3600" noProof="0" dirty="0">
                <a:solidFill>
                  <a:prstClr val="white"/>
                </a:solidFill>
                <a:latin typeface="Bahnschrift SemiBold SemiConden" panose="020B0502040204020203" pitchFamily="34" charset="0"/>
                <a:sym typeface="Wingdings" panose="05000000000000000000" pitchFamily="2" charset="2"/>
              </a:rPr>
              <a:t> 8 = 1000</a:t>
            </a:r>
            <a:endParaRPr lang="en-US" sz="3600" noProof="0" dirty="0">
              <a:solidFill>
                <a:schemeClr val="bg1"/>
              </a:solidFill>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22CFB806-12E9-4D48-9106-C049D7B6168F}"/>
              </a:ext>
            </a:extLst>
          </p:cNvPr>
          <p:cNvGraphicFramePr>
            <a:graphicFrameLocks noGrp="1"/>
          </p:cNvGraphicFramePr>
          <p:nvPr/>
        </p:nvGraphicFramePr>
        <p:xfrm>
          <a:off x="8961598" y="-41"/>
          <a:ext cx="2559387" cy="6858000"/>
        </p:xfrm>
        <a:graphic>
          <a:graphicData uri="http://schemas.openxmlformats.org/drawingml/2006/table">
            <a:tbl>
              <a:tblPr firstRow="1" bandRow="1">
                <a:tableStyleId>{5C22544A-7EE6-4342-B048-85BDC9FD1C3A}</a:tableStyleId>
              </a:tblPr>
              <a:tblGrid>
                <a:gridCol w="1156086">
                  <a:extLst>
                    <a:ext uri="{9D8B030D-6E8A-4147-A177-3AD203B41FA5}">
                      <a16:colId xmlns:a16="http://schemas.microsoft.com/office/drawing/2014/main" val="3154236122"/>
                    </a:ext>
                  </a:extLst>
                </a:gridCol>
                <a:gridCol w="1403301">
                  <a:extLst>
                    <a:ext uri="{9D8B030D-6E8A-4147-A177-3AD203B41FA5}">
                      <a16:colId xmlns:a16="http://schemas.microsoft.com/office/drawing/2014/main" val="1844560292"/>
                    </a:ext>
                  </a:extLst>
                </a:gridCol>
              </a:tblGrid>
              <a:tr h="428625">
                <a:tc>
                  <a:txBody>
                    <a:bodyPr/>
                    <a:lstStyle/>
                    <a:p>
                      <a:pPr algn="ctr"/>
                      <a:r>
                        <a:rPr lang="en-US" b="1" dirty="0">
                          <a:solidFill>
                            <a:schemeClr val="bg1"/>
                          </a:solidFill>
                        </a:rPr>
                        <a:t>0</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34290992"/>
                  </a:ext>
                </a:extLst>
              </a:tr>
              <a:tr h="428625">
                <a:tc>
                  <a:txBody>
                    <a:bodyPr/>
                    <a:lstStyle/>
                    <a:p>
                      <a:pPr algn="ctr"/>
                      <a:r>
                        <a:rPr lang="en-US" b="1" dirty="0">
                          <a:solidFill>
                            <a:schemeClr val="bg1"/>
                          </a:solidFill>
                        </a:rPr>
                        <a:t>1</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1789340"/>
                  </a:ext>
                </a:extLst>
              </a:tr>
              <a:tr h="428625">
                <a:tc>
                  <a:txBody>
                    <a:bodyPr/>
                    <a:lstStyle/>
                    <a:p>
                      <a:pPr algn="ctr"/>
                      <a:r>
                        <a:rPr lang="en-US" b="1" dirty="0">
                          <a:solidFill>
                            <a:schemeClr val="bg1"/>
                          </a:solidFill>
                        </a:rPr>
                        <a:t>2</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909403144"/>
                  </a:ext>
                </a:extLst>
              </a:tr>
              <a:tr h="428625">
                <a:tc>
                  <a:txBody>
                    <a:bodyPr/>
                    <a:lstStyle/>
                    <a:p>
                      <a:pPr algn="ctr"/>
                      <a:r>
                        <a:rPr lang="en-US" b="1" dirty="0">
                          <a:solidFill>
                            <a:schemeClr val="bg1"/>
                          </a:solidFill>
                        </a:rPr>
                        <a:t>3</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78916131"/>
                  </a:ext>
                </a:extLst>
              </a:tr>
              <a:tr h="428625">
                <a:tc>
                  <a:txBody>
                    <a:bodyPr/>
                    <a:lstStyle/>
                    <a:p>
                      <a:pPr algn="ctr"/>
                      <a:r>
                        <a:rPr lang="en-US" b="1" dirty="0">
                          <a:solidFill>
                            <a:schemeClr val="bg1"/>
                          </a:solidFill>
                        </a:rPr>
                        <a:t>4</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86131118"/>
                  </a:ext>
                </a:extLst>
              </a:tr>
              <a:tr h="428625">
                <a:tc>
                  <a:txBody>
                    <a:bodyPr/>
                    <a:lstStyle/>
                    <a:p>
                      <a:pPr algn="ctr"/>
                      <a:r>
                        <a:rPr lang="en-US" b="1" dirty="0">
                          <a:solidFill>
                            <a:schemeClr val="bg1"/>
                          </a:solidFill>
                        </a:rPr>
                        <a:t>5</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67974363"/>
                  </a:ext>
                </a:extLst>
              </a:tr>
              <a:tr h="428625">
                <a:tc>
                  <a:txBody>
                    <a:bodyPr/>
                    <a:lstStyle/>
                    <a:p>
                      <a:pPr algn="ctr"/>
                      <a:r>
                        <a:rPr lang="en-US" b="1" dirty="0">
                          <a:solidFill>
                            <a:schemeClr val="bg1"/>
                          </a:solidFill>
                        </a:rPr>
                        <a:t>6</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69819622"/>
                  </a:ext>
                </a:extLst>
              </a:tr>
              <a:tr h="428625">
                <a:tc>
                  <a:txBody>
                    <a:bodyPr/>
                    <a:lstStyle/>
                    <a:p>
                      <a:pPr algn="ctr"/>
                      <a:r>
                        <a:rPr lang="en-US" b="1" dirty="0">
                          <a:solidFill>
                            <a:schemeClr val="bg1"/>
                          </a:solidFill>
                        </a:rPr>
                        <a:t>7</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761643521"/>
                  </a:ext>
                </a:extLst>
              </a:tr>
              <a:tr h="428625">
                <a:tc>
                  <a:txBody>
                    <a:bodyPr/>
                    <a:lstStyle/>
                    <a:p>
                      <a:pPr algn="ctr"/>
                      <a:r>
                        <a:rPr lang="en-US" b="1" dirty="0">
                          <a:solidFill>
                            <a:schemeClr val="bg1"/>
                          </a:solidFill>
                        </a:rPr>
                        <a:t>8</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73385351"/>
                  </a:ext>
                </a:extLst>
              </a:tr>
              <a:tr h="428625">
                <a:tc>
                  <a:txBody>
                    <a:bodyPr/>
                    <a:lstStyle/>
                    <a:p>
                      <a:pPr algn="ctr"/>
                      <a:r>
                        <a:rPr lang="en-US" b="1" dirty="0">
                          <a:solidFill>
                            <a:schemeClr val="bg1"/>
                          </a:solidFill>
                        </a:rPr>
                        <a:t>9</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348609998"/>
                  </a:ext>
                </a:extLst>
              </a:tr>
              <a:tr h="428625">
                <a:tc>
                  <a:txBody>
                    <a:bodyPr/>
                    <a:lstStyle/>
                    <a:p>
                      <a:pPr algn="ctr"/>
                      <a:r>
                        <a:rPr lang="en-US" b="1" dirty="0">
                          <a:solidFill>
                            <a:schemeClr val="bg1"/>
                          </a:solidFill>
                        </a:rPr>
                        <a:t>10</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11144518"/>
                  </a:ext>
                </a:extLst>
              </a:tr>
              <a:tr h="428625">
                <a:tc>
                  <a:txBody>
                    <a:bodyPr/>
                    <a:lstStyle/>
                    <a:p>
                      <a:pPr algn="ctr"/>
                      <a:r>
                        <a:rPr lang="en-US" b="1" dirty="0">
                          <a:solidFill>
                            <a:schemeClr val="bg1"/>
                          </a:solidFill>
                        </a:rPr>
                        <a:t>11</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28496084"/>
                  </a:ext>
                </a:extLst>
              </a:tr>
              <a:tr h="428625">
                <a:tc>
                  <a:txBody>
                    <a:bodyPr/>
                    <a:lstStyle/>
                    <a:p>
                      <a:pPr algn="ctr"/>
                      <a:r>
                        <a:rPr lang="en-US" b="1" dirty="0">
                          <a:solidFill>
                            <a:schemeClr val="bg1"/>
                          </a:solidFill>
                        </a:rPr>
                        <a:t>12</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044953427"/>
                  </a:ext>
                </a:extLst>
              </a:tr>
              <a:tr h="428625">
                <a:tc>
                  <a:txBody>
                    <a:bodyPr/>
                    <a:lstStyle/>
                    <a:p>
                      <a:pPr algn="ctr"/>
                      <a:r>
                        <a:rPr lang="en-US" b="1" dirty="0">
                          <a:solidFill>
                            <a:schemeClr val="bg1"/>
                          </a:solidFill>
                        </a:rPr>
                        <a:t>13</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98261613"/>
                  </a:ext>
                </a:extLst>
              </a:tr>
              <a:tr h="428625">
                <a:tc>
                  <a:txBody>
                    <a:bodyPr/>
                    <a:lstStyle/>
                    <a:p>
                      <a:pPr algn="ctr"/>
                      <a:r>
                        <a:rPr lang="en-US" b="1" dirty="0">
                          <a:solidFill>
                            <a:schemeClr val="bg1"/>
                          </a:solidFill>
                        </a:rPr>
                        <a:t>14</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316880618"/>
                  </a:ext>
                </a:extLst>
              </a:tr>
              <a:tr h="428625">
                <a:tc>
                  <a:txBody>
                    <a:bodyPr/>
                    <a:lstStyle/>
                    <a:p>
                      <a:pPr algn="ctr"/>
                      <a:r>
                        <a:rPr lang="en-US" b="1" dirty="0">
                          <a:solidFill>
                            <a:schemeClr val="bg1"/>
                          </a:solidFill>
                        </a:rPr>
                        <a:t>15</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801503214"/>
                  </a:ext>
                </a:extLst>
              </a:tr>
            </a:tbl>
          </a:graphicData>
        </a:graphic>
      </p:graphicFrame>
    </p:spTree>
    <p:extLst>
      <p:ext uri="{BB962C8B-B14F-4D97-AF65-F5344CB8AC3E}">
        <p14:creationId xmlns:p14="http://schemas.microsoft.com/office/powerpoint/2010/main" val="4190537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Binary</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28959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Let’s try some more difficult denary to binary conversions </a:t>
            </a:r>
            <a:endParaRPr lang="en-US" sz="36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1237239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Binary: Practice</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1794068"/>
            <a:ext cx="11553376"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37</a:t>
            </a:r>
            <a:endParaRPr lang="en-US" sz="3200" noProof="0" dirty="0">
              <a:solidFill>
                <a:schemeClr val="bg1"/>
              </a:solidFill>
              <a:latin typeface="Bahnschrift SemiBold SemiConden" panose="020B0502040204020203" pitchFamily="34" charset="0"/>
            </a:endParaRPr>
          </a:p>
        </p:txBody>
      </p:sp>
      <p:graphicFrame>
        <p:nvGraphicFramePr>
          <p:cNvPr id="14" name="Table 13">
            <a:extLst>
              <a:ext uri="{FF2B5EF4-FFF2-40B4-BE49-F238E27FC236}">
                <a16:creationId xmlns:a16="http://schemas.microsoft.com/office/drawing/2014/main" id="{3D295AB0-943F-4137-B288-51A4990F0B18}"/>
              </a:ext>
            </a:extLst>
          </p:cNvPr>
          <p:cNvGraphicFramePr>
            <a:graphicFrameLocks noGrp="1"/>
          </p:cNvGraphicFramePr>
          <p:nvPr>
            <p:extLst>
              <p:ext uri="{D42A27DB-BD31-4B8C-83A1-F6EECF244321}">
                <p14:modId xmlns:p14="http://schemas.microsoft.com/office/powerpoint/2010/main" val="2339329702"/>
              </p:ext>
            </p:extLst>
          </p:nvPr>
        </p:nvGraphicFramePr>
        <p:xfrm>
          <a:off x="319314" y="3429000"/>
          <a:ext cx="11553376" cy="2023536"/>
        </p:xfrm>
        <a:graphic>
          <a:graphicData uri="http://schemas.openxmlformats.org/drawingml/2006/table">
            <a:tbl>
              <a:tblPr firstRow="1" bandRow="1">
                <a:tableStyleId>{5C22544A-7EE6-4342-B048-85BDC9FD1C3A}</a:tableStyleId>
              </a:tblPr>
              <a:tblGrid>
                <a:gridCol w="1444172">
                  <a:extLst>
                    <a:ext uri="{9D8B030D-6E8A-4147-A177-3AD203B41FA5}">
                      <a16:colId xmlns:a16="http://schemas.microsoft.com/office/drawing/2014/main" val="2260197083"/>
                    </a:ext>
                  </a:extLst>
                </a:gridCol>
                <a:gridCol w="1444172">
                  <a:extLst>
                    <a:ext uri="{9D8B030D-6E8A-4147-A177-3AD203B41FA5}">
                      <a16:colId xmlns:a16="http://schemas.microsoft.com/office/drawing/2014/main" val="290871131"/>
                    </a:ext>
                  </a:extLst>
                </a:gridCol>
                <a:gridCol w="1444172">
                  <a:extLst>
                    <a:ext uri="{9D8B030D-6E8A-4147-A177-3AD203B41FA5}">
                      <a16:colId xmlns:a16="http://schemas.microsoft.com/office/drawing/2014/main" val="3861330127"/>
                    </a:ext>
                  </a:extLst>
                </a:gridCol>
                <a:gridCol w="1444172">
                  <a:extLst>
                    <a:ext uri="{9D8B030D-6E8A-4147-A177-3AD203B41FA5}">
                      <a16:colId xmlns:a16="http://schemas.microsoft.com/office/drawing/2014/main" val="2624475686"/>
                    </a:ext>
                  </a:extLst>
                </a:gridCol>
                <a:gridCol w="1444172">
                  <a:extLst>
                    <a:ext uri="{9D8B030D-6E8A-4147-A177-3AD203B41FA5}">
                      <a16:colId xmlns:a16="http://schemas.microsoft.com/office/drawing/2014/main" val="350025250"/>
                    </a:ext>
                  </a:extLst>
                </a:gridCol>
                <a:gridCol w="1444172">
                  <a:extLst>
                    <a:ext uri="{9D8B030D-6E8A-4147-A177-3AD203B41FA5}">
                      <a16:colId xmlns:a16="http://schemas.microsoft.com/office/drawing/2014/main" val="776434977"/>
                    </a:ext>
                  </a:extLst>
                </a:gridCol>
                <a:gridCol w="1444172">
                  <a:extLst>
                    <a:ext uri="{9D8B030D-6E8A-4147-A177-3AD203B41FA5}">
                      <a16:colId xmlns:a16="http://schemas.microsoft.com/office/drawing/2014/main" val="4263863829"/>
                    </a:ext>
                  </a:extLst>
                </a:gridCol>
                <a:gridCol w="14441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7</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6</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4</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128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64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32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7" name="Rectangle 6">
            <a:extLst>
              <a:ext uri="{FF2B5EF4-FFF2-40B4-BE49-F238E27FC236}">
                <a16:creationId xmlns:a16="http://schemas.microsoft.com/office/drawing/2014/main" id="{8475CEBA-5116-4302-97ED-FCE7FDE9A81D}"/>
              </a:ext>
            </a:extLst>
          </p:cNvPr>
          <p:cNvSpPr/>
          <p:nvPr/>
        </p:nvSpPr>
        <p:spPr>
          <a:xfrm>
            <a:off x="319310" y="4780245"/>
            <a:ext cx="11553376" cy="6722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Tree>
    <p:extLst>
      <p:ext uri="{BB962C8B-B14F-4D97-AF65-F5344CB8AC3E}">
        <p14:creationId xmlns:p14="http://schemas.microsoft.com/office/powerpoint/2010/main" val="81280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Binary: Practice</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1794068"/>
            <a:ext cx="11553376"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148</a:t>
            </a:r>
            <a:endParaRPr lang="en-US" sz="3200" noProof="0" dirty="0">
              <a:solidFill>
                <a:schemeClr val="bg1"/>
              </a:solidFill>
              <a:latin typeface="Bahnschrift SemiBold SemiConden" panose="020B0502040204020203" pitchFamily="34" charset="0"/>
            </a:endParaRPr>
          </a:p>
        </p:txBody>
      </p:sp>
      <p:graphicFrame>
        <p:nvGraphicFramePr>
          <p:cNvPr id="14" name="Table 13">
            <a:extLst>
              <a:ext uri="{FF2B5EF4-FFF2-40B4-BE49-F238E27FC236}">
                <a16:creationId xmlns:a16="http://schemas.microsoft.com/office/drawing/2014/main" id="{3D295AB0-943F-4137-B288-51A4990F0B18}"/>
              </a:ext>
            </a:extLst>
          </p:cNvPr>
          <p:cNvGraphicFramePr>
            <a:graphicFrameLocks noGrp="1"/>
          </p:cNvGraphicFramePr>
          <p:nvPr>
            <p:extLst>
              <p:ext uri="{D42A27DB-BD31-4B8C-83A1-F6EECF244321}">
                <p14:modId xmlns:p14="http://schemas.microsoft.com/office/powerpoint/2010/main" val="4041884971"/>
              </p:ext>
            </p:extLst>
          </p:nvPr>
        </p:nvGraphicFramePr>
        <p:xfrm>
          <a:off x="319314" y="3429000"/>
          <a:ext cx="11553376" cy="2023536"/>
        </p:xfrm>
        <a:graphic>
          <a:graphicData uri="http://schemas.openxmlformats.org/drawingml/2006/table">
            <a:tbl>
              <a:tblPr firstRow="1" bandRow="1">
                <a:tableStyleId>{5C22544A-7EE6-4342-B048-85BDC9FD1C3A}</a:tableStyleId>
              </a:tblPr>
              <a:tblGrid>
                <a:gridCol w="1444172">
                  <a:extLst>
                    <a:ext uri="{9D8B030D-6E8A-4147-A177-3AD203B41FA5}">
                      <a16:colId xmlns:a16="http://schemas.microsoft.com/office/drawing/2014/main" val="2260197083"/>
                    </a:ext>
                  </a:extLst>
                </a:gridCol>
                <a:gridCol w="1444172">
                  <a:extLst>
                    <a:ext uri="{9D8B030D-6E8A-4147-A177-3AD203B41FA5}">
                      <a16:colId xmlns:a16="http://schemas.microsoft.com/office/drawing/2014/main" val="290871131"/>
                    </a:ext>
                  </a:extLst>
                </a:gridCol>
                <a:gridCol w="1444172">
                  <a:extLst>
                    <a:ext uri="{9D8B030D-6E8A-4147-A177-3AD203B41FA5}">
                      <a16:colId xmlns:a16="http://schemas.microsoft.com/office/drawing/2014/main" val="3861330127"/>
                    </a:ext>
                  </a:extLst>
                </a:gridCol>
                <a:gridCol w="1444172">
                  <a:extLst>
                    <a:ext uri="{9D8B030D-6E8A-4147-A177-3AD203B41FA5}">
                      <a16:colId xmlns:a16="http://schemas.microsoft.com/office/drawing/2014/main" val="2624475686"/>
                    </a:ext>
                  </a:extLst>
                </a:gridCol>
                <a:gridCol w="1444172">
                  <a:extLst>
                    <a:ext uri="{9D8B030D-6E8A-4147-A177-3AD203B41FA5}">
                      <a16:colId xmlns:a16="http://schemas.microsoft.com/office/drawing/2014/main" val="350025250"/>
                    </a:ext>
                  </a:extLst>
                </a:gridCol>
                <a:gridCol w="1444172">
                  <a:extLst>
                    <a:ext uri="{9D8B030D-6E8A-4147-A177-3AD203B41FA5}">
                      <a16:colId xmlns:a16="http://schemas.microsoft.com/office/drawing/2014/main" val="776434977"/>
                    </a:ext>
                  </a:extLst>
                </a:gridCol>
                <a:gridCol w="1444172">
                  <a:extLst>
                    <a:ext uri="{9D8B030D-6E8A-4147-A177-3AD203B41FA5}">
                      <a16:colId xmlns:a16="http://schemas.microsoft.com/office/drawing/2014/main" val="4263863829"/>
                    </a:ext>
                  </a:extLst>
                </a:gridCol>
                <a:gridCol w="14441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7</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6</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4</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128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64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32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7" name="Rectangle 6">
            <a:extLst>
              <a:ext uri="{FF2B5EF4-FFF2-40B4-BE49-F238E27FC236}">
                <a16:creationId xmlns:a16="http://schemas.microsoft.com/office/drawing/2014/main" id="{107AD077-EADA-4C9F-94F6-217F1E99E285}"/>
              </a:ext>
            </a:extLst>
          </p:cNvPr>
          <p:cNvSpPr/>
          <p:nvPr/>
        </p:nvSpPr>
        <p:spPr>
          <a:xfrm>
            <a:off x="319310" y="4780245"/>
            <a:ext cx="11553376" cy="6722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Tree>
    <p:extLst>
      <p:ext uri="{BB962C8B-B14F-4D97-AF65-F5344CB8AC3E}">
        <p14:creationId xmlns:p14="http://schemas.microsoft.com/office/powerpoint/2010/main" val="1058005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Binary: Practice</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1076025"/>
            <a:ext cx="11553376" cy="823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239</a:t>
            </a:r>
            <a:endParaRPr lang="en-US" sz="3200" noProof="0" dirty="0">
              <a:solidFill>
                <a:schemeClr val="bg1"/>
              </a:solidFill>
              <a:latin typeface="Bahnschrift SemiBold SemiConden" panose="020B0502040204020203" pitchFamily="34" charset="0"/>
            </a:endParaRPr>
          </a:p>
        </p:txBody>
      </p:sp>
      <p:graphicFrame>
        <p:nvGraphicFramePr>
          <p:cNvPr id="14" name="Table 13">
            <a:extLst>
              <a:ext uri="{FF2B5EF4-FFF2-40B4-BE49-F238E27FC236}">
                <a16:creationId xmlns:a16="http://schemas.microsoft.com/office/drawing/2014/main" id="{3D295AB0-943F-4137-B288-51A4990F0B18}"/>
              </a:ext>
            </a:extLst>
          </p:cNvPr>
          <p:cNvGraphicFramePr>
            <a:graphicFrameLocks noGrp="1"/>
          </p:cNvGraphicFramePr>
          <p:nvPr>
            <p:extLst>
              <p:ext uri="{D42A27DB-BD31-4B8C-83A1-F6EECF244321}">
                <p14:modId xmlns:p14="http://schemas.microsoft.com/office/powerpoint/2010/main" val="2425980957"/>
              </p:ext>
            </p:extLst>
          </p:nvPr>
        </p:nvGraphicFramePr>
        <p:xfrm>
          <a:off x="319314" y="1919926"/>
          <a:ext cx="11553376" cy="2023536"/>
        </p:xfrm>
        <a:graphic>
          <a:graphicData uri="http://schemas.openxmlformats.org/drawingml/2006/table">
            <a:tbl>
              <a:tblPr firstRow="1" bandRow="1">
                <a:tableStyleId>{5C22544A-7EE6-4342-B048-85BDC9FD1C3A}</a:tableStyleId>
              </a:tblPr>
              <a:tblGrid>
                <a:gridCol w="1444172">
                  <a:extLst>
                    <a:ext uri="{9D8B030D-6E8A-4147-A177-3AD203B41FA5}">
                      <a16:colId xmlns:a16="http://schemas.microsoft.com/office/drawing/2014/main" val="2260197083"/>
                    </a:ext>
                  </a:extLst>
                </a:gridCol>
                <a:gridCol w="1444172">
                  <a:extLst>
                    <a:ext uri="{9D8B030D-6E8A-4147-A177-3AD203B41FA5}">
                      <a16:colId xmlns:a16="http://schemas.microsoft.com/office/drawing/2014/main" val="290871131"/>
                    </a:ext>
                  </a:extLst>
                </a:gridCol>
                <a:gridCol w="1444172">
                  <a:extLst>
                    <a:ext uri="{9D8B030D-6E8A-4147-A177-3AD203B41FA5}">
                      <a16:colId xmlns:a16="http://schemas.microsoft.com/office/drawing/2014/main" val="3861330127"/>
                    </a:ext>
                  </a:extLst>
                </a:gridCol>
                <a:gridCol w="1444172">
                  <a:extLst>
                    <a:ext uri="{9D8B030D-6E8A-4147-A177-3AD203B41FA5}">
                      <a16:colId xmlns:a16="http://schemas.microsoft.com/office/drawing/2014/main" val="2624475686"/>
                    </a:ext>
                  </a:extLst>
                </a:gridCol>
                <a:gridCol w="1444172">
                  <a:extLst>
                    <a:ext uri="{9D8B030D-6E8A-4147-A177-3AD203B41FA5}">
                      <a16:colId xmlns:a16="http://schemas.microsoft.com/office/drawing/2014/main" val="350025250"/>
                    </a:ext>
                  </a:extLst>
                </a:gridCol>
                <a:gridCol w="1444172">
                  <a:extLst>
                    <a:ext uri="{9D8B030D-6E8A-4147-A177-3AD203B41FA5}">
                      <a16:colId xmlns:a16="http://schemas.microsoft.com/office/drawing/2014/main" val="776434977"/>
                    </a:ext>
                  </a:extLst>
                </a:gridCol>
                <a:gridCol w="1444172">
                  <a:extLst>
                    <a:ext uri="{9D8B030D-6E8A-4147-A177-3AD203B41FA5}">
                      <a16:colId xmlns:a16="http://schemas.microsoft.com/office/drawing/2014/main" val="4263863829"/>
                    </a:ext>
                  </a:extLst>
                </a:gridCol>
                <a:gridCol w="1444172">
                  <a:extLst>
                    <a:ext uri="{9D8B030D-6E8A-4147-A177-3AD203B41FA5}">
                      <a16:colId xmlns:a16="http://schemas.microsoft.com/office/drawing/2014/main" val="2555021757"/>
                    </a:ext>
                  </a:extLst>
                </a:gridCol>
              </a:tblGrid>
              <a:tr h="674512">
                <a:tc>
                  <a:txBody>
                    <a:bodyPr/>
                    <a:lstStyle/>
                    <a:p>
                      <a:pPr algn="ctr"/>
                      <a:r>
                        <a:rPr lang="en-US" sz="2800" dirty="0"/>
                        <a:t>2</a:t>
                      </a:r>
                      <a:r>
                        <a:rPr lang="en-US" sz="2800" baseline="30000" dirty="0"/>
                        <a:t>7</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6</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4</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128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64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32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7" name="Rectangle 6">
            <a:extLst>
              <a:ext uri="{FF2B5EF4-FFF2-40B4-BE49-F238E27FC236}">
                <a16:creationId xmlns:a16="http://schemas.microsoft.com/office/drawing/2014/main" id="{ADE9CBA1-DAAD-45A1-AF98-8FB454487220}"/>
              </a:ext>
            </a:extLst>
          </p:cNvPr>
          <p:cNvSpPr/>
          <p:nvPr/>
        </p:nvSpPr>
        <p:spPr>
          <a:xfrm>
            <a:off x="319312" y="3943461"/>
            <a:ext cx="11553376" cy="29145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What would be the maximum value we can represent with 8 bits? How could we use this to check our answer?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255 – so here we know that 239 is </a:t>
            </a:r>
            <a:r>
              <a:rPr lang="en-US" sz="3200" noProof="0" dirty="0">
                <a:solidFill>
                  <a:srgbClr val="FFC000"/>
                </a:solidFill>
                <a:latin typeface="Bahnschrift SemiBold SemiConden" panose="020B0502040204020203" pitchFamily="34" charset="0"/>
              </a:rPr>
              <a:t>16 less</a:t>
            </a:r>
            <a:r>
              <a:rPr lang="en-US" sz="3200" noProof="0" dirty="0">
                <a:solidFill>
                  <a:prstClr val="white"/>
                </a:solidFill>
                <a:latin typeface="Bahnschrift SemiBold SemiConden" panose="020B0502040204020203" pitchFamily="34" charset="0"/>
              </a:rPr>
              <a:t> than 255 – hence we want all bits to be true, except for 16, which should be false</a:t>
            </a:r>
            <a:endParaRPr lang="en-US" sz="3200" noProof="0" dirty="0">
              <a:solidFill>
                <a:schemeClr val="bg1"/>
              </a:solidFill>
              <a:latin typeface="Bahnschrift SemiBold SemiConden" panose="020B0502040204020203" pitchFamily="34" charset="0"/>
            </a:endParaRPr>
          </a:p>
        </p:txBody>
      </p:sp>
      <p:sp>
        <p:nvSpPr>
          <p:cNvPr id="8" name="Rectangle 7">
            <a:extLst>
              <a:ext uri="{FF2B5EF4-FFF2-40B4-BE49-F238E27FC236}">
                <a16:creationId xmlns:a16="http://schemas.microsoft.com/office/drawing/2014/main" id="{6BDDFF30-A65B-4897-B120-B596CD8D52FF}"/>
              </a:ext>
            </a:extLst>
          </p:cNvPr>
          <p:cNvSpPr/>
          <p:nvPr/>
        </p:nvSpPr>
        <p:spPr>
          <a:xfrm>
            <a:off x="319310" y="3271149"/>
            <a:ext cx="11553376" cy="6722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Tree>
    <p:extLst>
      <p:ext uri="{BB962C8B-B14F-4D97-AF65-F5344CB8AC3E}">
        <p14:creationId xmlns:p14="http://schemas.microsoft.com/office/powerpoint/2010/main" val="100709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xit" presetSubtype="1" fill="hold" grpId="0" nodeType="clickEffect">
                                  <p:stCondLst>
                                    <p:cond delay="0"/>
                                  </p:stCondLst>
                                  <p:childTnLst>
                                    <p:animEffect transition="out" filter="wipe(up)">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p:cTn id="19"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1" dur="500"/>
                                        <p:tgtEl>
                                          <p:spTgt spid="7">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
                                            <p:txEl>
                                              <p:pRg st="1" end="1"/>
                                            </p:txEl>
                                          </p:spTgt>
                                        </p:tgtEl>
                                        <p:attrNameLst>
                                          <p:attrName>style.visibility</p:attrName>
                                        </p:attrNameLst>
                                      </p:cBhvr>
                                      <p:to>
                                        <p:strVal val="visible"/>
                                      </p:to>
                                    </p:set>
                                    <p:anim calcmode="lin" valueType="num">
                                      <p:cBhvr>
                                        <p:cTn id="26"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7"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28"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Most &amp; Least Significant Bits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289591" cy="34613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Two terms that are sometimes mentioned are the most &amp; least significant bits (MSB &amp; LSB)</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The </a:t>
            </a:r>
            <a:r>
              <a:rPr lang="en-US" sz="3600" dirty="0">
                <a:solidFill>
                  <a:srgbClr val="00CC00"/>
                </a:solidFill>
                <a:latin typeface="Bahnschrift SemiBold SemiConden" panose="020B0502040204020203" pitchFamily="34" charset="0"/>
              </a:rPr>
              <a:t>MSB</a:t>
            </a:r>
            <a:r>
              <a:rPr lang="en-US" sz="3600" dirty="0">
                <a:solidFill>
                  <a:prstClr val="white"/>
                </a:solidFill>
                <a:latin typeface="Bahnschrift SemiBold SemiConden" panose="020B0502040204020203" pitchFamily="34" charset="0"/>
              </a:rPr>
              <a:t> is the bit with the </a:t>
            </a:r>
            <a:r>
              <a:rPr lang="en-US" sz="3600" dirty="0">
                <a:solidFill>
                  <a:srgbClr val="00CC00"/>
                </a:solidFill>
                <a:latin typeface="Bahnschrift SemiBold SemiConden" panose="020B0502040204020203" pitchFamily="34" charset="0"/>
              </a:rPr>
              <a:t>highest value</a:t>
            </a:r>
            <a:r>
              <a:rPr lang="en-US" sz="3600" dirty="0">
                <a:solidFill>
                  <a:prstClr val="white"/>
                </a:solidFill>
                <a:latin typeface="Bahnschrift SemiBold SemiConden" panose="020B0502040204020203" pitchFamily="34" charset="0"/>
              </a:rPr>
              <a:t> (i.e. the leftmost), while the </a:t>
            </a:r>
            <a:r>
              <a:rPr lang="en-US" sz="3600" dirty="0">
                <a:solidFill>
                  <a:srgbClr val="FF0000"/>
                </a:solidFill>
                <a:latin typeface="Bahnschrift SemiBold SemiConden" panose="020B0502040204020203" pitchFamily="34" charset="0"/>
              </a:rPr>
              <a:t>LSB</a:t>
            </a:r>
            <a:r>
              <a:rPr lang="en-US" sz="3600" dirty="0">
                <a:solidFill>
                  <a:prstClr val="white"/>
                </a:solidFill>
                <a:latin typeface="Bahnschrift SemiBold SemiConden" panose="020B0502040204020203" pitchFamily="34" charset="0"/>
              </a:rPr>
              <a:t> is the bit with the </a:t>
            </a:r>
            <a:r>
              <a:rPr lang="en-US" sz="3600" dirty="0">
                <a:solidFill>
                  <a:srgbClr val="FF0000"/>
                </a:solidFill>
                <a:latin typeface="Bahnschrift SemiBold SemiConden" panose="020B0502040204020203" pitchFamily="34" charset="0"/>
              </a:rPr>
              <a:t>lowest value</a:t>
            </a:r>
            <a:r>
              <a:rPr lang="en-US" sz="3600" dirty="0">
                <a:solidFill>
                  <a:prstClr val="white"/>
                </a:solidFill>
                <a:latin typeface="Bahnschrift SemiBold SemiConden" panose="020B0502040204020203" pitchFamily="34" charset="0"/>
              </a:rPr>
              <a:t> (i.e. the rightmost)</a:t>
            </a:r>
          </a:p>
        </p:txBody>
      </p:sp>
      <p:graphicFrame>
        <p:nvGraphicFramePr>
          <p:cNvPr id="6" name="Table 5">
            <a:extLst>
              <a:ext uri="{FF2B5EF4-FFF2-40B4-BE49-F238E27FC236}">
                <a16:creationId xmlns:a16="http://schemas.microsoft.com/office/drawing/2014/main" id="{4C0D5F8A-9515-41B6-A182-01310F44C40E}"/>
              </a:ext>
            </a:extLst>
          </p:cNvPr>
          <p:cNvGraphicFramePr>
            <a:graphicFrameLocks noGrp="1"/>
          </p:cNvGraphicFramePr>
          <p:nvPr>
            <p:extLst>
              <p:ext uri="{D42A27DB-BD31-4B8C-83A1-F6EECF244321}">
                <p14:modId xmlns:p14="http://schemas.microsoft.com/office/powerpoint/2010/main" val="3583452396"/>
              </p:ext>
            </p:extLst>
          </p:nvPr>
        </p:nvGraphicFramePr>
        <p:xfrm>
          <a:off x="319313" y="4806950"/>
          <a:ext cx="11553376" cy="1641930"/>
        </p:xfrm>
        <a:graphic>
          <a:graphicData uri="http://schemas.openxmlformats.org/drawingml/2006/table">
            <a:tbl>
              <a:tblPr firstRow="1" bandRow="1">
                <a:tableStyleId>{5C22544A-7EE6-4342-B048-85BDC9FD1C3A}</a:tableStyleId>
              </a:tblPr>
              <a:tblGrid>
                <a:gridCol w="1444172">
                  <a:extLst>
                    <a:ext uri="{9D8B030D-6E8A-4147-A177-3AD203B41FA5}">
                      <a16:colId xmlns:a16="http://schemas.microsoft.com/office/drawing/2014/main" val="2260197083"/>
                    </a:ext>
                  </a:extLst>
                </a:gridCol>
                <a:gridCol w="1444172">
                  <a:extLst>
                    <a:ext uri="{9D8B030D-6E8A-4147-A177-3AD203B41FA5}">
                      <a16:colId xmlns:a16="http://schemas.microsoft.com/office/drawing/2014/main" val="290871131"/>
                    </a:ext>
                  </a:extLst>
                </a:gridCol>
                <a:gridCol w="1444172">
                  <a:extLst>
                    <a:ext uri="{9D8B030D-6E8A-4147-A177-3AD203B41FA5}">
                      <a16:colId xmlns:a16="http://schemas.microsoft.com/office/drawing/2014/main" val="3861330127"/>
                    </a:ext>
                  </a:extLst>
                </a:gridCol>
                <a:gridCol w="1444172">
                  <a:extLst>
                    <a:ext uri="{9D8B030D-6E8A-4147-A177-3AD203B41FA5}">
                      <a16:colId xmlns:a16="http://schemas.microsoft.com/office/drawing/2014/main" val="2624475686"/>
                    </a:ext>
                  </a:extLst>
                </a:gridCol>
                <a:gridCol w="1444172">
                  <a:extLst>
                    <a:ext uri="{9D8B030D-6E8A-4147-A177-3AD203B41FA5}">
                      <a16:colId xmlns:a16="http://schemas.microsoft.com/office/drawing/2014/main" val="350025250"/>
                    </a:ext>
                  </a:extLst>
                </a:gridCol>
                <a:gridCol w="1444172">
                  <a:extLst>
                    <a:ext uri="{9D8B030D-6E8A-4147-A177-3AD203B41FA5}">
                      <a16:colId xmlns:a16="http://schemas.microsoft.com/office/drawing/2014/main" val="776434977"/>
                    </a:ext>
                  </a:extLst>
                </a:gridCol>
                <a:gridCol w="1444172">
                  <a:extLst>
                    <a:ext uri="{9D8B030D-6E8A-4147-A177-3AD203B41FA5}">
                      <a16:colId xmlns:a16="http://schemas.microsoft.com/office/drawing/2014/main" val="4263863829"/>
                    </a:ext>
                  </a:extLst>
                </a:gridCol>
                <a:gridCol w="1444172">
                  <a:extLst>
                    <a:ext uri="{9D8B030D-6E8A-4147-A177-3AD203B41FA5}">
                      <a16:colId xmlns:a16="http://schemas.microsoft.com/office/drawing/2014/main" val="2555021757"/>
                    </a:ext>
                  </a:extLst>
                </a:gridCol>
              </a:tblGrid>
              <a:tr h="547310">
                <a:tc>
                  <a:txBody>
                    <a:bodyPr/>
                    <a:lstStyle/>
                    <a:p>
                      <a:pPr algn="ctr"/>
                      <a:r>
                        <a:rPr lang="en-US" sz="2800" baseline="0" dirty="0">
                          <a:solidFill>
                            <a:schemeClr val="bg1"/>
                          </a:solidFill>
                        </a:rPr>
                        <a:t>8</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baseline="0" dirty="0">
                          <a:solidFill>
                            <a:schemeClr val="bg1"/>
                          </a:solidFill>
                        </a:rPr>
                        <a:t>7</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6</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5</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4</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3</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2</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1</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00000"/>
                    </a:solidFill>
                  </a:tcPr>
                </a:tc>
                <a:extLst>
                  <a:ext uri="{0D108BD9-81ED-4DB2-BD59-A6C34878D82A}">
                    <a16:rowId xmlns:a16="http://schemas.microsoft.com/office/drawing/2014/main" val="3434907700"/>
                  </a:ext>
                </a:extLst>
              </a:tr>
              <a:tr h="547310">
                <a:tc>
                  <a:txBody>
                    <a:bodyPr/>
                    <a:lstStyle/>
                    <a:p>
                      <a:pPr algn="ctr"/>
                      <a:r>
                        <a:rPr lang="en-US" sz="2800" dirty="0">
                          <a:solidFill>
                            <a:schemeClr val="bg1"/>
                          </a:solidFill>
                        </a:rPr>
                        <a:t>2</a:t>
                      </a:r>
                      <a:r>
                        <a:rPr lang="en-US" sz="2800" baseline="30000" dirty="0">
                          <a:solidFill>
                            <a:schemeClr val="bg1"/>
                          </a:solidFill>
                        </a:rPr>
                        <a:t>7</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6</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5</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4</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3</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2</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1</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0</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957410735"/>
                  </a:ext>
                </a:extLst>
              </a:tr>
              <a:tr h="547310">
                <a:tc>
                  <a:txBody>
                    <a:bodyPr/>
                    <a:lstStyle/>
                    <a:p>
                      <a:pPr algn="ctr"/>
                      <a:r>
                        <a:rPr lang="en-US" sz="2400" dirty="0">
                          <a:solidFill>
                            <a:schemeClr val="bg1"/>
                          </a:solidFill>
                        </a:rPr>
                        <a:t>128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64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32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extLst>
                  <a:ext uri="{0D108BD9-81ED-4DB2-BD59-A6C34878D82A}">
                    <a16:rowId xmlns:a16="http://schemas.microsoft.com/office/drawing/2014/main" val="2797577039"/>
                  </a:ext>
                </a:extLst>
              </a:tr>
            </a:tbl>
          </a:graphicData>
        </a:graphic>
      </p:graphicFrame>
    </p:spTree>
    <p:extLst>
      <p:ext uri="{BB962C8B-B14F-4D97-AF65-F5344CB8AC3E}">
        <p14:creationId xmlns:p14="http://schemas.microsoft.com/office/powerpoint/2010/main" val="3962541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Most &amp; Least Significant Bits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53376" cy="37833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Here, </a:t>
            </a:r>
            <a:r>
              <a:rPr lang="en-US" sz="3600" dirty="0">
                <a:solidFill>
                  <a:srgbClr val="00CC00"/>
                </a:solidFill>
                <a:latin typeface="Bahnschrift SemiBold SemiConden" panose="020B0502040204020203" pitchFamily="34" charset="0"/>
              </a:rPr>
              <a:t>bit 8 </a:t>
            </a:r>
            <a:r>
              <a:rPr lang="en-US" sz="3600" dirty="0">
                <a:solidFill>
                  <a:prstClr val="white"/>
                </a:solidFill>
                <a:latin typeface="Bahnschrift SemiBold SemiConden" panose="020B0502040204020203" pitchFamily="34" charset="0"/>
              </a:rPr>
              <a:t>is the </a:t>
            </a:r>
            <a:r>
              <a:rPr lang="en-US" sz="3600" dirty="0">
                <a:solidFill>
                  <a:srgbClr val="00CC00"/>
                </a:solidFill>
                <a:latin typeface="Bahnschrift SemiBold SemiConden" panose="020B0502040204020203" pitchFamily="34" charset="0"/>
              </a:rPr>
              <a:t>MSB</a:t>
            </a:r>
            <a:r>
              <a:rPr lang="en-US" sz="3600" dirty="0">
                <a:solidFill>
                  <a:prstClr val="white"/>
                </a:solidFill>
                <a:latin typeface="Bahnschrift SemiBold SemiConden" panose="020B0502040204020203" pitchFamily="34" charset="0"/>
              </a:rPr>
              <a:t> and bit </a:t>
            </a:r>
            <a:r>
              <a:rPr lang="en-US" sz="3600" dirty="0">
                <a:solidFill>
                  <a:srgbClr val="FF0000"/>
                </a:solidFill>
                <a:latin typeface="Bahnschrift SemiBold SemiConden" panose="020B0502040204020203" pitchFamily="34" charset="0"/>
              </a:rPr>
              <a:t>1</a:t>
            </a:r>
            <a:r>
              <a:rPr lang="en-US" sz="3600" dirty="0">
                <a:solidFill>
                  <a:prstClr val="white"/>
                </a:solidFill>
                <a:latin typeface="Bahnschrift SemiBold SemiConden" panose="020B0502040204020203" pitchFamily="34" charset="0"/>
              </a:rPr>
              <a:t> is the </a:t>
            </a:r>
            <a:r>
              <a:rPr lang="en-US" sz="3600" dirty="0">
                <a:solidFill>
                  <a:srgbClr val="FF0000"/>
                </a:solidFill>
                <a:latin typeface="Bahnschrift SemiBold SemiConden" panose="020B0502040204020203" pitchFamily="34" charset="0"/>
              </a:rPr>
              <a:t>LSB</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Note that we usually count from right to left (i.e. in ascending order)</a:t>
            </a:r>
          </a:p>
        </p:txBody>
      </p:sp>
      <p:graphicFrame>
        <p:nvGraphicFramePr>
          <p:cNvPr id="6" name="Table 5">
            <a:extLst>
              <a:ext uri="{FF2B5EF4-FFF2-40B4-BE49-F238E27FC236}">
                <a16:creationId xmlns:a16="http://schemas.microsoft.com/office/drawing/2014/main" id="{4C0D5F8A-9515-41B6-A182-01310F44C40E}"/>
              </a:ext>
            </a:extLst>
          </p:cNvPr>
          <p:cNvGraphicFramePr>
            <a:graphicFrameLocks noGrp="1"/>
          </p:cNvGraphicFramePr>
          <p:nvPr>
            <p:extLst>
              <p:ext uri="{D42A27DB-BD31-4B8C-83A1-F6EECF244321}">
                <p14:modId xmlns:p14="http://schemas.microsoft.com/office/powerpoint/2010/main" val="205232656"/>
              </p:ext>
            </p:extLst>
          </p:nvPr>
        </p:nvGraphicFramePr>
        <p:xfrm>
          <a:off x="319313" y="4806950"/>
          <a:ext cx="11553376" cy="1641930"/>
        </p:xfrm>
        <a:graphic>
          <a:graphicData uri="http://schemas.openxmlformats.org/drawingml/2006/table">
            <a:tbl>
              <a:tblPr firstRow="1" bandRow="1">
                <a:tableStyleId>{5C22544A-7EE6-4342-B048-85BDC9FD1C3A}</a:tableStyleId>
              </a:tblPr>
              <a:tblGrid>
                <a:gridCol w="1444172">
                  <a:extLst>
                    <a:ext uri="{9D8B030D-6E8A-4147-A177-3AD203B41FA5}">
                      <a16:colId xmlns:a16="http://schemas.microsoft.com/office/drawing/2014/main" val="2260197083"/>
                    </a:ext>
                  </a:extLst>
                </a:gridCol>
                <a:gridCol w="1444172">
                  <a:extLst>
                    <a:ext uri="{9D8B030D-6E8A-4147-A177-3AD203B41FA5}">
                      <a16:colId xmlns:a16="http://schemas.microsoft.com/office/drawing/2014/main" val="290871131"/>
                    </a:ext>
                  </a:extLst>
                </a:gridCol>
                <a:gridCol w="1444172">
                  <a:extLst>
                    <a:ext uri="{9D8B030D-6E8A-4147-A177-3AD203B41FA5}">
                      <a16:colId xmlns:a16="http://schemas.microsoft.com/office/drawing/2014/main" val="3861330127"/>
                    </a:ext>
                  </a:extLst>
                </a:gridCol>
                <a:gridCol w="1444172">
                  <a:extLst>
                    <a:ext uri="{9D8B030D-6E8A-4147-A177-3AD203B41FA5}">
                      <a16:colId xmlns:a16="http://schemas.microsoft.com/office/drawing/2014/main" val="2624475686"/>
                    </a:ext>
                  </a:extLst>
                </a:gridCol>
                <a:gridCol w="1444172">
                  <a:extLst>
                    <a:ext uri="{9D8B030D-6E8A-4147-A177-3AD203B41FA5}">
                      <a16:colId xmlns:a16="http://schemas.microsoft.com/office/drawing/2014/main" val="350025250"/>
                    </a:ext>
                  </a:extLst>
                </a:gridCol>
                <a:gridCol w="1444172">
                  <a:extLst>
                    <a:ext uri="{9D8B030D-6E8A-4147-A177-3AD203B41FA5}">
                      <a16:colId xmlns:a16="http://schemas.microsoft.com/office/drawing/2014/main" val="776434977"/>
                    </a:ext>
                  </a:extLst>
                </a:gridCol>
                <a:gridCol w="1444172">
                  <a:extLst>
                    <a:ext uri="{9D8B030D-6E8A-4147-A177-3AD203B41FA5}">
                      <a16:colId xmlns:a16="http://schemas.microsoft.com/office/drawing/2014/main" val="4263863829"/>
                    </a:ext>
                  </a:extLst>
                </a:gridCol>
                <a:gridCol w="1444172">
                  <a:extLst>
                    <a:ext uri="{9D8B030D-6E8A-4147-A177-3AD203B41FA5}">
                      <a16:colId xmlns:a16="http://schemas.microsoft.com/office/drawing/2014/main" val="2555021757"/>
                    </a:ext>
                  </a:extLst>
                </a:gridCol>
              </a:tblGrid>
              <a:tr h="547310">
                <a:tc>
                  <a:txBody>
                    <a:bodyPr/>
                    <a:lstStyle/>
                    <a:p>
                      <a:pPr algn="ctr"/>
                      <a:r>
                        <a:rPr lang="en-US" sz="2800" baseline="0" dirty="0">
                          <a:solidFill>
                            <a:schemeClr val="bg1"/>
                          </a:solidFill>
                        </a:rPr>
                        <a:t>8</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baseline="0" dirty="0">
                          <a:solidFill>
                            <a:schemeClr val="bg1"/>
                          </a:solidFill>
                        </a:rPr>
                        <a:t>7</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6</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5</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4</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3</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2</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baseline="0" dirty="0">
                          <a:solidFill>
                            <a:schemeClr val="bg1"/>
                          </a:solidFill>
                        </a:rPr>
                        <a:t>1</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C00000"/>
                    </a:solidFill>
                  </a:tcPr>
                </a:tc>
                <a:extLst>
                  <a:ext uri="{0D108BD9-81ED-4DB2-BD59-A6C34878D82A}">
                    <a16:rowId xmlns:a16="http://schemas.microsoft.com/office/drawing/2014/main" val="3434907700"/>
                  </a:ext>
                </a:extLst>
              </a:tr>
              <a:tr h="547310">
                <a:tc>
                  <a:txBody>
                    <a:bodyPr/>
                    <a:lstStyle/>
                    <a:p>
                      <a:pPr algn="ctr"/>
                      <a:r>
                        <a:rPr lang="en-US" sz="2800" dirty="0">
                          <a:solidFill>
                            <a:schemeClr val="bg1"/>
                          </a:solidFill>
                        </a:rPr>
                        <a:t>2</a:t>
                      </a:r>
                      <a:r>
                        <a:rPr lang="en-US" sz="2800" baseline="30000" dirty="0">
                          <a:solidFill>
                            <a:schemeClr val="bg1"/>
                          </a:solidFill>
                        </a:rPr>
                        <a:t>7</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6</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5</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4</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3</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2</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1</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0</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957410735"/>
                  </a:ext>
                </a:extLst>
              </a:tr>
              <a:tr h="547310">
                <a:tc>
                  <a:txBody>
                    <a:bodyPr/>
                    <a:lstStyle/>
                    <a:p>
                      <a:pPr algn="ctr"/>
                      <a:r>
                        <a:rPr lang="en-US" sz="2400" dirty="0">
                          <a:solidFill>
                            <a:schemeClr val="bg1"/>
                          </a:solidFill>
                        </a:rPr>
                        <a:t>128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64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32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extLst>
                  <a:ext uri="{0D108BD9-81ED-4DB2-BD59-A6C34878D82A}">
                    <a16:rowId xmlns:a16="http://schemas.microsoft.com/office/drawing/2014/main" val="2797577039"/>
                  </a:ext>
                </a:extLst>
              </a:tr>
            </a:tbl>
          </a:graphicData>
        </a:graphic>
      </p:graphicFrame>
    </p:spTree>
    <p:extLst>
      <p:ext uri="{BB962C8B-B14F-4D97-AF65-F5344CB8AC3E}">
        <p14:creationId xmlns:p14="http://schemas.microsoft.com/office/powerpoint/2010/main" val="342004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Removing Leading Zeros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53376" cy="56143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Take the denary number 3 in binary – with 1 byte, it would be: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0000 0011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The leading zeros in this case are meaningless – for </a:t>
            </a:r>
            <a:r>
              <a:rPr lang="en-US" sz="3600" dirty="0">
                <a:solidFill>
                  <a:srgbClr val="00CC00"/>
                </a:solidFill>
                <a:latin typeface="Bahnschrift SemiBold SemiConden" panose="020B0502040204020203" pitchFamily="34" charset="0"/>
              </a:rPr>
              <a:t>unsigned (positive) binary values</a:t>
            </a:r>
            <a:r>
              <a:rPr lang="en-US" sz="3600" dirty="0">
                <a:solidFill>
                  <a:prstClr val="white"/>
                </a:solidFill>
                <a:latin typeface="Bahnschrift SemiBold SemiConden" panose="020B0502040204020203" pitchFamily="34" charset="0"/>
              </a:rPr>
              <a:t>, we can simply write the denary number 3 as 11 – would be </a:t>
            </a:r>
            <a:r>
              <a:rPr lang="en-US" sz="3600" dirty="0">
                <a:solidFill>
                  <a:srgbClr val="FF0000"/>
                </a:solidFill>
                <a:latin typeface="Bahnschrift SemiBold SemiConden" panose="020B0502040204020203" pitchFamily="34" charset="0"/>
              </a:rPr>
              <a:t>011 if using signed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If we want to represent the denary number 129, how many bits would we need? Let’s see how to calculate it…</a:t>
            </a:r>
          </a:p>
        </p:txBody>
      </p:sp>
    </p:spTree>
    <p:extLst>
      <p:ext uri="{BB962C8B-B14F-4D97-AF65-F5344CB8AC3E}">
        <p14:creationId xmlns:p14="http://schemas.microsoft.com/office/powerpoint/2010/main" val="1486107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Calculating Required Number of Bits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53376"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Do you know how we could calculate the required number of bits we need to represent a denary number – ‘n’?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Number of bits required: ⌈ log</a:t>
            </a:r>
            <a:r>
              <a:rPr lang="en-US" sz="3600" baseline="-25000" dirty="0">
                <a:solidFill>
                  <a:prstClr val="white"/>
                </a:solidFill>
                <a:latin typeface="Bahnschrift SemiBold SemiConden" panose="020B0502040204020203" pitchFamily="34" charset="0"/>
              </a:rPr>
              <a:t>2</a:t>
            </a:r>
            <a:r>
              <a:rPr lang="en-US" sz="3600" dirty="0">
                <a:solidFill>
                  <a:prstClr val="white"/>
                </a:solidFill>
                <a:latin typeface="Bahnschrift SemiBold SemiConden" panose="020B0502040204020203" pitchFamily="34" charset="0"/>
              </a:rPr>
              <a:t>n ⌉</a:t>
            </a:r>
          </a:p>
          <a:p>
            <a:pPr lvl="0" algn="ctr">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The ⌈ ⌉ symbols mean the ceiling function – i.e. round up – e.g. </a:t>
            </a:r>
          </a:p>
          <a:p>
            <a:pPr lvl="0" algn="ctr">
              <a:defRPr/>
            </a:pPr>
            <a:r>
              <a:rPr lang="en-US" sz="3600" dirty="0">
                <a:solidFill>
                  <a:prstClr val="white"/>
                </a:solidFill>
                <a:latin typeface="Bahnschrift SemiBold SemiConden" panose="020B0502040204020203" pitchFamily="34" charset="0"/>
              </a:rPr>
              <a:t>⌈ 3.0001 ⌉ = 4</a:t>
            </a:r>
          </a:p>
        </p:txBody>
      </p:sp>
    </p:spTree>
    <p:extLst>
      <p:ext uri="{BB962C8B-B14F-4D97-AF65-F5344CB8AC3E}">
        <p14:creationId xmlns:p14="http://schemas.microsoft.com/office/powerpoint/2010/main" val="3257865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Calculating Required Number of Bits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53376"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So, how many bits would we need to represent the denary number 129?</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answer = ⌈ log</a:t>
            </a:r>
            <a:r>
              <a:rPr lang="en-US" sz="3600" baseline="-25000" dirty="0">
                <a:solidFill>
                  <a:prstClr val="white"/>
                </a:solidFill>
                <a:latin typeface="Bahnschrift SemiBold SemiConden" panose="020B0502040204020203" pitchFamily="34" charset="0"/>
              </a:rPr>
              <a:t>2</a:t>
            </a:r>
            <a:r>
              <a:rPr lang="en-US" sz="3600" dirty="0">
                <a:solidFill>
                  <a:prstClr val="white"/>
                </a:solidFill>
                <a:latin typeface="Bahnschrift SemiBold SemiConden" panose="020B0502040204020203" pitchFamily="34" charset="0"/>
              </a:rPr>
              <a:t>n ⌉ = ⌈ log</a:t>
            </a:r>
            <a:r>
              <a:rPr lang="en-US" sz="3600" baseline="-25000" dirty="0">
                <a:solidFill>
                  <a:prstClr val="white"/>
                </a:solidFill>
                <a:latin typeface="Bahnschrift SemiBold SemiConden" panose="020B0502040204020203" pitchFamily="34" charset="0"/>
              </a:rPr>
              <a:t>2</a:t>
            </a:r>
            <a:r>
              <a:rPr lang="en-US" sz="3600" dirty="0">
                <a:solidFill>
                  <a:prstClr val="white"/>
                </a:solidFill>
                <a:latin typeface="Bahnschrift SemiBold SemiConden" panose="020B0502040204020203" pitchFamily="34" charset="0"/>
              </a:rPr>
              <a:t>129 ⌉ = ⌈ 7.011 ⌉ = </a:t>
            </a:r>
            <a:r>
              <a:rPr lang="en-US" sz="3600" dirty="0">
                <a:solidFill>
                  <a:srgbClr val="00CC00"/>
                </a:solidFill>
                <a:latin typeface="Bahnschrift SemiBold SemiConden" panose="020B0502040204020203" pitchFamily="34" charset="0"/>
              </a:rPr>
              <a:t>8</a:t>
            </a:r>
          </a:p>
        </p:txBody>
      </p:sp>
    </p:spTree>
    <p:extLst>
      <p:ext uri="{BB962C8B-B14F-4D97-AF65-F5344CB8AC3E}">
        <p14:creationId xmlns:p14="http://schemas.microsoft.com/office/powerpoint/2010/main" val="1794711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Calculating Required Number of Bits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53376"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Remembering the formula is good – since you could easily calculate the number of bits required to represent a huge number – like the number of atoms in the universe – in binary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For small numbers, you can intuitively think of it as “if the target number is greater than the current binary positional value, but less than the next, then we need this number of bits”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Let’s see an example…</a:t>
            </a:r>
            <a:endParaRPr lang="en-US" sz="3600" dirty="0">
              <a:solidFill>
                <a:srgbClr val="00CC00"/>
              </a:solidFill>
              <a:latin typeface="Bahnschrift SemiBold SemiConden" panose="020B0502040204020203" pitchFamily="34" charset="0"/>
            </a:endParaRPr>
          </a:p>
        </p:txBody>
      </p:sp>
    </p:spTree>
    <p:extLst>
      <p:ext uri="{BB962C8B-B14F-4D97-AF65-F5344CB8AC3E}">
        <p14:creationId xmlns:p14="http://schemas.microsoft.com/office/powerpoint/2010/main" val="2137977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Calculating Required Number of Bits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553376" cy="1843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3600" dirty="0">
                <a:solidFill>
                  <a:prstClr val="white"/>
                </a:solidFill>
                <a:latin typeface="Bahnschrift SemiBold SemiConden" panose="020B0502040204020203" pitchFamily="34" charset="0"/>
              </a:rPr>
              <a:t>Rule: “if the target number is </a:t>
            </a:r>
            <a:r>
              <a:rPr lang="en-US" sz="3600" dirty="0">
                <a:solidFill>
                  <a:srgbClr val="00CC00"/>
                </a:solidFill>
                <a:latin typeface="Bahnschrift SemiBold SemiConden" panose="020B0502040204020203" pitchFamily="34" charset="0"/>
              </a:rPr>
              <a:t>greater than the current binary positional value</a:t>
            </a:r>
            <a:r>
              <a:rPr lang="en-US" sz="3600" dirty="0">
                <a:solidFill>
                  <a:prstClr val="white"/>
                </a:solidFill>
                <a:latin typeface="Bahnschrift SemiBold SemiConden" panose="020B0502040204020203" pitchFamily="34" charset="0"/>
              </a:rPr>
              <a:t>, but </a:t>
            </a:r>
            <a:r>
              <a:rPr lang="en-US" sz="3600" dirty="0">
                <a:solidFill>
                  <a:srgbClr val="FF0000"/>
                </a:solidFill>
                <a:latin typeface="Bahnschrift SemiBold SemiConden" panose="020B0502040204020203" pitchFamily="34" charset="0"/>
              </a:rPr>
              <a:t>less than the next</a:t>
            </a:r>
            <a:r>
              <a:rPr lang="en-US" sz="3600" dirty="0">
                <a:solidFill>
                  <a:prstClr val="white"/>
                </a:solidFill>
                <a:latin typeface="Bahnschrift SemiBold SemiConden" panose="020B0502040204020203" pitchFamily="34" charset="0"/>
              </a:rPr>
              <a:t>, then we need this number of bits”</a:t>
            </a:r>
          </a:p>
        </p:txBody>
      </p:sp>
      <p:graphicFrame>
        <p:nvGraphicFramePr>
          <p:cNvPr id="6" name="Table 5">
            <a:extLst>
              <a:ext uri="{FF2B5EF4-FFF2-40B4-BE49-F238E27FC236}">
                <a16:creationId xmlns:a16="http://schemas.microsoft.com/office/drawing/2014/main" id="{851BD266-A87F-4AF8-97E8-B6C2BDE52A63}"/>
              </a:ext>
            </a:extLst>
          </p:cNvPr>
          <p:cNvGraphicFramePr>
            <a:graphicFrameLocks noGrp="1"/>
          </p:cNvGraphicFramePr>
          <p:nvPr>
            <p:extLst>
              <p:ext uri="{D42A27DB-BD31-4B8C-83A1-F6EECF244321}">
                <p14:modId xmlns:p14="http://schemas.microsoft.com/office/powerpoint/2010/main" val="3739273391"/>
              </p:ext>
            </p:extLst>
          </p:nvPr>
        </p:nvGraphicFramePr>
        <p:xfrm>
          <a:off x="319313" y="2968312"/>
          <a:ext cx="11553376" cy="1641930"/>
        </p:xfrm>
        <a:graphic>
          <a:graphicData uri="http://schemas.openxmlformats.org/drawingml/2006/table">
            <a:tbl>
              <a:tblPr firstRow="1" bandRow="1">
                <a:tableStyleId>{5C22544A-7EE6-4342-B048-85BDC9FD1C3A}</a:tableStyleId>
              </a:tblPr>
              <a:tblGrid>
                <a:gridCol w="1444172">
                  <a:extLst>
                    <a:ext uri="{9D8B030D-6E8A-4147-A177-3AD203B41FA5}">
                      <a16:colId xmlns:a16="http://schemas.microsoft.com/office/drawing/2014/main" val="2260197083"/>
                    </a:ext>
                  </a:extLst>
                </a:gridCol>
                <a:gridCol w="1444172">
                  <a:extLst>
                    <a:ext uri="{9D8B030D-6E8A-4147-A177-3AD203B41FA5}">
                      <a16:colId xmlns:a16="http://schemas.microsoft.com/office/drawing/2014/main" val="290871131"/>
                    </a:ext>
                  </a:extLst>
                </a:gridCol>
                <a:gridCol w="1444172">
                  <a:extLst>
                    <a:ext uri="{9D8B030D-6E8A-4147-A177-3AD203B41FA5}">
                      <a16:colId xmlns:a16="http://schemas.microsoft.com/office/drawing/2014/main" val="3861330127"/>
                    </a:ext>
                  </a:extLst>
                </a:gridCol>
                <a:gridCol w="1444172">
                  <a:extLst>
                    <a:ext uri="{9D8B030D-6E8A-4147-A177-3AD203B41FA5}">
                      <a16:colId xmlns:a16="http://schemas.microsoft.com/office/drawing/2014/main" val="2624475686"/>
                    </a:ext>
                  </a:extLst>
                </a:gridCol>
                <a:gridCol w="1444172">
                  <a:extLst>
                    <a:ext uri="{9D8B030D-6E8A-4147-A177-3AD203B41FA5}">
                      <a16:colId xmlns:a16="http://schemas.microsoft.com/office/drawing/2014/main" val="350025250"/>
                    </a:ext>
                  </a:extLst>
                </a:gridCol>
                <a:gridCol w="1444172">
                  <a:extLst>
                    <a:ext uri="{9D8B030D-6E8A-4147-A177-3AD203B41FA5}">
                      <a16:colId xmlns:a16="http://schemas.microsoft.com/office/drawing/2014/main" val="776434977"/>
                    </a:ext>
                  </a:extLst>
                </a:gridCol>
                <a:gridCol w="1444172">
                  <a:extLst>
                    <a:ext uri="{9D8B030D-6E8A-4147-A177-3AD203B41FA5}">
                      <a16:colId xmlns:a16="http://schemas.microsoft.com/office/drawing/2014/main" val="4263863829"/>
                    </a:ext>
                  </a:extLst>
                </a:gridCol>
                <a:gridCol w="1444172">
                  <a:extLst>
                    <a:ext uri="{9D8B030D-6E8A-4147-A177-3AD203B41FA5}">
                      <a16:colId xmlns:a16="http://schemas.microsoft.com/office/drawing/2014/main" val="2555021757"/>
                    </a:ext>
                  </a:extLst>
                </a:gridCol>
              </a:tblGrid>
              <a:tr h="547310">
                <a:tc>
                  <a:txBody>
                    <a:bodyPr/>
                    <a:lstStyle/>
                    <a:p>
                      <a:pPr algn="ctr"/>
                      <a:r>
                        <a:rPr lang="en-US" sz="2800" baseline="0" dirty="0">
                          <a:solidFill>
                            <a:schemeClr val="bg1"/>
                          </a:solidFill>
                        </a:rPr>
                        <a:t>8</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800" baseline="0" dirty="0">
                          <a:solidFill>
                            <a:schemeClr val="bg1"/>
                          </a:solidFill>
                        </a:rPr>
                        <a:t>7</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800" baseline="0" dirty="0">
                          <a:solidFill>
                            <a:schemeClr val="bg1"/>
                          </a:solidFill>
                        </a:rPr>
                        <a:t>6</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800" baseline="0" dirty="0">
                          <a:solidFill>
                            <a:schemeClr val="bg1"/>
                          </a:solidFill>
                        </a:rPr>
                        <a:t>5</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800" baseline="0" dirty="0">
                          <a:solidFill>
                            <a:schemeClr val="bg1"/>
                          </a:solidFill>
                        </a:rPr>
                        <a:t>4</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800" baseline="0" dirty="0">
                          <a:solidFill>
                            <a:schemeClr val="bg1"/>
                          </a:solidFill>
                        </a:rPr>
                        <a:t>3</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800" baseline="0" dirty="0">
                          <a:solidFill>
                            <a:schemeClr val="bg1"/>
                          </a:solidFill>
                        </a:rPr>
                        <a:t>2</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800" baseline="0" dirty="0">
                          <a:solidFill>
                            <a:schemeClr val="bg1"/>
                          </a:solidFill>
                        </a:rPr>
                        <a:t>1</a:t>
                      </a:r>
                      <a:endParaRPr lang="en-GB" sz="280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3434907700"/>
                  </a:ext>
                </a:extLst>
              </a:tr>
              <a:tr h="547310">
                <a:tc>
                  <a:txBody>
                    <a:bodyPr/>
                    <a:lstStyle/>
                    <a:p>
                      <a:pPr algn="ctr"/>
                      <a:r>
                        <a:rPr lang="en-US" sz="2800" dirty="0">
                          <a:solidFill>
                            <a:schemeClr val="bg1"/>
                          </a:solidFill>
                        </a:rPr>
                        <a:t>2</a:t>
                      </a:r>
                      <a:r>
                        <a:rPr lang="en-US" sz="2800" baseline="30000" dirty="0">
                          <a:solidFill>
                            <a:schemeClr val="bg1"/>
                          </a:solidFill>
                        </a:rPr>
                        <a:t>7</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6</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5</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4</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3</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2</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1</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800" dirty="0">
                          <a:solidFill>
                            <a:schemeClr val="bg1"/>
                          </a:solidFill>
                        </a:rPr>
                        <a:t>2</a:t>
                      </a:r>
                      <a:r>
                        <a:rPr lang="en-US" sz="2800" baseline="30000" dirty="0">
                          <a:solidFill>
                            <a:schemeClr val="bg1"/>
                          </a:solidFill>
                        </a:rPr>
                        <a:t>0</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957410735"/>
                  </a:ext>
                </a:extLst>
              </a:tr>
              <a:tr h="547310">
                <a:tc>
                  <a:txBody>
                    <a:bodyPr/>
                    <a:lstStyle/>
                    <a:p>
                      <a:pPr algn="ctr"/>
                      <a:r>
                        <a:rPr lang="en-US" sz="2400" dirty="0">
                          <a:solidFill>
                            <a:schemeClr val="bg1"/>
                          </a:solidFill>
                        </a:rPr>
                        <a:t>128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64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32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extLst>
                  <a:ext uri="{0D108BD9-81ED-4DB2-BD59-A6C34878D82A}">
                    <a16:rowId xmlns:a16="http://schemas.microsoft.com/office/drawing/2014/main" val="2797577039"/>
                  </a:ext>
                </a:extLst>
              </a:tr>
            </a:tbl>
          </a:graphicData>
        </a:graphic>
      </p:graphicFrame>
      <p:sp>
        <p:nvSpPr>
          <p:cNvPr id="7" name="Rectangle 6">
            <a:extLst>
              <a:ext uri="{FF2B5EF4-FFF2-40B4-BE49-F238E27FC236}">
                <a16:creationId xmlns:a16="http://schemas.microsoft.com/office/drawing/2014/main" id="{902EB828-1DB4-4D33-97A1-AF7E4D0F8F9E}"/>
              </a:ext>
            </a:extLst>
          </p:cNvPr>
          <p:cNvSpPr/>
          <p:nvPr/>
        </p:nvSpPr>
        <p:spPr>
          <a:xfrm>
            <a:off x="319312" y="4740086"/>
            <a:ext cx="6273399" cy="1843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3600" dirty="0">
                <a:solidFill>
                  <a:prstClr val="white"/>
                </a:solidFill>
                <a:latin typeface="Bahnschrift SemiBold SemiConden" panose="020B0502040204020203" pitchFamily="34" charset="0"/>
              </a:rPr>
              <a:t>How many bits are required to represent 56?</a:t>
            </a:r>
          </a:p>
          <a:p>
            <a:pPr algn="ctr">
              <a:defRPr/>
            </a:pPr>
            <a:r>
              <a:rPr lang="en-US" sz="3600" dirty="0">
                <a:solidFill>
                  <a:prstClr val="white"/>
                </a:solidFill>
                <a:latin typeface="Bahnschrift SemiBold SemiConden" panose="020B0502040204020203" pitchFamily="34" charset="0"/>
              </a:rPr>
              <a:t>6 – since 56 &gt; 32 AND 56 &lt; 64</a:t>
            </a:r>
            <a:endParaRPr lang="en-US" sz="3600" dirty="0">
              <a:solidFill>
                <a:srgbClr val="00CC00"/>
              </a:solidFill>
              <a:latin typeface="Bahnschrift SemiBold SemiConden" panose="020B0502040204020203" pitchFamily="34" charset="0"/>
            </a:endParaRPr>
          </a:p>
        </p:txBody>
      </p:sp>
      <p:sp>
        <p:nvSpPr>
          <p:cNvPr id="8" name="Rectangle 7">
            <a:extLst>
              <a:ext uri="{FF2B5EF4-FFF2-40B4-BE49-F238E27FC236}">
                <a16:creationId xmlns:a16="http://schemas.microsoft.com/office/drawing/2014/main" id="{0658444B-0C8D-4246-B74C-22A1EFE7CDF2}"/>
              </a:ext>
            </a:extLst>
          </p:cNvPr>
          <p:cNvSpPr/>
          <p:nvPr/>
        </p:nvSpPr>
        <p:spPr>
          <a:xfrm>
            <a:off x="6333067" y="4749439"/>
            <a:ext cx="5858933" cy="1843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3600" dirty="0">
                <a:solidFill>
                  <a:prstClr val="white"/>
                </a:solidFill>
                <a:latin typeface="Bahnschrift SemiBold SemiConden" panose="020B0502040204020203" pitchFamily="34" charset="0"/>
              </a:rPr>
              <a:t>How about 127 &amp; 128?</a:t>
            </a:r>
          </a:p>
          <a:p>
            <a:pPr algn="ctr">
              <a:defRPr/>
            </a:pPr>
            <a:r>
              <a:rPr lang="en-US" sz="3600" dirty="0">
                <a:solidFill>
                  <a:prstClr val="white"/>
                </a:solidFill>
                <a:latin typeface="Bahnschrift SemiBold SemiConden" panose="020B0502040204020203" pitchFamily="34" charset="0"/>
              </a:rPr>
              <a:t>127: 7 bits;</a:t>
            </a:r>
          </a:p>
          <a:p>
            <a:pPr algn="ctr">
              <a:defRPr/>
            </a:pPr>
            <a:r>
              <a:rPr lang="en-US" sz="3600" dirty="0">
                <a:solidFill>
                  <a:prstClr val="white"/>
                </a:solidFill>
                <a:latin typeface="Bahnschrift SemiBold SemiConden" panose="020B0502040204020203" pitchFamily="34" charset="0"/>
              </a:rPr>
              <a:t>128 = 8 bits</a:t>
            </a:r>
            <a:endParaRPr lang="en-US" sz="3600" dirty="0">
              <a:solidFill>
                <a:srgbClr val="00CC00"/>
              </a:solidFill>
              <a:latin typeface="Bahnschrift SemiBold SemiConden" panose="020B0502040204020203" pitchFamily="34" charset="0"/>
            </a:endParaRPr>
          </a:p>
        </p:txBody>
      </p:sp>
    </p:spTree>
    <p:extLst>
      <p:ext uri="{BB962C8B-B14F-4D97-AF65-F5344CB8AC3E}">
        <p14:creationId xmlns:p14="http://schemas.microsoft.com/office/powerpoint/2010/main" val="151970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1" end="1"/>
                                            </p:txEl>
                                          </p:spTgt>
                                        </p:tgtEl>
                                        <p:attrNameLst>
                                          <p:attrName>style.visibility</p:attrName>
                                        </p:attrNameLst>
                                      </p:cBhvr>
                                      <p:to>
                                        <p:strVal val="visible"/>
                                      </p:to>
                                    </p:set>
                                    <p:anim calcmode="lin" valueType="num">
                                      <p:cBhvr>
                                        <p:cTn id="28"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7">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xEl>
                                              <p:pRg st="0" end="0"/>
                                            </p:txEl>
                                          </p:spTgt>
                                        </p:tgtEl>
                                        <p:attrNameLst>
                                          <p:attrName>style.visibility</p:attrName>
                                        </p:attrNameLst>
                                      </p:cBhvr>
                                      <p:to>
                                        <p:strVal val="visible"/>
                                      </p:to>
                                    </p:set>
                                    <p:anim calcmode="lin" valueType="num">
                                      <p:cBhvr>
                                        <p:cTn id="35"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8">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8">
                                            <p:txEl>
                                              <p:pRg st="1" end="1"/>
                                            </p:txEl>
                                          </p:spTgt>
                                        </p:tgtEl>
                                        <p:attrNameLst>
                                          <p:attrName>style.visibility</p:attrName>
                                        </p:attrNameLst>
                                      </p:cBhvr>
                                      <p:to>
                                        <p:strVal val="visible"/>
                                      </p:to>
                                    </p:set>
                                    <p:anim calcmode="lin" valueType="num">
                                      <p:cBhvr>
                                        <p:cTn id="42"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43"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44" dur="500"/>
                                        <p:tgtEl>
                                          <p:spTgt spid="8">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8">
                                            <p:txEl>
                                              <p:pRg st="2" end="2"/>
                                            </p:txEl>
                                          </p:spTgt>
                                        </p:tgtEl>
                                        <p:attrNameLst>
                                          <p:attrName>style.visibility</p:attrName>
                                        </p:attrNameLst>
                                      </p:cBhvr>
                                      <p:to>
                                        <p:strVal val="visible"/>
                                      </p:to>
                                    </p:set>
                                    <p:anim calcmode="lin" valueType="num">
                                      <p:cBhvr>
                                        <p:cTn id="49"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50"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51"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P spid="8"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0" y="0"/>
            <a:ext cx="12192001" cy="6858000"/>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9618 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Computer Science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Hexadecimal</a:t>
            </a:r>
          </a:p>
        </p:txBody>
      </p:sp>
    </p:spTree>
    <p:extLst>
      <p:ext uri="{BB962C8B-B14F-4D97-AF65-F5344CB8AC3E}">
        <p14:creationId xmlns:p14="http://schemas.microsoft.com/office/powerpoint/2010/main" val="18798354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Class Overview</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noProof="0" dirty="0">
                <a:solidFill>
                  <a:schemeClr val="bg1"/>
                </a:solidFill>
                <a:latin typeface="Bahnschrift SemiBold SemiConden" panose="020B0502040204020203" pitchFamily="34" charset="0"/>
              </a:rPr>
              <a:t>Hexadecimal number </a:t>
            </a:r>
            <a:r>
              <a:rPr lang="en-US" sz="3600" noProof="0" dirty="0" err="1">
                <a:solidFill>
                  <a:schemeClr val="bg1"/>
                </a:solidFill>
                <a:latin typeface="Bahnschrift SemiBold SemiConden" panose="020B0502040204020203" pitchFamily="34" charset="0"/>
              </a:rPr>
              <a:t>syste</a:t>
            </a:r>
            <a:r>
              <a:rPr lang="en-US" sz="3600" dirty="0">
                <a:solidFill>
                  <a:schemeClr val="bg1"/>
                </a:solidFill>
                <a:latin typeface="Bahnschrift SemiBold SemiConden" panose="020B0502040204020203" pitchFamily="34" charset="0"/>
              </a:rPr>
              <a:t>m &amp; uses</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noProof="0" dirty="0">
                <a:solidFill>
                  <a:schemeClr val="bg1"/>
                </a:solidFill>
                <a:latin typeface="Bahnschrift SemiBold SemiConden" panose="020B0502040204020203" pitchFamily="34" charset="0"/>
              </a:rPr>
              <a:t>Converting denary &lt;-&gt; hex</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noProof="0" dirty="0">
                <a:solidFill>
                  <a:schemeClr val="bg1"/>
                </a:solidFill>
                <a:latin typeface="Bahnschrift SemiBold SemiConden" panose="020B0502040204020203" pitchFamily="34" charset="0"/>
              </a:rPr>
              <a:t>Converting binary &lt;-&gt; hex</a:t>
            </a:r>
          </a:p>
        </p:txBody>
      </p:sp>
    </p:spTree>
    <p:extLst>
      <p:ext uri="{BB962C8B-B14F-4D97-AF65-F5344CB8AC3E}">
        <p14:creationId xmlns:p14="http://schemas.microsoft.com/office/powerpoint/2010/main" val="301573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8366078"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8366078"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8046765"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Can you remember what base we said hexadecimal is?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rgbClr val="00CC00"/>
                </a:solidFill>
                <a:latin typeface="Bahnschrift SemiBold SemiConden" panose="020B0502040204020203" pitchFamily="34" charset="0"/>
              </a:rPr>
              <a:t>Base-16</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The first 10 hex digits are easy – simply the number </a:t>
            </a:r>
            <a:r>
              <a:rPr lang="en-US" sz="3600" dirty="0">
                <a:solidFill>
                  <a:srgbClr val="00B0F0"/>
                </a:solidFill>
                <a:latin typeface="Bahnschrift SemiBold SemiConden" panose="020B0502040204020203" pitchFamily="34" charset="0"/>
              </a:rPr>
              <a:t>0-9</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The next six are the letters </a:t>
            </a:r>
            <a:r>
              <a:rPr lang="en-US" sz="3600" noProof="0" dirty="0">
                <a:solidFill>
                  <a:srgbClr val="FFC000"/>
                </a:solidFill>
                <a:latin typeface="Bahnschrift SemiBold SemiConden" panose="020B0502040204020203" pitchFamily="34" charset="0"/>
              </a:rPr>
              <a:t>A-F</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So an example hex value could be ABC</a:t>
            </a:r>
            <a:endParaRPr lang="en-US" sz="3600" noProof="0" dirty="0">
              <a:solidFill>
                <a:schemeClr val="bg1"/>
              </a:solidFill>
              <a:latin typeface="Bahnschrift SemiBold SemiConden" panose="020B0502040204020203" pitchFamily="34" charset="0"/>
            </a:endParaRPr>
          </a:p>
        </p:txBody>
      </p:sp>
      <p:graphicFrame>
        <p:nvGraphicFramePr>
          <p:cNvPr id="7" name="Table 6">
            <a:extLst>
              <a:ext uri="{FF2B5EF4-FFF2-40B4-BE49-F238E27FC236}">
                <a16:creationId xmlns:a16="http://schemas.microsoft.com/office/drawing/2014/main" id="{02A12EC0-A6ED-4020-9765-229474853606}"/>
              </a:ext>
            </a:extLst>
          </p:cNvPr>
          <p:cNvGraphicFramePr>
            <a:graphicFrameLocks noGrp="1"/>
          </p:cNvGraphicFramePr>
          <p:nvPr/>
        </p:nvGraphicFramePr>
        <p:xfrm>
          <a:off x="8999346" y="-1"/>
          <a:ext cx="2559387" cy="6858000"/>
        </p:xfrm>
        <a:graphic>
          <a:graphicData uri="http://schemas.openxmlformats.org/drawingml/2006/table">
            <a:tbl>
              <a:tblPr firstRow="1" bandRow="1">
                <a:tableStyleId>{5C22544A-7EE6-4342-B048-85BDC9FD1C3A}</a:tableStyleId>
              </a:tblPr>
              <a:tblGrid>
                <a:gridCol w="1156086">
                  <a:extLst>
                    <a:ext uri="{9D8B030D-6E8A-4147-A177-3AD203B41FA5}">
                      <a16:colId xmlns:a16="http://schemas.microsoft.com/office/drawing/2014/main" val="3154236122"/>
                    </a:ext>
                  </a:extLst>
                </a:gridCol>
                <a:gridCol w="1403301">
                  <a:extLst>
                    <a:ext uri="{9D8B030D-6E8A-4147-A177-3AD203B41FA5}">
                      <a16:colId xmlns:a16="http://schemas.microsoft.com/office/drawing/2014/main" val="1844560292"/>
                    </a:ext>
                  </a:extLst>
                </a:gridCol>
              </a:tblGrid>
              <a:tr h="428625">
                <a:tc>
                  <a:txBody>
                    <a:bodyPr/>
                    <a:lstStyle/>
                    <a:p>
                      <a:pPr algn="ctr"/>
                      <a:r>
                        <a:rPr lang="en-US" b="1" dirty="0">
                          <a:solidFill>
                            <a:schemeClr val="bg1"/>
                          </a:solidFill>
                        </a:rPr>
                        <a:t>0</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34290992"/>
                  </a:ext>
                </a:extLst>
              </a:tr>
              <a:tr h="428625">
                <a:tc>
                  <a:txBody>
                    <a:bodyPr/>
                    <a:lstStyle/>
                    <a:p>
                      <a:pPr algn="ctr"/>
                      <a:r>
                        <a:rPr lang="en-US" b="1" dirty="0">
                          <a:solidFill>
                            <a:schemeClr val="bg1"/>
                          </a:solidFill>
                        </a:rPr>
                        <a:t>1</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1789340"/>
                  </a:ext>
                </a:extLst>
              </a:tr>
              <a:tr h="428625">
                <a:tc>
                  <a:txBody>
                    <a:bodyPr/>
                    <a:lstStyle/>
                    <a:p>
                      <a:pPr algn="ctr"/>
                      <a:r>
                        <a:rPr lang="en-US" b="1" dirty="0">
                          <a:solidFill>
                            <a:schemeClr val="bg1"/>
                          </a:solidFill>
                        </a:rPr>
                        <a:t>2</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2</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909403144"/>
                  </a:ext>
                </a:extLst>
              </a:tr>
              <a:tr h="428625">
                <a:tc>
                  <a:txBody>
                    <a:bodyPr/>
                    <a:lstStyle/>
                    <a:p>
                      <a:pPr algn="ctr"/>
                      <a:r>
                        <a:rPr lang="en-US" b="1" dirty="0">
                          <a:solidFill>
                            <a:schemeClr val="bg1"/>
                          </a:solidFill>
                        </a:rPr>
                        <a:t>3</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3</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78916131"/>
                  </a:ext>
                </a:extLst>
              </a:tr>
              <a:tr h="428625">
                <a:tc>
                  <a:txBody>
                    <a:bodyPr/>
                    <a:lstStyle/>
                    <a:p>
                      <a:pPr algn="ctr"/>
                      <a:r>
                        <a:rPr lang="en-US" b="1" dirty="0">
                          <a:solidFill>
                            <a:schemeClr val="bg1"/>
                          </a:solidFill>
                        </a:rPr>
                        <a:t>4</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4</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86131118"/>
                  </a:ext>
                </a:extLst>
              </a:tr>
              <a:tr h="428625">
                <a:tc>
                  <a:txBody>
                    <a:bodyPr/>
                    <a:lstStyle/>
                    <a:p>
                      <a:pPr algn="ctr"/>
                      <a:r>
                        <a:rPr lang="en-US" b="1" dirty="0">
                          <a:solidFill>
                            <a:schemeClr val="bg1"/>
                          </a:solidFill>
                        </a:rPr>
                        <a:t>5</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5</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67974363"/>
                  </a:ext>
                </a:extLst>
              </a:tr>
              <a:tr h="428625">
                <a:tc>
                  <a:txBody>
                    <a:bodyPr/>
                    <a:lstStyle/>
                    <a:p>
                      <a:pPr algn="ctr"/>
                      <a:r>
                        <a:rPr lang="en-US" b="1" dirty="0">
                          <a:solidFill>
                            <a:schemeClr val="bg1"/>
                          </a:solidFill>
                        </a:rPr>
                        <a:t>6</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6</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69819622"/>
                  </a:ext>
                </a:extLst>
              </a:tr>
              <a:tr h="428625">
                <a:tc>
                  <a:txBody>
                    <a:bodyPr/>
                    <a:lstStyle/>
                    <a:p>
                      <a:pPr algn="ctr"/>
                      <a:r>
                        <a:rPr lang="en-US" b="1" dirty="0">
                          <a:solidFill>
                            <a:schemeClr val="bg1"/>
                          </a:solidFill>
                        </a:rPr>
                        <a:t>7</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7</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761643521"/>
                  </a:ext>
                </a:extLst>
              </a:tr>
              <a:tr h="428625">
                <a:tc>
                  <a:txBody>
                    <a:bodyPr/>
                    <a:lstStyle/>
                    <a:p>
                      <a:pPr algn="ctr"/>
                      <a:r>
                        <a:rPr lang="en-US" b="1" dirty="0">
                          <a:solidFill>
                            <a:schemeClr val="bg1"/>
                          </a:solidFill>
                        </a:rPr>
                        <a:t>8</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8</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73385351"/>
                  </a:ext>
                </a:extLst>
              </a:tr>
              <a:tr h="428625">
                <a:tc>
                  <a:txBody>
                    <a:bodyPr/>
                    <a:lstStyle/>
                    <a:p>
                      <a:pPr algn="ctr"/>
                      <a:r>
                        <a:rPr lang="en-US" b="1" dirty="0">
                          <a:solidFill>
                            <a:schemeClr val="bg1"/>
                          </a:solidFill>
                        </a:rPr>
                        <a:t>9</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9</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348609998"/>
                  </a:ext>
                </a:extLst>
              </a:tr>
              <a:tr h="428625">
                <a:tc>
                  <a:txBody>
                    <a:bodyPr/>
                    <a:lstStyle/>
                    <a:p>
                      <a:pPr algn="ctr"/>
                      <a:r>
                        <a:rPr lang="en-US" b="1" dirty="0">
                          <a:solidFill>
                            <a:schemeClr val="bg1"/>
                          </a:solidFill>
                        </a:rPr>
                        <a:t>A</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11144518"/>
                  </a:ext>
                </a:extLst>
              </a:tr>
              <a:tr h="428625">
                <a:tc>
                  <a:txBody>
                    <a:bodyPr/>
                    <a:lstStyle/>
                    <a:p>
                      <a:pPr algn="ctr"/>
                      <a:r>
                        <a:rPr lang="en-US" b="1" dirty="0">
                          <a:solidFill>
                            <a:schemeClr val="bg1"/>
                          </a:solidFill>
                        </a:rPr>
                        <a:t>B</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28496084"/>
                  </a:ext>
                </a:extLst>
              </a:tr>
              <a:tr h="428625">
                <a:tc>
                  <a:txBody>
                    <a:bodyPr/>
                    <a:lstStyle/>
                    <a:p>
                      <a:pPr algn="ctr"/>
                      <a:r>
                        <a:rPr lang="en-US" b="1" dirty="0">
                          <a:solidFill>
                            <a:schemeClr val="bg1"/>
                          </a:solidFill>
                        </a:rPr>
                        <a:t>C</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12</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044953427"/>
                  </a:ext>
                </a:extLst>
              </a:tr>
              <a:tr h="428625">
                <a:tc>
                  <a:txBody>
                    <a:bodyPr/>
                    <a:lstStyle/>
                    <a:p>
                      <a:pPr algn="ctr"/>
                      <a:r>
                        <a:rPr lang="en-US" b="1" dirty="0">
                          <a:solidFill>
                            <a:schemeClr val="bg1"/>
                          </a:solidFill>
                        </a:rPr>
                        <a:t>D</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13</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98261613"/>
                  </a:ext>
                </a:extLst>
              </a:tr>
              <a:tr h="428625">
                <a:tc>
                  <a:txBody>
                    <a:bodyPr/>
                    <a:lstStyle/>
                    <a:p>
                      <a:pPr algn="ctr"/>
                      <a:r>
                        <a:rPr lang="en-US" b="1" dirty="0">
                          <a:solidFill>
                            <a:schemeClr val="bg1"/>
                          </a:solidFill>
                        </a:rPr>
                        <a:t>E</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14</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316880618"/>
                  </a:ext>
                </a:extLst>
              </a:tr>
              <a:tr h="428625">
                <a:tc>
                  <a:txBody>
                    <a:bodyPr/>
                    <a:lstStyle/>
                    <a:p>
                      <a:pPr algn="ctr"/>
                      <a:r>
                        <a:rPr lang="en-US" b="1" dirty="0">
                          <a:solidFill>
                            <a:schemeClr val="bg1"/>
                          </a:solidFill>
                        </a:rPr>
                        <a:t>F</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15</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801503214"/>
                  </a:ext>
                </a:extLst>
              </a:tr>
            </a:tbl>
          </a:graphicData>
        </a:graphic>
      </p:graphicFrame>
    </p:spTree>
    <p:extLst>
      <p:ext uri="{BB962C8B-B14F-4D97-AF65-F5344CB8AC3E}">
        <p14:creationId xmlns:p14="http://schemas.microsoft.com/office/powerpoint/2010/main" val="982811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ppt_w</p:attrName>
                                        </p:attrNameLst>
                                      </p:cBhvr>
                                      <p:tavLst>
                                        <p:tav tm="0">
                                          <p:val>
                                            <p:fltVal val="0"/>
                                          </p:val>
                                        </p:tav>
                                        <p:tav tm="100000">
                                          <p:val>
                                            <p:strVal val="#ppt_w"/>
                                          </p:val>
                                        </p:tav>
                                      </p:tavLst>
                                    </p:anim>
                                    <p:anim calcmode="lin" valueType="num">
                                      <p:cBhvr>
                                        <p:cTn id="43" dur="500" fill="hold"/>
                                        <p:tgtEl>
                                          <p:spTgt spid="7"/>
                                        </p:tgtEl>
                                        <p:attrNameLst>
                                          <p:attrName>ppt_h</p:attrName>
                                        </p:attrNameLst>
                                      </p:cBhvr>
                                      <p:tavLst>
                                        <p:tav tm="0">
                                          <p:val>
                                            <p:fltVal val="0"/>
                                          </p:val>
                                        </p:tav>
                                        <p:tav tm="100000">
                                          <p:val>
                                            <p:strVal val="#ppt_h"/>
                                          </p:val>
                                        </p:tav>
                                      </p:tavLst>
                                    </p:anim>
                                    <p:animEffect transition="in" filter="fade">
                                      <p:cBhvr>
                                        <p:cTn id="4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Would 99 be a valid hex value?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rgbClr val="00CC00"/>
                </a:solidFill>
                <a:latin typeface="Bahnschrift SemiBold SemiConden" panose="020B0502040204020203" pitchFamily="34" charset="0"/>
              </a:rPr>
              <a:t>Yes</a:t>
            </a:r>
            <a:r>
              <a:rPr lang="en-US" sz="3600" dirty="0">
                <a:solidFill>
                  <a:prstClr val="white"/>
                </a:solidFill>
                <a:latin typeface="Bahnschrift SemiBold SemiConden" panose="020B0502040204020203" pitchFamily="34" charset="0"/>
              </a:rPr>
              <a:t> – since it’s in the range 0-F</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This is why it’s important to specify what base is used – since 99 would be a valid denary, hexadecimal, base-64 (or actually an infinite number of different base) value – yet the actual value it represents would be different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We can specify with subscripts: </a:t>
            </a:r>
            <a:r>
              <a:rPr lang="en-US" sz="3600" dirty="0">
                <a:solidFill>
                  <a:srgbClr val="00B0F0"/>
                </a:solidFill>
                <a:latin typeface="Bahnschrift SemiBold SemiConden" panose="020B0502040204020203" pitchFamily="34" charset="0"/>
              </a:rPr>
              <a:t>99</a:t>
            </a:r>
            <a:r>
              <a:rPr lang="en-US" sz="3600" baseline="-25000" dirty="0">
                <a:solidFill>
                  <a:srgbClr val="00B0F0"/>
                </a:solidFill>
                <a:latin typeface="Bahnschrift SemiBold SemiConden" panose="020B0502040204020203" pitchFamily="34" charset="0"/>
              </a:rPr>
              <a:t>16</a:t>
            </a:r>
            <a:endParaRPr lang="en-US" sz="3600" baseline="-25000" noProof="0" dirty="0">
              <a:solidFill>
                <a:srgbClr val="00B0F0"/>
              </a:solidFill>
              <a:latin typeface="Bahnschrift SemiBold SemiConden" panose="020B0502040204020203" pitchFamily="34" charset="0"/>
            </a:endParaRPr>
          </a:p>
        </p:txBody>
      </p:sp>
    </p:spTree>
    <p:extLst>
      <p:ext uri="{BB962C8B-B14F-4D97-AF65-F5344CB8AC3E}">
        <p14:creationId xmlns:p14="http://schemas.microsoft.com/office/powerpoint/2010/main" val="2315742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Would 4G6 be a valid hex value?</a:t>
            </a: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srgbClr val="FF0000"/>
                </a:solidFill>
                <a:latin typeface="Bahnschrift SemiBold SemiConden" panose="020B0502040204020203" pitchFamily="34" charset="0"/>
              </a:rPr>
              <a:t>No</a:t>
            </a:r>
            <a:r>
              <a:rPr lang="en-US" sz="3600" noProof="0" dirty="0">
                <a:solidFill>
                  <a:prstClr val="white"/>
                </a:solidFill>
                <a:latin typeface="Bahnschrift SemiBold SemiConden" panose="020B0502040204020203" pitchFamily="34" charset="0"/>
              </a:rPr>
              <a:t> – since </a:t>
            </a:r>
            <a:r>
              <a:rPr lang="en-US" sz="3600" noProof="0" dirty="0">
                <a:solidFill>
                  <a:srgbClr val="FF0000"/>
                </a:solidFill>
                <a:latin typeface="Bahnschrift SemiBold SemiConden" panose="020B0502040204020203" pitchFamily="34" charset="0"/>
              </a:rPr>
              <a:t>G</a:t>
            </a:r>
            <a:r>
              <a:rPr lang="en-US" sz="3600" noProof="0" dirty="0">
                <a:solidFill>
                  <a:prstClr val="white"/>
                </a:solidFill>
                <a:latin typeface="Bahnschrift SemiBold SemiConden" panose="020B0502040204020203" pitchFamily="34" charset="0"/>
              </a:rPr>
              <a:t> isn’t in the range 0-F</a:t>
            </a:r>
            <a:endParaRPr lang="en-US" sz="36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266436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Do you know any uses of hex numbers – e.g. </a:t>
            </a:r>
            <a:r>
              <a:rPr lang="en-US" sz="3600" dirty="0">
                <a:solidFill>
                  <a:prstClr val="white"/>
                </a:solidFill>
                <a:latin typeface="Bahnschrift SemiBold SemiConden" panose="020B0502040204020203" pitchFamily="34" charset="0"/>
              </a:rPr>
              <a:t>do you recognize #FF0000?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This would be the RGB hex </a:t>
            </a:r>
            <a:r>
              <a:rPr lang="en-US" sz="3600" noProof="0" dirty="0" err="1">
                <a:solidFill>
                  <a:prstClr val="white"/>
                </a:solidFill>
                <a:latin typeface="Bahnschrift SemiBold SemiConden" panose="020B0502040204020203" pitchFamily="34" charset="0"/>
              </a:rPr>
              <a:t>colou</a:t>
            </a:r>
            <a:r>
              <a:rPr lang="en-US" sz="3600" dirty="0">
                <a:solidFill>
                  <a:prstClr val="white"/>
                </a:solidFill>
                <a:latin typeface="Bahnschrift SemiBold SemiConden" panose="020B0502040204020203" pitchFamily="34" charset="0"/>
              </a:rPr>
              <a:t>r </a:t>
            </a:r>
            <a:r>
              <a:rPr lang="en-US" sz="3600" noProof="0" dirty="0">
                <a:solidFill>
                  <a:prstClr val="white"/>
                </a:solidFill>
                <a:latin typeface="Bahnschrift SemiBold SemiConden" panose="020B0502040204020203" pitchFamily="34" charset="0"/>
              </a:rPr>
              <a:t>value for red (#</a:t>
            </a:r>
            <a:r>
              <a:rPr lang="en-US" sz="3600" noProof="0" dirty="0">
                <a:solidFill>
                  <a:srgbClr val="FF0000"/>
                </a:solidFill>
                <a:latin typeface="Bahnschrift SemiBold SemiConden" panose="020B0502040204020203" pitchFamily="34" charset="0"/>
              </a:rPr>
              <a:t>FF</a:t>
            </a:r>
            <a:r>
              <a:rPr lang="en-US" sz="3600" noProof="0" dirty="0">
                <a:solidFill>
                  <a:srgbClr val="00CC00"/>
                </a:solidFill>
                <a:latin typeface="Bahnschrift SemiBold SemiConden" panose="020B0502040204020203" pitchFamily="34" charset="0"/>
              </a:rPr>
              <a:t>00</a:t>
            </a:r>
            <a:r>
              <a:rPr lang="en-US" sz="3600" noProof="0" dirty="0">
                <a:solidFill>
                  <a:srgbClr val="00B0F0"/>
                </a:solidFill>
                <a:latin typeface="Bahnschrift SemiBold SemiConden" panose="020B0502040204020203" pitchFamily="34" charset="0"/>
              </a:rPr>
              <a:t>00</a:t>
            </a:r>
            <a:r>
              <a:rPr lang="en-US" sz="3600" noProof="0" dirty="0">
                <a:solidFill>
                  <a:prstClr val="white"/>
                </a:solidFill>
                <a:latin typeface="Bahnschrift SemiBold SemiConden" panose="020B0502040204020203" pitchFamily="34" charset="0"/>
              </a:rPr>
              <a:t>). Other uses include IPv6, MAC &amp; memory addresses</a:t>
            </a:r>
          </a:p>
        </p:txBody>
      </p:sp>
    </p:spTree>
    <p:extLst>
      <p:ext uri="{BB962C8B-B14F-4D97-AF65-F5344CB8AC3E}">
        <p14:creationId xmlns:p14="http://schemas.microsoft.com/office/powerpoint/2010/main" val="2061468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Question: do you think a computer actually stores hexadecimal numbers internally?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srgbClr val="FF0000"/>
                </a:solidFill>
                <a:latin typeface="Bahnschrift SemiBold SemiConden" panose="020B0502040204020203" pitchFamily="34" charset="0"/>
              </a:rPr>
              <a:t>No</a:t>
            </a:r>
            <a:r>
              <a:rPr lang="en-US" sz="3600" noProof="0" dirty="0">
                <a:solidFill>
                  <a:prstClr val="white"/>
                </a:solidFill>
                <a:latin typeface="Bahnschrift SemiBold SemiConden" panose="020B0502040204020203" pitchFamily="34" charset="0"/>
              </a:rPr>
              <a:t> – it only stores </a:t>
            </a:r>
            <a:r>
              <a:rPr lang="en-US" sz="3600" noProof="0" dirty="0">
                <a:solidFill>
                  <a:srgbClr val="00CC00"/>
                </a:solidFill>
                <a:latin typeface="Bahnschrift SemiBold SemiConden" panose="020B0502040204020203" pitchFamily="34" charset="0"/>
              </a:rPr>
              <a:t>binary</a:t>
            </a:r>
            <a:r>
              <a:rPr lang="en-US" sz="3600" noProof="0" dirty="0">
                <a:solidFill>
                  <a:prstClr val="white"/>
                </a:solidFill>
                <a:latin typeface="Bahnschrift SemiBold SemiConden" panose="020B0502040204020203" pitchFamily="34" charset="0"/>
              </a:rPr>
              <a:t> – hexadecimal is just something humans can use, since it’s easier for us to understand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e.g. 5F9A is </a:t>
            </a:r>
            <a:r>
              <a:rPr lang="en-US" sz="3600" dirty="0">
                <a:solidFill>
                  <a:srgbClr val="00B0F0"/>
                </a:solidFill>
                <a:latin typeface="Bahnschrift SemiBold SemiConden" panose="020B0502040204020203" pitchFamily="34" charset="0"/>
              </a:rPr>
              <a:t>shorter</a:t>
            </a:r>
            <a:r>
              <a:rPr lang="en-US" sz="3600" dirty="0">
                <a:solidFill>
                  <a:prstClr val="white"/>
                </a:solidFill>
                <a:latin typeface="Bahnschrift SemiBold SemiConden" panose="020B0502040204020203" pitchFamily="34" charset="0"/>
              </a:rPr>
              <a:t> &amp; </a:t>
            </a:r>
            <a:r>
              <a:rPr lang="en-US" sz="3600" dirty="0">
                <a:solidFill>
                  <a:srgbClr val="00B0F0"/>
                </a:solidFill>
                <a:latin typeface="Bahnschrift SemiBold SemiConden" panose="020B0502040204020203" pitchFamily="34" charset="0"/>
              </a:rPr>
              <a:t>easier</a:t>
            </a:r>
            <a:r>
              <a:rPr lang="en-US" sz="3600" dirty="0">
                <a:solidFill>
                  <a:prstClr val="white"/>
                </a:solidFill>
                <a:latin typeface="Bahnschrift SemiBold SemiConden" panose="020B0502040204020203" pitchFamily="34" charset="0"/>
              </a:rPr>
              <a:t> to understand than 0101111110011010</a:t>
            </a:r>
            <a:endParaRPr lang="en-US" sz="3600" noProof="0" dirty="0">
              <a:solidFill>
                <a:prstClr val="white"/>
              </a:solidFill>
              <a:latin typeface="Bahnschrift SemiBold SemiConden" panose="020B0502040204020203" pitchFamily="34" charset="0"/>
            </a:endParaRPr>
          </a:p>
        </p:txBody>
      </p:sp>
    </p:spTree>
    <p:extLst>
      <p:ext uri="{BB962C8B-B14F-4D97-AF65-F5344CB8AC3E}">
        <p14:creationId xmlns:p14="http://schemas.microsoft.com/office/powerpoint/2010/main" val="681172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Using the same approach as we have used with binary and denary, do you know how we could calculate the denary value of the hexadecimal digits 99?</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(9 * 16</a:t>
            </a:r>
            <a:r>
              <a:rPr lang="en-US" sz="3600" baseline="30000" noProof="0" dirty="0">
                <a:solidFill>
                  <a:prstClr val="white"/>
                </a:solidFill>
                <a:latin typeface="Bahnschrift SemiBold SemiConden" panose="020B0502040204020203" pitchFamily="34" charset="0"/>
              </a:rPr>
              <a:t>1</a:t>
            </a:r>
            <a:r>
              <a:rPr lang="en-US" sz="3600" noProof="0" dirty="0">
                <a:solidFill>
                  <a:prstClr val="white"/>
                </a:solidFill>
                <a:latin typeface="Bahnschrift SemiBold SemiConden" panose="020B0502040204020203" pitchFamily="34" charset="0"/>
              </a:rPr>
              <a:t>) + (9 * 16</a:t>
            </a:r>
            <a:r>
              <a:rPr lang="en-US" sz="3600" baseline="30000" noProof="0" dirty="0">
                <a:solidFill>
                  <a:prstClr val="white"/>
                </a:solidFill>
                <a:latin typeface="Bahnschrift SemiBold SemiConden" panose="020B0502040204020203" pitchFamily="34" charset="0"/>
              </a:rPr>
              <a:t>0</a:t>
            </a:r>
            <a:r>
              <a:rPr lang="en-US" sz="3600" noProof="0" dirty="0">
                <a:solidFill>
                  <a:prstClr val="white"/>
                </a:solidFill>
                <a:latin typeface="Bahnschrift SemiBold SemiConden" panose="020B0502040204020203" pitchFamily="34" charset="0"/>
              </a:rPr>
              <a:t>) = 153</a:t>
            </a:r>
            <a:endParaRPr lang="en-US" sz="36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3094401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70115" y="2801259"/>
            <a:ext cx="11451768" cy="40567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Do you </a:t>
            </a:r>
            <a:r>
              <a:rPr lang="en-US" sz="3600" noProof="0" dirty="0" err="1">
                <a:solidFill>
                  <a:prstClr val="white"/>
                </a:solidFill>
                <a:latin typeface="Bahnschrift SemiBold SemiConden" panose="020B0502040204020203" pitchFamily="34" charset="0"/>
              </a:rPr>
              <a:t>recognise</a:t>
            </a:r>
            <a:r>
              <a:rPr lang="en-US" sz="3600" noProof="0" dirty="0">
                <a:solidFill>
                  <a:prstClr val="white"/>
                </a:solidFill>
                <a:latin typeface="Bahnschrift SemiBold SemiConden" panose="020B0502040204020203" pitchFamily="34" charset="0"/>
              </a:rPr>
              <a:t> any of these numbers?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They also appeared in the binary </a:t>
            </a:r>
            <a:r>
              <a:rPr lang="en-US" sz="3600" dirty="0">
                <a:solidFill>
                  <a:prstClr val="white"/>
                </a:solidFill>
                <a:latin typeface="Bahnschrift SemiBold SemiConden" panose="020B0502040204020203" pitchFamily="34" charset="0"/>
                <a:sym typeface="Wingdings" panose="05000000000000000000" pitchFamily="2" charset="2"/>
              </a:rPr>
              <a:t> denary table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noProof="0" dirty="0">
              <a:solidFill>
                <a:prstClr val="white"/>
              </a:solidFill>
              <a:latin typeface="Bahnschrift SemiBold SemiConden" panose="020B0502040204020203" pitchFamily="34" charset="0"/>
              <a:sym typeface="Wingdings" panose="05000000000000000000" pitchFamily="2" charset="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sym typeface="Wingdings" panose="05000000000000000000" pitchFamily="2" charset="2"/>
              </a:rPr>
              <a:t>Do you know why base-2 and base-16 are related?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sym typeface="Wingdings" panose="05000000000000000000" pitchFamily="2" charset="2"/>
              </a:rPr>
              <a:t>Because 2 can be multiplied by itself to make 16 – i.e. </a:t>
            </a:r>
            <a:r>
              <a:rPr lang="en-US" sz="3600" dirty="0">
                <a:solidFill>
                  <a:srgbClr val="00CC00"/>
                </a:solidFill>
                <a:latin typeface="Bahnschrift SemiBold SemiConden" panose="020B0502040204020203" pitchFamily="34" charset="0"/>
                <a:sym typeface="Wingdings" panose="05000000000000000000" pitchFamily="2" charset="2"/>
              </a:rPr>
              <a:t>2</a:t>
            </a:r>
            <a:r>
              <a:rPr lang="en-US" sz="3600" baseline="30000" dirty="0">
                <a:solidFill>
                  <a:srgbClr val="00CC00"/>
                </a:solidFill>
                <a:latin typeface="Bahnschrift SemiBold SemiConden" panose="020B0502040204020203" pitchFamily="34" charset="0"/>
                <a:sym typeface="Wingdings" panose="05000000000000000000" pitchFamily="2" charset="2"/>
              </a:rPr>
              <a:t>4</a:t>
            </a:r>
            <a:r>
              <a:rPr lang="en-US" sz="3600" dirty="0">
                <a:solidFill>
                  <a:srgbClr val="00CC00"/>
                </a:solidFill>
                <a:latin typeface="Bahnschrift SemiBold SemiConden" panose="020B0502040204020203" pitchFamily="34" charset="0"/>
                <a:sym typeface="Wingdings" panose="05000000000000000000" pitchFamily="2" charset="2"/>
              </a:rPr>
              <a:t> = 16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sym typeface="Wingdings" panose="05000000000000000000" pitchFamily="2" charset="2"/>
              </a:rPr>
              <a:t>Likewise, base-3 and base-9 would share place values too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noProof="0" dirty="0">
              <a:solidFill>
                <a:schemeClr val="bg1"/>
              </a:solidFill>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BE11A269-DC49-43B0-AC11-088B2887A2DC}"/>
              </a:ext>
            </a:extLst>
          </p:cNvPr>
          <p:cNvGraphicFramePr>
            <a:graphicFrameLocks noGrp="1"/>
          </p:cNvGraphicFramePr>
          <p:nvPr>
            <p:extLst>
              <p:ext uri="{D42A27DB-BD31-4B8C-83A1-F6EECF244321}">
                <p14:modId xmlns:p14="http://schemas.microsoft.com/office/powerpoint/2010/main" val="1360064931"/>
              </p:ext>
            </p:extLst>
          </p:nvPr>
        </p:nvGraphicFramePr>
        <p:xfrm>
          <a:off x="370115" y="1289350"/>
          <a:ext cx="11451768" cy="1349024"/>
        </p:xfrm>
        <a:graphic>
          <a:graphicData uri="http://schemas.openxmlformats.org/drawingml/2006/table">
            <a:tbl>
              <a:tblPr firstRow="1" bandRow="1">
                <a:tableStyleId>{5C22544A-7EE6-4342-B048-85BDC9FD1C3A}</a:tableStyleId>
              </a:tblPr>
              <a:tblGrid>
                <a:gridCol w="1908628">
                  <a:extLst>
                    <a:ext uri="{9D8B030D-6E8A-4147-A177-3AD203B41FA5}">
                      <a16:colId xmlns:a16="http://schemas.microsoft.com/office/drawing/2014/main" val="2639330788"/>
                    </a:ext>
                  </a:extLst>
                </a:gridCol>
                <a:gridCol w="1908628">
                  <a:extLst>
                    <a:ext uri="{9D8B030D-6E8A-4147-A177-3AD203B41FA5}">
                      <a16:colId xmlns:a16="http://schemas.microsoft.com/office/drawing/2014/main" val="4125144022"/>
                    </a:ext>
                  </a:extLst>
                </a:gridCol>
                <a:gridCol w="1908628">
                  <a:extLst>
                    <a:ext uri="{9D8B030D-6E8A-4147-A177-3AD203B41FA5}">
                      <a16:colId xmlns:a16="http://schemas.microsoft.com/office/drawing/2014/main" val="350025250"/>
                    </a:ext>
                  </a:extLst>
                </a:gridCol>
                <a:gridCol w="1908628">
                  <a:extLst>
                    <a:ext uri="{9D8B030D-6E8A-4147-A177-3AD203B41FA5}">
                      <a16:colId xmlns:a16="http://schemas.microsoft.com/office/drawing/2014/main" val="776434977"/>
                    </a:ext>
                  </a:extLst>
                </a:gridCol>
                <a:gridCol w="1908628">
                  <a:extLst>
                    <a:ext uri="{9D8B030D-6E8A-4147-A177-3AD203B41FA5}">
                      <a16:colId xmlns:a16="http://schemas.microsoft.com/office/drawing/2014/main" val="4263863829"/>
                    </a:ext>
                  </a:extLst>
                </a:gridCol>
                <a:gridCol w="1908628">
                  <a:extLst>
                    <a:ext uri="{9D8B030D-6E8A-4147-A177-3AD203B41FA5}">
                      <a16:colId xmlns:a16="http://schemas.microsoft.com/office/drawing/2014/main" val="2555021757"/>
                    </a:ext>
                  </a:extLst>
                </a:gridCol>
              </a:tblGrid>
              <a:tr h="674512">
                <a:tc>
                  <a:txBody>
                    <a:bodyPr/>
                    <a:lstStyle/>
                    <a:p>
                      <a:pPr algn="ctr"/>
                      <a:r>
                        <a:rPr lang="en-US" sz="2800" baseline="0" dirty="0"/>
                        <a:t>16</a:t>
                      </a:r>
                      <a:r>
                        <a:rPr lang="en-US" sz="2800" baseline="30000" dirty="0"/>
                        <a:t>5</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baseline="0" dirty="0"/>
                        <a:t>16</a:t>
                      </a:r>
                      <a:r>
                        <a:rPr lang="en-US" sz="2800" baseline="30000" dirty="0"/>
                        <a:t>4</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GB" sz="2400" dirty="0">
                          <a:solidFill>
                            <a:schemeClr val="bg1"/>
                          </a:solidFill>
                        </a:rPr>
                        <a:t>1,048,576</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65,536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Tree>
    <p:extLst>
      <p:ext uri="{BB962C8B-B14F-4D97-AF65-F5344CB8AC3E}">
        <p14:creationId xmlns:p14="http://schemas.microsoft.com/office/powerpoint/2010/main" val="354182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70115" y="3312887"/>
            <a:ext cx="11451768" cy="3545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What is the relationship between the hexadecimal powers vs the binary powers for the same denary value?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The binary value is </a:t>
            </a:r>
            <a:r>
              <a:rPr lang="en-US" sz="3600" dirty="0">
                <a:solidFill>
                  <a:srgbClr val="00CC00"/>
                </a:solidFill>
                <a:latin typeface="Bahnschrift SemiBold SemiConden" panose="020B0502040204020203" pitchFamily="34" charset="0"/>
              </a:rPr>
              <a:t>multiplied by 4</a:t>
            </a:r>
            <a:r>
              <a:rPr lang="en-US" sz="3600" dirty="0">
                <a:solidFill>
                  <a:prstClr val="white"/>
                </a:solidFill>
                <a:latin typeface="Bahnschrift SemiBold SemiConden" panose="020B0502040204020203" pitchFamily="34" charset="0"/>
              </a:rPr>
              <a:t> – this is because 2</a:t>
            </a:r>
            <a:r>
              <a:rPr lang="en-US" sz="3600" baseline="30000" dirty="0">
                <a:solidFill>
                  <a:prstClr val="white"/>
                </a:solidFill>
                <a:latin typeface="Bahnschrift SemiBold SemiConden" panose="020B0502040204020203" pitchFamily="34" charset="0"/>
              </a:rPr>
              <a:t>4</a:t>
            </a:r>
            <a:r>
              <a:rPr lang="en-US" sz="3600" dirty="0">
                <a:solidFill>
                  <a:prstClr val="white"/>
                </a:solidFill>
                <a:latin typeface="Bahnschrift SemiBold SemiConden" panose="020B0502040204020203" pitchFamily="34" charset="0"/>
              </a:rPr>
              <a:t> = 16</a:t>
            </a:r>
            <a:endParaRPr lang="en-US" sz="3600" noProof="0" dirty="0">
              <a:solidFill>
                <a:schemeClr val="bg1"/>
              </a:solidFill>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BE11A269-DC49-43B0-AC11-088B2887A2DC}"/>
              </a:ext>
            </a:extLst>
          </p:cNvPr>
          <p:cNvGraphicFramePr>
            <a:graphicFrameLocks noGrp="1"/>
          </p:cNvGraphicFramePr>
          <p:nvPr>
            <p:extLst>
              <p:ext uri="{D42A27DB-BD31-4B8C-83A1-F6EECF244321}">
                <p14:modId xmlns:p14="http://schemas.microsoft.com/office/powerpoint/2010/main" val="1970036546"/>
              </p:ext>
            </p:extLst>
          </p:nvPr>
        </p:nvGraphicFramePr>
        <p:xfrm>
          <a:off x="370115" y="1289350"/>
          <a:ext cx="11451768" cy="2023536"/>
        </p:xfrm>
        <a:graphic>
          <a:graphicData uri="http://schemas.openxmlformats.org/drawingml/2006/table">
            <a:tbl>
              <a:tblPr firstRow="1" bandRow="1">
                <a:tableStyleId>{5C22544A-7EE6-4342-B048-85BDC9FD1C3A}</a:tableStyleId>
              </a:tblPr>
              <a:tblGrid>
                <a:gridCol w="1908628">
                  <a:extLst>
                    <a:ext uri="{9D8B030D-6E8A-4147-A177-3AD203B41FA5}">
                      <a16:colId xmlns:a16="http://schemas.microsoft.com/office/drawing/2014/main" val="2639330788"/>
                    </a:ext>
                  </a:extLst>
                </a:gridCol>
                <a:gridCol w="1908628">
                  <a:extLst>
                    <a:ext uri="{9D8B030D-6E8A-4147-A177-3AD203B41FA5}">
                      <a16:colId xmlns:a16="http://schemas.microsoft.com/office/drawing/2014/main" val="4125144022"/>
                    </a:ext>
                  </a:extLst>
                </a:gridCol>
                <a:gridCol w="1908628">
                  <a:extLst>
                    <a:ext uri="{9D8B030D-6E8A-4147-A177-3AD203B41FA5}">
                      <a16:colId xmlns:a16="http://schemas.microsoft.com/office/drawing/2014/main" val="350025250"/>
                    </a:ext>
                  </a:extLst>
                </a:gridCol>
                <a:gridCol w="1908628">
                  <a:extLst>
                    <a:ext uri="{9D8B030D-6E8A-4147-A177-3AD203B41FA5}">
                      <a16:colId xmlns:a16="http://schemas.microsoft.com/office/drawing/2014/main" val="776434977"/>
                    </a:ext>
                  </a:extLst>
                </a:gridCol>
                <a:gridCol w="1908628">
                  <a:extLst>
                    <a:ext uri="{9D8B030D-6E8A-4147-A177-3AD203B41FA5}">
                      <a16:colId xmlns:a16="http://schemas.microsoft.com/office/drawing/2014/main" val="4263863829"/>
                    </a:ext>
                  </a:extLst>
                </a:gridCol>
                <a:gridCol w="1908628">
                  <a:extLst>
                    <a:ext uri="{9D8B030D-6E8A-4147-A177-3AD203B41FA5}">
                      <a16:colId xmlns:a16="http://schemas.microsoft.com/office/drawing/2014/main" val="2555021757"/>
                    </a:ext>
                  </a:extLst>
                </a:gridCol>
              </a:tblGrid>
              <a:tr h="674512">
                <a:tc>
                  <a:txBody>
                    <a:bodyPr/>
                    <a:lstStyle/>
                    <a:p>
                      <a:pPr algn="ctr"/>
                      <a:r>
                        <a:rPr lang="en-US" sz="2800" baseline="0" dirty="0"/>
                        <a:t>16</a:t>
                      </a:r>
                      <a:r>
                        <a:rPr lang="en-US" sz="2800" baseline="30000" dirty="0"/>
                        <a:t>5</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baseline="0" dirty="0"/>
                        <a:t>16</a:t>
                      </a:r>
                      <a:r>
                        <a:rPr lang="en-US" sz="2800" baseline="30000" dirty="0"/>
                        <a:t>4</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GB" sz="2400" dirty="0">
                          <a:solidFill>
                            <a:schemeClr val="bg1"/>
                          </a:solidFill>
                        </a:rPr>
                        <a:t>1,048,576</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65,536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800" b="1" dirty="0">
                          <a:solidFill>
                            <a:schemeClr val="bg1"/>
                          </a:solidFill>
                        </a:rPr>
                        <a:t>2</a:t>
                      </a:r>
                      <a:r>
                        <a:rPr lang="en-US" sz="2800" b="1" baseline="30000" dirty="0">
                          <a:solidFill>
                            <a:schemeClr val="bg1"/>
                          </a:solidFill>
                        </a:rPr>
                        <a:t>20</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16</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12</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8</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4</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0</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extLst>
                  <a:ext uri="{0D108BD9-81ED-4DB2-BD59-A6C34878D82A}">
                    <a16:rowId xmlns:a16="http://schemas.microsoft.com/office/drawing/2014/main" val="1029281155"/>
                  </a:ext>
                </a:extLst>
              </a:tr>
            </a:tbl>
          </a:graphicData>
        </a:graphic>
      </p:graphicFrame>
    </p:spTree>
    <p:extLst>
      <p:ext uri="{BB962C8B-B14F-4D97-AF65-F5344CB8AC3E}">
        <p14:creationId xmlns:p14="http://schemas.microsoft.com/office/powerpoint/2010/main" val="4136210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70115" y="3312887"/>
            <a:ext cx="11451768" cy="3545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Do you know a power rule in </a:t>
            </a:r>
            <a:r>
              <a:rPr lang="en-US" sz="3600" dirty="0" err="1">
                <a:solidFill>
                  <a:prstClr val="white"/>
                </a:solidFill>
                <a:latin typeface="Bahnschrift SemiBold SemiConden" panose="020B0502040204020203" pitchFamily="34" charset="0"/>
              </a:rPr>
              <a:t>maths</a:t>
            </a:r>
            <a:r>
              <a:rPr lang="en-US" sz="3600" dirty="0">
                <a:solidFill>
                  <a:prstClr val="white"/>
                </a:solidFill>
                <a:latin typeface="Bahnschrift SemiBold SemiConden" panose="020B0502040204020203" pitchFamily="34" charset="0"/>
              </a:rPr>
              <a:t> that proves this relationship?</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(a</a:t>
            </a:r>
            <a:r>
              <a:rPr lang="en-US" sz="3600" baseline="30000" noProof="0" dirty="0">
                <a:solidFill>
                  <a:prstClr val="white"/>
                </a:solidFill>
                <a:latin typeface="Bahnschrift SemiBold SemiConden" panose="020B0502040204020203" pitchFamily="34" charset="0"/>
              </a:rPr>
              <a:t>m</a:t>
            </a:r>
            <a:r>
              <a:rPr lang="en-US" sz="3600" noProof="0" dirty="0">
                <a:solidFill>
                  <a:prstClr val="white"/>
                </a:solidFill>
                <a:latin typeface="Bahnschrift SemiBold SemiConden" panose="020B0502040204020203" pitchFamily="34" charset="0"/>
              </a:rPr>
              <a:t>)</a:t>
            </a:r>
            <a:r>
              <a:rPr lang="en-US" sz="3600" baseline="60000" noProof="0" dirty="0">
                <a:solidFill>
                  <a:prstClr val="white"/>
                </a:solidFill>
                <a:latin typeface="Bahnschrift SemiBold SemiConden" panose="020B0502040204020203" pitchFamily="34" charset="0"/>
              </a:rPr>
              <a:t>n </a:t>
            </a:r>
            <a:r>
              <a:rPr lang="en-US" sz="3600" noProof="0" dirty="0">
                <a:solidFill>
                  <a:prstClr val="white"/>
                </a:solidFill>
                <a:latin typeface="Bahnschrift SemiBold SemiConden" panose="020B0502040204020203" pitchFamily="34" charset="0"/>
              </a:rPr>
              <a:t>= </a:t>
            </a:r>
            <a:r>
              <a:rPr lang="en-US" sz="3600" noProof="0" dirty="0" err="1">
                <a:solidFill>
                  <a:prstClr val="white"/>
                </a:solidFill>
                <a:latin typeface="Bahnschrift SemiBold SemiConden" panose="020B0502040204020203" pitchFamily="34" charset="0"/>
              </a:rPr>
              <a:t>a</a:t>
            </a:r>
            <a:r>
              <a:rPr lang="en-US" sz="3600" baseline="30000" noProof="0" dirty="0" err="1">
                <a:solidFill>
                  <a:prstClr val="white"/>
                </a:solidFill>
                <a:latin typeface="Bahnschrift SemiBold SemiConden" panose="020B0502040204020203" pitchFamily="34" charset="0"/>
              </a:rPr>
              <a:t>mn</a:t>
            </a:r>
            <a:endParaRPr lang="en-US" sz="3600" baseline="300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i.e. 16 = 2</a:t>
            </a:r>
            <a:r>
              <a:rPr lang="en-US" sz="3600" baseline="30000" noProof="0" dirty="0">
                <a:solidFill>
                  <a:prstClr val="white"/>
                </a:solidFill>
                <a:latin typeface="Bahnschrift SemiBold SemiConden" panose="020B0502040204020203" pitchFamily="34" charset="0"/>
              </a:rPr>
              <a:t>4</a:t>
            </a:r>
            <a:r>
              <a:rPr lang="en-US" sz="3600" noProof="0" dirty="0">
                <a:solidFill>
                  <a:prstClr val="white"/>
                </a:solidFill>
                <a:latin typeface="Bahnschrift SemiBold SemiConden" panose="020B0502040204020203" pitchFamily="34" charset="0"/>
              </a:rPr>
              <a:t>, hence 16</a:t>
            </a:r>
            <a:r>
              <a:rPr lang="en-US" sz="3600" baseline="30000" noProof="0" dirty="0">
                <a:solidFill>
                  <a:prstClr val="white"/>
                </a:solidFill>
                <a:latin typeface="Bahnschrift SemiBold SemiConden" panose="020B0502040204020203" pitchFamily="34" charset="0"/>
              </a:rPr>
              <a:t>4</a:t>
            </a:r>
            <a:r>
              <a:rPr lang="en-US" sz="3600" noProof="0" dirty="0">
                <a:solidFill>
                  <a:prstClr val="white"/>
                </a:solidFill>
                <a:latin typeface="Bahnschrift SemiBold SemiConden" panose="020B0502040204020203" pitchFamily="34" charset="0"/>
              </a:rPr>
              <a:t> = (2</a:t>
            </a:r>
            <a:r>
              <a:rPr lang="en-US" sz="3600" baseline="30000" noProof="0" dirty="0">
                <a:solidFill>
                  <a:prstClr val="white"/>
                </a:solidFill>
                <a:latin typeface="Bahnschrift SemiBold SemiConden" panose="020B0502040204020203" pitchFamily="34" charset="0"/>
              </a:rPr>
              <a:t>4</a:t>
            </a:r>
            <a:r>
              <a:rPr lang="en-US" sz="3600" noProof="0" dirty="0">
                <a:solidFill>
                  <a:prstClr val="white"/>
                </a:solidFill>
                <a:latin typeface="Bahnschrift SemiBold SemiConden" panose="020B0502040204020203" pitchFamily="34" charset="0"/>
              </a:rPr>
              <a:t>)</a:t>
            </a:r>
            <a:r>
              <a:rPr lang="en-US" sz="3600" baseline="60000" noProof="0" dirty="0">
                <a:solidFill>
                  <a:prstClr val="white"/>
                </a:solidFill>
                <a:latin typeface="Bahnschrift SemiBold SemiConden" panose="020B0502040204020203" pitchFamily="34" charset="0"/>
              </a:rPr>
              <a:t>4</a:t>
            </a:r>
            <a:r>
              <a:rPr lang="en-US" sz="3600" noProof="0" dirty="0">
                <a:solidFill>
                  <a:prstClr val="white"/>
                </a:solidFill>
                <a:latin typeface="Bahnschrift SemiBold SemiConden" panose="020B0502040204020203" pitchFamily="34" charset="0"/>
              </a:rPr>
              <a:t> = 2</a:t>
            </a:r>
            <a:r>
              <a:rPr lang="en-US" sz="3600" baseline="30000" noProof="0" dirty="0">
                <a:solidFill>
                  <a:prstClr val="white"/>
                </a:solidFill>
                <a:latin typeface="Bahnschrift SemiBold SemiConden" panose="020B0502040204020203" pitchFamily="34" charset="0"/>
              </a:rPr>
              <a:t>16</a:t>
            </a:r>
            <a:endParaRPr lang="en-US" sz="3600" baseline="30000" noProof="0" dirty="0">
              <a:solidFill>
                <a:schemeClr val="bg1"/>
              </a:solidFill>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BE11A269-DC49-43B0-AC11-088B2887A2DC}"/>
              </a:ext>
            </a:extLst>
          </p:cNvPr>
          <p:cNvGraphicFramePr>
            <a:graphicFrameLocks noGrp="1"/>
          </p:cNvGraphicFramePr>
          <p:nvPr>
            <p:extLst/>
          </p:nvPr>
        </p:nvGraphicFramePr>
        <p:xfrm>
          <a:off x="370115" y="1289350"/>
          <a:ext cx="11451768" cy="2023536"/>
        </p:xfrm>
        <a:graphic>
          <a:graphicData uri="http://schemas.openxmlformats.org/drawingml/2006/table">
            <a:tbl>
              <a:tblPr firstRow="1" bandRow="1">
                <a:tableStyleId>{5C22544A-7EE6-4342-B048-85BDC9FD1C3A}</a:tableStyleId>
              </a:tblPr>
              <a:tblGrid>
                <a:gridCol w="1908628">
                  <a:extLst>
                    <a:ext uri="{9D8B030D-6E8A-4147-A177-3AD203B41FA5}">
                      <a16:colId xmlns:a16="http://schemas.microsoft.com/office/drawing/2014/main" val="2639330788"/>
                    </a:ext>
                  </a:extLst>
                </a:gridCol>
                <a:gridCol w="1908628">
                  <a:extLst>
                    <a:ext uri="{9D8B030D-6E8A-4147-A177-3AD203B41FA5}">
                      <a16:colId xmlns:a16="http://schemas.microsoft.com/office/drawing/2014/main" val="4125144022"/>
                    </a:ext>
                  </a:extLst>
                </a:gridCol>
                <a:gridCol w="1908628">
                  <a:extLst>
                    <a:ext uri="{9D8B030D-6E8A-4147-A177-3AD203B41FA5}">
                      <a16:colId xmlns:a16="http://schemas.microsoft.com/office/drawing/2014/main" val="350025250"/>
                    </a:ext>
                  </a:extLst>
                </a:gridCol>
                <a:gridCol w="1908628">
                  <a:extLst>
                    <a:ext uri="{9D8B030D-6E8A-4147-A177-3AD203B41FA5}">
                      <a16:colId xmlns:a16="http://schemas.microsoft.com/office/drawing/2014/main" val="776434977"/>
                    </a:ext>
                  </a:extLst>
                </a:gridCol>
                <a:gridCol w="1908628">
                  <a:extLst>
                    <a:ext uri="{9D8B030D-6E8A-4147-A177-3AD203B41FA5}">
                      <a16:colId xmlns:a16="http://schemas.microsoft.com/office/drawing/2014/main" val="4263863829"/>
                    </a:ext>
                  </a:extLst>
                </a:gridCol>
                <a:gridCol w="1908628">
                  <a:extLst>
                    <a:ext uri="{9D8B030D-6E8A-4147-A177-3AD203B41FA5}">
                      <a16:colId xmlns:a16="http://schemas.microsoft.com/office/drawing/2014/main" val="2555021757"/>
                    </a:ext>
                  </a:extLst>
                </a:gridCol>
              </a:tblGrid>
              <a:tr h="674512">
                <a:tc>
                  <a:txBody>
                    <a:bodyPr/>
                    <a:lstStyle/>
                    <a:p>
                      <a:pPr algn="ctr"/>
                      <a:r>
                        <a:rPr lang="en-US" sz="2800" baseline="0" dirty="0"/>
                        <a:t>16</a:t>
                      </a:r>
                      <a:r>
                        <a:rPr lang="en-US" sz="2800" baseline="30000" dirty="0"/>
                        <a:t>5</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baseline="0" dirty="0"/>
                        <a:t>16</a:t>
                      </a:r>
                      <a:r>
                        <a:rPr lang="en-US" sz="2800" baseline="30000" dirty="0"/>
                        <a:t>4</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GB" sz="2400" dirty="0">
                          <a:solidFill>
                            <a:schemeClr val="bg1"/>
                          </a:solidFill>
                        </a:rPr>
                        <a:t>1,048,576</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65,536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800" b="1" dirty="0">
                          <a:solidFill>
                            <a:schemeClr val="bg1"/>
                          </a:solidFill>
                        </a:rPr>
                        <a:t>2</a:t>
                      </a:r>
                      <a:r>
                        <a:rPr lang="en-US" sz="2800" b="1" baseline="30000" dirty="0">
                          <a:solidFill>
                            <a:schemeClr val="bg1"/>
                          </a:solidFill>
                        </a:rPr>
                        <a:t>20</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16</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12</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8</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4</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sz="2800" b="1" dirty="0">
                          <a:solidFill>
                            <a:schemeClr val="bg1"/>
                          </a:solidFill>
                        </a:rPr>
                        <a:t>2</a:t>
                      </a:r>
                      <a:r>
                        <a:rPr lang="en-US" sz="2800" b="1" baseline="30000" dirty="0">
                          <a:solidFill>
                            <a:schemeClr val="bg1"/>
                          </a:solidFill>
                        </a:rPr>
                        <a:t>0</a:t>
                      </a:r>
                      <a:endParaRPr lang="en-GB" sz="2800" b="1"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extLst>
                  <a:ext uri="{0D108BD9-81ED-4DB2-BD59-A6C34878D82A}">
                    <a16:rowId xmlns:a16="http://schemas.microsoft.com/office/drawing/2014/main" val="1029281155"/>
                  </a:ext>
                </a:extLst>
              </a:tr>
            </a:tbl>
          </a:graphicData>
        </a:graphic>
      </p:graphicFrame>
    </p:spTree>
    <p:extLst>
      <p:ext uri="{BB962C8B-B14F-4D97-AF65-F5344CB8AC3E}">
        <p14:creationId xmlns:p14="http://schemas.microsoft.com/office/powerpoint/2010/main" val="182741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As a result of this relationship between base-2, we will see that converting from binary to hexadecimal and vice-versa is relatively easy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algn="ctr">
              <a:defRPr/>
            </a:pPr>
            <a:r>
              <a:rPr lang="en-US" sz="3600" dirty="0">
                <a:solidFill>
                  <a:prstClr val="white"/>
                </a:solidFill>
                <a:latin typeface="Bahnschrift SemiBold SemiConden" panose="020B0502040204020203" pitchFamily="34" charset="0"/>
              </a:rPr>
              <a:t>First though, let’s practice using the same method as before to convert some hexadecimal numbers to denary</a:t>
            </a:r>
            <a:endParaRPr lang="en-US" sz="36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116616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Hexadecimal to Denary: Practice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483506" y="1336877"/>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32</a:t>
            </a:r>
          </a:p>
        </p:txBody>
      </p:sp>
      <p:graphicFrame>
        <p:nvGraphicFramePr>
          <p:cNvPr id="6" name="Table 5">
            <a:extLst>
              <a:ext uri="{FF2B5EF4-FFF2-40B4-BE49-F238E27FC236}">
                <a16:creationId xmlns:a16="http://schemas.microsoft.com/office/drawing/2014/main" id="{2A4DB33F-0199-494C-874A-7E53C5E24DC0}"/>
              </a:ext>
            </a:extLst>
          </p:cNvPr>
          <p:cNvGraphicFramePr>
            <a:graphicFrameLocks noGrp="1"/>
          </p:cNvGraphicFramePr>
          <p:nvPr>
            <p:extLst>
              <p:ext uri="{D42A27DB-BD31-4B8C-83A1-F6EECF244321}">
                <p14:modId xmlns:p14="http://schemas.microsoft.com/office/powerpoint/2010/main" val="2001595960"/>
              </p:ext>
            </p:extLst>
          </p:nvPr>
        </p:nvGraphicFramePr>
        <p:xfrm>
          <a:off x="483506" y="2695601"/>
          <a:ext cx="3338292" cy="2698048"/>
        </p:xfrm>
        <a:graphic>
          <a:graphicData uri="http://schemas.openxmlformats.org/drawingml/2006/table">
            <a:tbl>
              <a:tblPr firstRow="1" bandRow="1">
                <a:tableStyleId>{5C22544A-7EE6-4342-B048-85BDC9FD1C3A}</a:tableStyleId>
              </a:tblPr>
              <a:tblGrid>
                <a:gridCol w="834573">
                  <a:extLst>
                    <a:ext uri="{9D8B030D-6E8A-4147-A177-3AD203B41FA5}">
                      <a16:colId xmlns:a16="http://schemas.microsoft.com/office/drawing/2014/main" val="350025250"/>
                    </a:ext>
                  </a:extLst>
                </a:gridCol>
                <a:gridCol w="834573">
                  <a:extLst>
                    <a:ext uri="{9D8B030D-6E8A-4147-A177-3AD203B41FA5}">
                      <a16:colId xmlns:a16="http://schemas.microsoft.com/office/drawing/2014/main" val="776434977"/>
                    </a:ext>
                  </a:extLst>
                </a:gridCol>
                <a:gridCol w="834573">
                  <a:extLst>
                    <a:ext uri="{9D8B030D-6E8A-4147-A177-3AD203B41FA5}">
                      <a16:colId xmlns:a16="http://schemas.microsoft.com/office/drawing/2014/main" val="4263863829"/>
                    </a:ext>
                  </a:extLst>
                </a:gridCol>
                <a:gridCol w="834573">
                  <a:extLst>
                    <a:ext uri="{9D8B030D-6E8A-4147-A177-3AD203B41FA5}">
                      <a16:colId xmlns:a16="http://schemas.microsoft.com/office/drawing/2014/main" val="2555021757"/>
                    </a:ext>
                  </a:extLst>
                </a:gridCol>
              </a:tblGrid>
              <a:tr h="674512">
                <a:tc>
                  <a:txBody>
                    <a:bodyPr/>
                    <a:lstStyle/>
                    <a:p>
                      <a:pPr algn="ctr"/>
                      <a:r>
                        <a:rPr lang="en-US" sz="2800" dirty="0"/>
                        <a:t>16</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3</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r h="674512">
                <a:tc>
                  <a:txBody>
                    <a:bodyPr/>
                    <a:lstStyle/>
                    <a:p>
                      <a:pPr algn="ct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672629992"/>
                  </a:ext>
                </a:extLst>
              </a:tr>
            </a:tbl>
          </a:graphicData>
        </a:graphic>
      </p:graphicFrame>
      <p:sp>
        <p:nvSpPr>
          <p:cNvPr id="10" name="Rectangle 9">
            <a:extLst>
              <a:ext uri="{FF2B5EF4-FFF2-40B4-BE49-F238E27FC236}">
                <a16:creationId xmlns:a16="http://schemas.microsoft.com/office/drawing/2014/main" id="{7D48BE68-39B6-49C7-894E-5E0FE0ECB862}"/>
              </a:ext>
            </a:extLst>
          </p:cNvPr>
          <p:cNvSpPr/>
          <p:nvPr/>
        </p:nvSpPr>
        <p:spPr>
          <a:xfrm>
            <a:off x="4426856" y="1336877"/>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FF</a:t>
            </a:r>
          </a:p>
        </p:txBody>
      </p:sp>
      <p:sp>
        <p:nvSpPr>
          <p:cNvPr id="12" name="Rectangle 11">
            <a:extLst>
              <a:ext uri="{FF2B5EF4-FFF2-40B4-BE49-F238E27FC236}">
                <a16:creationId xmlns:a16="http://schemas.microsoft.com/office/drawing/2014/main" id="{6D064B3A-321B-422E-B835-6CA916EFD5EB}"/>
              </a:ext>
            </a:extLst>
          </p:cNvPr>
          <p:cNvSpPr/>
          <p:nvPr/>
        </p:nvSpPr>
        <p:spPr>
          <a:xfrm>
            <a:off x="8309428" y="1336877"/>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ABCD</a:t>
            </a:r>
          </a:p>
        </p:txBody>
      </p:sp>
      <p:sp>
        <p:nvSpPr>
          <p:cNvPr id="14" name="Rectangle 13">
            <a:extLst>
              <a:ext uri="{FF2B5EF4-FFF2-40B4-BE49-F238E27FC236}">
                <a16:creationId xmlns:a16="http://schemas.microsoft.com/office/drawing/2014/main" id="{5C06CBFE-0C8C-47DC-A4FB-A0CDEF055115}"/>
              </a:ext>
            </a:extLst>
          </p:cNvPr>
          <p:cNvSpPr/>
          <p:nvPr/>
        </p:nvSpPr>
        <p:spPr>
          <a:xfrm>
            <a:off x="483506" y="545183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50</a:t>
            </a:r>
          </a:p>
        </p:txBody>
      </p:sp>
      <p:graphicFrame>
        <p:nvGraphicFramePr>
          <p:cNvPr id="15" name="Table 14">
            <a:extLst>
              <a:ext uri="{FF2B5EF4-FFF2-40B4-BE49-F238E27FC236}">
                <a16:creationId xmlns:a16="http://schemas.microsoft.com/office/drawing/2014/main" id="{8BFC5492-CF55-42FD-BB69-7ACA64988227}"/>
              </a:ext>
            </a:extLst>
          </p:cNvPr>
          <p:cNvGraphicFramePr>
            <a:graphicFrameLocks noGrp="1"/>
          </p:cNvGraphicFramePr>
          <p:nvPr>
            <p:extLst>
              <p:ext uri="{D42A27DB-BD31-4B8C-83A1-F6EECF244321}">
                <p14:modId xmlns:p14="http://schemas.microsoft.com/office/powerpoint/2010/main" val="777445151"/>
              </p:ext>
            </p:extLst>
          </p:nvPr>
        </p:nvGraphicFramePr>
        <p:xfrm>
          <a:off x="4486950" y="2724897"/>
          <a:ext cx="3338292" cy="2698048"/>
        </p:xfrm>
        <a:graphic>
          <a:graphicData uri="http://schemas.openxmlformats.org/drawingml/2006/table">
            <a:tbl>
              <a:tblPr firstRow="1" bandRow="1">
                <a:tableStyleId>{5C22544A-7EE6-4342-B048-85BDC9FD1C3A}</a:tableStyleId>
              </a:tblPr>
              <a:tblGrid>
                <a:gridCol w="834573">
                  <a:extLst>
                    <a:ext uri="{9D8B030D-6E8A-4147-A177-3AD203B41FA5}">
                      <a16:colId xmlns:a16="http://schemas.microsoft.com/office/drawing/2014/main" val="350025250"/>
                    </a:ext>
                  </a:extLst>
                </a:gridCol>
                <a:gridCol w="834573">
                  <a:extLst>
                    <a:ext uri="{9D8B030D-6E8A-4147-A177-3AD203B41FA5}">
                      <a16:colId xmlns:a16="http://schemas.microsoft.com/office/drawing/2014/main" val="776434977"/>
                    </a:ext>
                  </a:extLst>
                </a:gridCol>
                <a:gridCol w="834573">
                  <a:extLst>
                    <a:ext uri="{9D8B030D-6E8A-4147-A177-3AD203B41FA5}">
                      <a16:colId xmlns:a16="http://schemas.microsoft.com/office/drawing/2014/main" val="4263863829"/>
                    </a:ext>
                  </a:extLst>
                </a:gridCol>
                <a:gridCol w="834573">
                  <a:extLst>
                    <a:ext uri="{9D8B030D-6E8A-4147-A177-3AD203B41FA5}">
                      <a16:colId xmlns:a16="http://schemas.microsoft.com/office/drawing/2014/main" val="2555021757"/>
                    </a:ext>
                  </a:extLst>
                </a:gridCol>
              </a:tblGrid>
              <a:tr h="674512">
                <a:tc>
                  <a:txBody>
                    <a:bodyPr/>
                    <a:lstStyle/>
                    <a:p>
                      <a:pPr algn="ctr"/>
                      <a:r>
                        <a:rPr lang="en-US" sz="2800" dirty="0"/>
                        <a:t>16</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F</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F</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r h="674512">
                <a:tc>
                  <a:txBody>
                    <a:bodyPr/>
                    <a:lstStyle/>
                    <a:p>
                      <a:pPr algn="ct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240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15</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672629992"/>
                  </a:ext>
                </a:extLst>
              </a:tr>
            </a:tbl>
          </a:graphicData>
        </a:graphic>
      </p:graphicFrame>
      <p:sp>
        <p:nvSpPr>
          <p:cNvPr id="16" name="Rectangle 15">
            <a:extLst>
              <a:ext uri="{FF2B5EF4-FFF2-40B4-BE49-F238E27FC236}">
                <a16:creationId xmlns:a16="http://schemas.microsoft.com/office/drawing/2014/main" id="{15D006E2-898C-4068-8CFA-E43B00E7E997}"/>
              </a:ext>
            </a:extLst>
          </p:cNvPr>
          <p:cNvSpPr/>
          <p:nvPr/>
        </p:nvSpPr>
        <p:spPr>
          <a:xfrm>
            <a:off x="4486950" y="547555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255</a:t>
            </a:r>
          </a:p>
        </p:txBody>
      </p:sp>
      <p:graphicFrame>
        <p:nvGraphicFramePr>
          <p:cNvPr id="17" name="Table 16">
            <a:extLst>
              <a:ext uri="{FF2B5EF4-FFF2-40B4-BE49-F238E27FC236}">
                <a16:creationId xmlns:a16="http://schemas.microsoft.com/office/drawing/2014/main" id="{1D0007DF-6664-4159-B608-FF9DB3F60EB3}"/>
              </a:ext>
            </a:extLst>
          </p:cNvPr>
          <p:cNvGraphicFramePr>
            <a:graphicFrameLocks noGrp="1"/>
          </p:cNvGraphicFramePr>
          <p:nvPr>
            <p:extLst>
              <p:ext uri="{D42A27DB-BD31-4B8C-83A1-F6EECF244321}">
                <p14:modId xmlns:p14="http://schemas.microsoft.com/office/powerpoint/2010/main" val="500524759"/>
              </p:ext>
            </p:extLst>
          </p:nvPr>
        </p:nvGraphicFramePr>
        <p:xfrm>
          <a:off x="8490399" y="2719321"/>
          <a:ext cx="3338292" cy="2698048"/>
        </p:xfrm>
        <a:graphic>
          <a:graphicData uri="http://schemas.openxmlformats.org/drawingml/2006/table">
            <a:tbl>
              <a:tblPr firstRow="1" bandRow="1">
                <a:tableStyleId>{5C22544A-7EE6-4342-B048-85BDC9FD1C3A}</a:tableStyleId>
              </a:tblPr>
              <a:tblGrid>
                <a:gridCol w="834573">
                  <a:extLst>
                    <a:ext uri="{9D8B030D-6E8A-4147-A177-3AD203B41FA5}">
                      <a16:colId xmlns:a16="http://schemas.microsoft.com/office/drawing/2014/main" val="350025250"/>
                    </a:ext>
                  </a:extLst>
                </a:gridCol>
                <a:gridCol w="834573">
                  <a:extLst>
                    <a:ext uri="{9D8B030D-6E8A-4147-A177-3AD203B41FA5}">
                      <a16:colId xmlns:a16="http://schemas.microsoft.com/office/drawing/2014/main" val="776434977"/>
                    </a:ext>
                  </a:extLst>
                </a:gridCol>
                <a:gridCol w="834573">
                  <a:extLst>
                    <a:ext uri="{9D8B030D-6E8A-4147-A177-3AD203B41FA5}">
                      <a16:colId xmlns:a16="http://schemas.microsoft.com/office/drawing/2014/main" val="4263863829"/>
                    </a:ext>
                  </a:extLst>
                </a:gridCol>
                <a:gridCol w="834573">
                  <a:extLst>
                    <a:ext uri="{9D8B030D-6E8A-4147-A177-3AD203B41FA5}">
                      <a16:colId xmlns:a16="http://schemas.microsoft.com/office/drawing/2014/main" val="2555021757"/>
                    </a:ext>
                  </a:extLst>
                </a:gridCol>
              </a:tblGrid>
              <a:tr h="674512">
                <a:tc>
                  <a:txBody>
                    <a:bodyPr/>
                    <a:lstStyle/>
                    <a:p>
                      <a:pPr algn="ctr"/>
                      <a:r>
                        <a:rPr lang="en-US" sz="2800" dirty="0"/>
                        <a:t>16</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A</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B</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C</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D</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r h="674512">
                <a:tc>
                  <a:txBody>
                    <a:bodyPr/>
                    <a:lstStyle/>
                    <a:p>
                      <a:pPr algn="ctr"/>
                      <a:r>
                        <a:rPr lang="en-US" sz="2000" dirty="0">
                          <a:solidFill>
                            <a:schemeClr val="bg1"/>
                          </a:solidFill>
                        </a:rPr>
                        <a:t>40960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2816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192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13</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672629992"/>
                  </a:ext>
                </a:extLst>
              </a:tr>
            </a:tbl>
          </a:graphicData>
        </a:graphic>
      </p:graphicFrame>
      <p:sp>
        <p:nvSpPr>
          <p:cNvPr id="18" name="Rectangle 17">
            <a:extLst>
              <a:ext uri="{FF2B5EF4-FFF2-40B4-BE49-F238E27FC236}">
                <a16:creationId xmlns:a16="http://schemas.microsoft.com/office/drawing/2014/main" id="{84533474-4EB3-4BDA-A9B7-F5B0DEBDB71A}"/>
              </a:ext>
            </a:extLst>
          </p:cNvPr>
          <p:cNvSpPr/>
          <p:nvPr/>
        </p:nvSpPr>
        <p:spPr>
          <a:xfrm>
            <a:off x="8490399" y="547555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43981</a:t>
            </a:r>
          </a:p>
        </p:txBody>
      </p:sp>
      <p:sp>
        <p:nvSpPr>
          <p:cNvPr id="19" name="Rectangle 18">
            <a:extLst>
              <a:ext uri="{FF2B5EF4-FFF2-40B4-BE49-F238E27FC236}">
                <a16:creationId xmlns:a16="http://schemas.microsoft.com/office/drawing/2014/main" id="{A424EF74-2101-4993-A38F-F3D4570FF0F0}"/>
              </a:ext>
            </a:extLst>
          </p:cNvPr>
          <p:cNvSpPr/>
          <p:nvPr/>
        </p:nvSpPr>
        <p:spPr>
          <a:xfrm>
            <a:off x="483506" y="4726932"/>
            <a:ext cx="3338287" cy="6722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1" name="Rectangle 20">
            <a:extLst>
              <a:ext uri="{FF2B5EF4-FFF2-40B4-BE49-F238E27FC236}">
                <a16:creationId xmlns:a16="http://schemas.microsoft.com/office/drawing/2014/main" id="{AEB24D4A-EBD5-4746-98ED-B6A6FDD11EE7}"/>
              </a:ext>
            </a:extLst>
          </p:cNvPr>
          <p:cNvSpPr/>
          <p:nvPr/>
        </p:nvSpPr>
        <p:spPr>
          <a:xfrm>
            <a:off x="4481375" y="4760230"/>
            <a:ext cx="3338287" cy="6722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2" name="Rectangle 21">
            <a:extLst>
              <a:ext uri="{FF2B5EF4-FFF2-40B4-BE49-F238E27FC236}">
                <a16:creationId xmlns:a16="http://schemas.microsoft.com/office/drawing/2014/main" id="{46CC39AB-28FC-40FD-8EA6-BA2ED6C1A322}"/>
              </a:ext>
            </a:extLst>
          </p:cNvPr>
          <p:cNvSpPr/>
          <p:nvPr/>
        </p:nvSpPr>
        <p:spPr>
          <a:xfrm>
            <a:off x="8490391" y="4745077"/>
            <a:ext cx="3338287" cy="6722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Tree>
    <p:extLst>
      <p:ext uri="{BB962C8B-B14F-4D97-AF65-F5344CB8AC3E}">
        <p14:creationId xmlns:p14="http://schemas.microsoft.com/office/powerpoint/2010/main" val="363080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 calcmode="lin" valueType="num">
                                      <p:cBhvr>
                                        <p:cTn id="12"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xit" presetSubtype="1" fill="hold" grpId="0" nodeType="clickEffect">
                                  <p:stCondLst>
                                    <p:cond delay="0"/>
                                  </p:stCondLst>
                                  <p:childTnLst>
                                    <p:animEffect transition="out" filter="wipe(up)">
                                      <p:cBhvr>
                                        <p:cTn id="18" dur="500"/>
                                        <p:tgtEl>
                                          <p:spTgt spid="21"/>
                                        </p:tgtEl>
                                      </p:cBhvr>
                                    </p:animEffect>
                                    <p:set>
                                      <p:cBhvr>
                                        <p:cTn id="19" dur="1" fill="hold">
                                          <p:stCondLst>
                                            <p:cond delay="499"/>
                                          </p:stCondLst>
                                        </p:cTn>
                                        <p:tgtEl>
                                          <p:spTgt spid="21"/>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6">
                                            <p:txEl>
                                              <p:pRg st="0" end="0"/>
                                            </p:txEl>
                                          </p:spTgt>
                                        </p:tgtEl>
                                        <p:attrNameLst>
                                          <p:attrName>style.visibility</p:attrName>
                                        </p:attrNameLst>
                                      </p:cBhvr>
                                      <p:to>
                                        <p:strVal val="visible"/>
                                      </p:to>
                                    </p:set>
                                    <p:anim calcmode="lin" valueType="num">
                                      <p:cBhvr>
                                        <p:cTn id="24"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16">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xit" presetSubtype="1" fill="hold" grpId="0" nodeType="clickEffect">
                                  <p:stCondLst>
                                    <p:cond delay="0"/>
                                  </p:stCondLst>
                                  <p:childTnLst>
                                    <p:animEffect transition="out" filter="wipe(up)">
                                      <p:cBhvr>
                                        <p:cTn id="30" dur="500"/>
                                        <p:tgtEl>
                                          <p:spTgt spid="22"/>
                                        </p:tgtEl>
                                      </p:cBhvr>
                                    </p:animEffect>
                                    <p:set>
                                      <p:cBhvr>
                                        <p:cTn id="31" dur="1" fill="hold">
                                          <p:stCondLst>
                                            <p:cond delay="499"/>
                                          </p:stCondLst>
                                        </p:cTn>
                                        <p:tgtEl>
                                          <p:spTgt spid="22"/>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8">
                                            <p:txEl>
                                              <p:pRg st="0" end="0"/>
                                            </p:txEl>
                                          </p:spTgt>
                                        </p:tgtEl>
                                        <p:attrNameLst>
                                          <p:attrName>style.visibility</p:attrName>
                                        </p:attrNameLst>
                                      </p:cBhvr>
                                      <p:to>
                                        <p:strVal val="visible"/>
                                      </p:to>
                                    </p:set>
                                    <p:anim calcmode="lin" valueType="num">
                                      <p:cBhvr>
                                        <p:cTn id="36"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37" dur="5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38"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16" grpId="0" build="p"/>
      <p:bldP spid="18" grpId="0" build="p"/>
      <p:bldP spid="19" grpId="0" animBg="1"/>
      <p:bldP spid="21" grpId="0" animBg="1"/>
      <p:bldP spid="2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Again, we can use the same approach as we used converting</a:t>
            </a:r>
            <a:r>
              <a:rPr lang="en-US" sz="3600" dirty="0">
                <a:solidFill>
                  <a:prstClr val="white"/>
                </a:solidFill>
                <a:latin typeface="Bahnschrift SemiBold SemiConden" panose="020B0502040204020203" pitchFamily="34" charset="0"/>
              </a:rPr>
              <a:t> denary to binary, but just in base-16…</a:t>
            </a:r>
          </a:p>
        </p:txBody>
      </p:sp>
    </p:spTree>
    <p:extLst>
      <p:ext uri="{BB962C8B-B14F-4D97-AF65-F5344CB8AC3E}">
        <p14:creationId xmlns:p14="http://schemas.microsoft.com/office/powerpoint/2010/main" val="14914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Denary to Hexadecimal</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Let’s convert the denary number 28 into hexadecimal: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We need 2 hex digits to represent this: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28 / 16</a:t>
            </a:r>
            <a:r>
              <a:rPr lang="en-US" sz="3600" baseline="30000" dirty="0">
                <a:solidFill>
                  <a:prstClr val="white"/>
                </a:solidFill>
                <a:latin typeface="Bahnschrift SemiBold SemiConden" panose="020B0502040204020203" pitchFamily="34" charset="0"/>
              </a:rPr>
              <a:t>1 </a:t>
            </a:r>
            <a:r>
              <a:rPr lang="en-US" sz="3600" dirty="0">
                <a:solidFill>
                  <a:prstClr val="white"/>
                </a:solidFill>
                <a:latin typeface="Bahnschrift SemiBold SemiConden" panose="020B0502040204020203" pitchFamily="34" charset="0"/>
              </a:rPr>
              <a:t>= </a:t>
            </a:r>
            <a:r>
              <a:rPr lang="en-US" sz="3600" dirty="0">
                <a:solidFill>
                  <a:srgbClr val="00CC00"/>
                </a:solidFill>
                <a:latin typeface="Bahnschrift SemiBold SemiConden" panose="020B0502040204020203" pitchFamily="34" charset="0"/>
              </a:rPr>
              <a:t>1</a:t>
            </a:r>
            <a:r>
              <a:rPr lang="en-US" sz="3600" dirty="0">
                <a:solidFill>
                  <a:prstClr val="white"/>
                </a:solidFill>
                <a:latin typeface="Bahnschrift SemiBold SemiConden" panose="020B0502040204020203" pitchFamily="34" charset="0"/>
              </a:rPr>
              <a:t> remainder 12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12 / 16</a:t>
            </a:r>
            <a:r>
              <a:rPr lang="en-US" sz="3600" baseline="30000" dirty="0">
                <a:solidFill>
                  <a:prstClr val="white"/>
                </a:solidFill>
                <a:latin typeface="Bahnschrift SemiBold SemiConden" panose="020B0502040204020203" pitchFamily="34" charset="0"/>
              </a:rPr>
              <a:t>0</a:t>
            </a:r>
            <a:r>
              <a:rPr lang="en-US" sz="3600" dirty="0">
                <a:solidFill>
                  <a:prstClr val="white"/>
                </a:solidFill>
                <a:latin typeface="Bahnschrift SemiBold SemiConden" panose="020B0502040204020203" pitchFamily="34" charset="0"/>
              </a:rPr>
              <a:t> = 12 = </a:t>
            </a:r>
            <a:r>
              <a:rPr lang="en-US" sz="3600" dirty="0">
                <a:solidFill>
                  <a:srgbClr val="00CC00"/>
                </a:solidFill>
                <a:latin typeface="Bahnschrift SemiBold SemiConden" panose="020B0502040204020203" pitchFamily="34" charset="0"/>
              </a:rPr>
              <a:t>C</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srgbClr val="00CC00"/>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solidFill>
                <a:latin typeface="Bahnschrift SemiBold SemiConden" panose="020B0502040204020203" pitchFamily="34" charset="0"/>
              </a:rPr>
              <a:t>Answer = </a:t>
            </a:r>
            <a:r>
              <a:rPr lang="en-US" sz="3600" dirty="0">
                <a:solidFill>
                  <a:srgbClr val="00CC00"/>
                </a:solidFill>
                <a:latin typeface="Bahnschrift SemiBold SemiConden" panose="020B0502040204020203" pitchFamily="34" charset="0"/>
              </a:rPr>
              <a:t>1C</a:t>
            </a:r>
          </a:p>
        </p:txBody>
      </p:sp>
    </p:spTree>
    <p:extLst>
      <p:ext uri="{BB962C8B-B14F-4D97-AF65-F5344CB8AC3E}">
        <p14:creationId xmlns:p14="http://schemas.microsoft.com/office/powerpoint/2010/main" val="1379953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Denary</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to </a:t>
            </a:r>
            <a:r>
              <a:rPr kumimoji="0" lang="en-US" sz="44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Hexadecimal</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Practice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483506" y="1336877"/>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45</a:t>
            </a:r>
          </a:p>
        </p:txBody>
      </p:sp>
      <p:graphicFrame>
        <p:nvGraphicFramePr>
          <p:cNvPr id="6" name="Table 5">
            <a:extLst>
              <a:ext uri="{FF2B5EF4-FFF2-40B4-BE49-F238E27FC236}">
                <a16:creationId xmlns:a16="http://schemas.microsoft.com/office/drawing/2014/main" id="{2A4DB33F-0199-494C-874A-7E53C5E24DC0}"/>
              </a:ext>
            </a:extLst>
          </p:cNvPr>
          <p:cNvGraphicFramePr>
            <a:graphicFrameLocks noGrp="1"/>
          </p:cNvGraphicFramePr>
          <p:nvPr>
            <p:extLst>
              <p:ext uri="{D42A27DB-BD31-4B8C-83A1-F6EECF244321}">
                <p14:modId xmlns:p14="http://schemas.microsoft.com/office/powerpoint/2010/main" val="3560082402"/>
              </p:ext>
            </p:extLst>
          </p:nvPr>
        </p:nvGraphicFramePr>
        <p:xfrm>
          <a:off x="483506" y="2695601"/>
          <a:ext cx="3338292" cy="2023536"/>
        </p:xfrm>
        <a:graphic>
          <a:graphicData uri="http://schemas.openxmlformats.org/drawingml/2006/table">
            <a:tbl>
              <a:tblPr firstRow="1" bandRow="1">
                <a:tableStyleId>{5C22544A-7EE6-4342-B048-85BDC9FD1C3A}</a:tableStyleId>
              </a:tblPr>
              <a:tblGrid>
                <a:gridCol w="834573">
                  <a:extLst>
                    <a:ext uri="{9D8B030D-6E8A-4147-A177-3AD203B41FA5}">
                      <a16:colId xmlns:a16="http://schemas.microsoft.com/office/drawing/2014/main" val="350025250"/>
                    </a:ext>
                  </a:extLst>
                </a:gridCol>
                <a:gridCol w="834573">
                  <a:extLst>
                    <a:ext uri="{9D8B030D-6E8A-4147-A177-3AD203B41FA5}">
                      <a16:colId xmlns:a16="http://schemas.microsoft.com/office/drawing/2014/main" val="776434977"/>
                    </a:ext>
                  </a:extLst>
                </a:gridCol>
                <a:gridCol w="834573">
                  <a:extLst>
                    <a:ext uri="{9D8B030D-6E8A-4147-A177-3AD203B41FA5}">
                      <a16:colId xmlns:a16="http://schemas.microsoft.com/office/drawing/2014/main" val="4263863829"/>
                    </a:ext>
                  </a:extLst>
                </a:gridCol>
                <a:gridCol w="834573">
                  <a:extLst>
                    <a:ext uri="{9D8B030D-6E8A-4147-A177-3AD203B41FA5}">
                      <a16:colId xmlns:a16="http://schemas.microsoft.com/office/drawing/2014/main" val="2555021757"/>
                    </a:ext>
                  </a:extLst>
                </a:gridCol>
              </a:tblGrid>
              <a:tr h="674512">
                <a:tc>
                  <a:txBody>
                    <a:bodyPr/>
                    <a:lstStyle/>
                    <a:p>
                      <a:pPr algn="ctr"/>
                      <a:r>
                        <a:rPr lang="en-US" sz="2800" dirty="0"/>
                        <a:t>16</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D</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10" name="Rectangle 9">
            <a:extLst>
              <a:ext uri="{FF2B5EF4-FFF2-40B4-BE49-F238E27FC236}">
                <a16:creationId xmlns:a16="http://schemas.microsoft.com/office/drawing/2014/main" id="{7D48BE68-39B6-49C7-894E-5E0FE0ECB862}"/>
              </a:ext>
            </a:extLst>
          </p:cNvPr>
          <p:cNvSpPr/>
          <p:nvPr/>
        </p:nvSpPr>
        <p:spPr>
          <a:xfrm>
            <a:off x="4426856" y="1336877"/>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247</a:t>
            </a:r>
          </a:p>
        </p:txBody>
      </p:sp>
      <p:sp>
        <p:nvSpPr>
          <p:cNvPr id="12" name="Rectangle 11">
            <a:extLst>
              <a:ext uri="{FF2B5EF4-FFF2-40B4-BE49-F238E27FC236}">
                <a16:creationId xmlns:a16="http://schemas.microsoft.com/office/drawing/2014/main" id="{6D064B3A-321B-422E-B835-6CA916EFD5EB}"/>
              </a:ext>
            </a:extLst>
          </p:cNvPr>
          <p:cNvSpPr/>
          <p:nvPr/>
        </p:nvSpPr>
        <p:spPr>
          <a:xfrm>
            <a:off x="8309428" y="1336877"/>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12345</a:t>
            </a:r>
          </a:p>
        </p:txBody>
      </p:sp>
      <p:sp>
        <p:nvSpPr>
          <p:cNvPr id="14" name="Rectangle 13">
            <a:extLst>
              <a:ext uri="{FF2B5EF4-FFF2-40B4-BE49-F238E27FC236}">
                <a16:creationId xmlns:a16="http://schemas.microsoft.com/office/drawing/2014/main" id="{5C06CBFE-0C8C-47DC-A4FB-A0CDEF055115}"/>
              </a:ext>
            </a:extLst>
          </p:cNvPr>
          <p:cNvSpPr/>
          <p:nvPr/>
        </p:nvSpPr>
        <p:spPr>
          <a:xfrm>
            <a:off x="483506" y="486098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2D</a:t>
            </a:r>
          </a:p>
        </p:txBody>
      </p:sp>
      <p:graphicFrame>
        <p:nvGraphicFramePr>
          <p:cNvPr id="15" name="Table 14">
            <a:extLst>
              <a:ext uri="{FF2B5EF4-FFF2-40B4-BE49-F238E27FC236}">
                <a16:creationId xmlns:a16="http://schemas.microsoft.com/office/drawing/2014/main" id="{8BFC5492-CF55-42FD-BB69-7ACA64988227}"/>
              </a:ext>
            </a:extLst>
          </p:cNvPr>
          <p:cNvGraphicFramePr>
            <a:graphicFrameLocks noGrp="1"/>
          </p:cNvGraphicFramePr>
          <p:nvPr>
            <p:extLst>
              <p:ext uri="{D42A27DB-BD31-4B8C-83A1-F6EECF244321}">
                <p14:modId xmlns:p14="http://schemas.microsoft.com/office/powerpoint/2010/main" val="1754100185"/>
              </p:ext>
            </p:extLst>
          </p:nvPr>
        </p:nvGraphicFramePr>
        <p:xfrm>
          <a:off x="4486950" y="2719321"/>
          <a:ext cx="3338292" cy="2023536"/>
        </p:xfrm>
        <a:graphic>
          <a:graphicData uri="http://schemas.openxmlformats.org/drawingml/2006/table">
            <a:tbl>
              <a:tblPr firstRow="1" bandRow="1">
                <a:tableStyleId>{5C22544A-7EE6-4342-B048-85BDC9FD1C3A}</a:tableStyleId>
              </a:tblPr>
              <a:tblGrid>
                <a:gridCol w="834573">
                  <a:extLst>
                    <a:ext uri="{9D8B030D-6E8A-4147-A177-3AD203B41FA5}">
                      <a16:colId xmlns:a16="http://schemas.microsoft.com/office/drawing/2014/main" val="350025250"/>
                    </a:ext>
                  </a:extLst>
                </a:gridCol>
                <a:gridCol w="834573">
                  <a:extLst>
                    <a:ext uri="{9D8B030D-6E8A-4147-A177-3AD203B41FA5}">
                      <a16:colId xmlns:a16="http://schemas.microsoft.com/office/drawing/2014/main" val="776434977"/>
                    </a:ext>
                  </a:extLst>
                </a:gridCol>
                <a:gridCol w="834573">
                  <a:extLst>
                    <a:ext uri="{9D8B030D-6E8A-4147-A177-3AD203B41FA5}">
                      <a16:colId xmlns:a16="http://schemas.microsoft.com/office/drawing/2014/main" val="4263863829"/>
                    </a:ext>
                  </a:extLst>
                </a:gridCol>
                <a:gridCol w="834573">
                  <a:extLst>
                    <a:ext uri="{9D8B030D-6E8A-4147-A177-3AD203B41FA5}">
                      <a16:colId xmlns:a16="http://schemas.microsoft.com/office/drawing/2014/main" val="2555021757"/>
                    </a:ext>
                  </a:extLst>
                </a:gridCol>
              </a:tblGrid>
              <a:tr h="674512">
                <a:tc>
                  <a:txBody>
                    <a:bodyPr/>
                    <a:lstStyle/>
                    <a:p>
                      <a:pPr algn="ctr"/>
                      <a:r>
                        <a:rPr lang="en-US" sz="2800" dirty="0"/>
                        <a:t>16</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F</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7</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16" name="Rectangle 15">
            <a:extLst>
              <a:ext uri="{FF2B5EF4-FFF2-40B4-BE49-F238E27FC236}">
                <a16:creationId xmlns:a16="http://schemas.microsoft.com/office/drawing/2014/main" id="{15D006E2-898C-4068-8CFA-E43B00E7E997}"/>
              </a:ext>
            </a:extLst>
          </p:cNvPr>
          <p:cNvSpPr/>
          <p:nvPr/>
        </p:nvSpPr>
        <p:spPr>
          <a:xfrm>
            <a:off x="4486950" y="488470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F7</a:t>
            </a:r>
          </a:p>
        </p:txBody>
      </p:sp>
      <p:graphicFrame>
        <p:nvGraphicFramePr>
          <p:cNvPr id="17" name="Table 16">
            <a:extLst>
              <a:ext uri="{FF2B5EF4-FFF2-40B4-BE49-F238E27FC236}">
                <a16:creationId xmlns:a16="http://schemas.microsoft.com/office/drawing/2014/main" id="{1D0007DF-6664-4159-B608-FF9DB3F60EB3}"/>
              </a:ext>
            </a:extLst>
          </p:cNvPr>
          <p:cNvGraphicFramePr>
            <a:graphicFrameLocks noGrp="1"/>
          </p:cNvGraphicFramePr>
          <p:nvPr>
            <p:extLst>
              <p:ext uri="{D42A27DB-BD31-4B8C-83A1-F6EECF244321}">
                <p14:modId xmlns:p14="http://schemas.microsoft.com/office/powerpoint/2010/main" val="198748065"/>
              </p:ext>
            </p:extLst>
          </p:nvPr>
        </p:nvGraphicFramePr>
        <p:xfrm>
          <a:off x="8490399" y="2719321"/>
          <a:ext cx="3338292" cy="2023536"/>
        </p:xfrm>
        <a:graphic>
          <a:graphicData uri="http://schemas.openxmlformats.org/drawingml/2006/table">
            <a:tbl>
              <a:tblPr firstRow="1" bandRow="1">
                <a:tableStyleId>{5C22544A-7EE6-4342-B048-85BDC9FD1C3A}</a:tableStyleId>
              </a:tblPr>
              <a:tblGrid>
                <a:gridCol w="834573">
                  <a:extLst>
                    <a:ext uri="{9D8B030D-6E8A-4147-A177-3AD203B41FA5}">
                      <a16:colId xmlns:a16="http://schemas.microsoft.com/office/drawing/2014/main" val="350025250"/>
                    </a:ext>
                  </a:extLst>
                </a:gridCol>
                <a:gridCol w="834573">
                  <a:extLst>
                    <a:ext uri="{9D8B030D-6E8A-4147-A177-3AD203B41FA5}">
                      <a16:colId xmlns:a16="http://schemas.microsoft.com/office/drawing/2014/main" val="776434977"/>
                    </a:ext>
                  </a:extLst>
                </a:gridCol>
                <a:gridCol w="834573">
                  <a:extLst>
                    <a:ext uri="{9D8B030D-6E8A-4147-A177-3AD203B41FA5}">
                      <a16:colId xmlns:a16="http://schemas.microsoft.com/office/drawing/2014/main" val="4263863829"/>
                    </a:ext>
                  </a:extLst>
                </a:gridCol>
                <a:gridCol w="834573">
                  <a:extLst>
                    <a:ext uri="{9D8B030D-6E8A-4147-A177-3AD203B41FA5}">
                      <a16:colId xmlns:a16="http://schemas.microsoft.com/office/drawing/2014/main" val="2555021757"/>
                    </a:ext>
                  </a:extLst>
                </a:gridCol>
              </a:tblGrid>
              <a:tr h="674512">
                <a:tc>
                  <a:txBody>
                    <a:bodyPr/>
                    <a:lstStyle/>
                    <a:p>
                      <a:pPr algn="ctr"/>
                      <a:r>
                        <a:rPr lang="en-US" sz="2800" dirty="0"/>
                        <a:t>16</a:t>
                      </a:r>
                      <a:r>
                        <a:rPr lang="en-US" sz="2800" baseline="30000" dirty="0"/>
                        <a:t>3</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16</a:t>
                      </a:r>
                      <a:r>
                        <a:rPr lang="en-US" sz="2800" baseline="30000" dirty="0"/>
                        <a:t>0</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674512">
                <a:tc>
                  <a:txBody>
                    <a:bodyPr/>
                    <a:lstStyle/>
                    <a:p>
                      <a:pPr algn="ctr"/>
                      <a:r>
                        <a:rPr lang="en-US" sz="2400" dirty="0">
                          <a:solidFill>
                            <a:schemeClr val="bg1"/>
                          </a:solidFill>
                        </a:rPr>
                        <a:t>4096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256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674512">
                <a:tc>
                  <a:txBody>
                    <a:bodyPr/>
                    <a:lstStyle/>
                    <a:p>
                      <a:pPr algn="ctr"/>
                      <a:r>
                        <a:rPr lang="en-US" sz="2400" dirty="0">
                          <a:solidFill>
                            <a:schemeClr val="bg1"/>
                          </a:solidFill>
                        </a:rPr>
                        <a:t>3</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3</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9</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68597516"/>
                  </a:ext>
                </a:extLst>
              </a:tr>
            </a:tbl>
          </a:graphicData>
        </a:graphic>
      </p:graphicFrame>
      <p:sp>
        <p:nvSpPr>
          <p:cNvPr id="18" name="Rectangle 17">
            <a:extLst>
              <a:ext uri="{FF2B5EF4-FFF2-40B4-BE49-F238E27FC236}">
                <a16:creationId xmlns:a16="http://schemas.microsoft.com/office/drawing/2014/main" id="{84533474-4EB3-4BDA-A9B7-F5B0DEBDB71A}"/>
              </a:ext>
            </a:extLst>
          </p:cNvPr>
          <p:cNvSpPr/>
          <p:nvPr/>
        </p:nvSpPr>
        <p:spPr>
          <a:xfrm>
            <a:off x="8490399" y="488470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3039</a:t>
            </a:r>
          </a:p>
        </p:txBody>
      </p:sp>
      <p:sp>
        <p:nvSpPr>
          <p:cNvPr id="19" name="Rectangle 18">
            <a:extLst>
              <a:ext uri="{FF2B5EF4-FFF2-40B4-BE49-F238E27FC236}">
                <a16:creationId xmlns:a16="http://schemas.microsoft.com/office/drawing/2014/main" id="{C31CC78F-26A9-4297-875D-D8BB0FBD0F6E}"/>
              </a:ext>
            </a:extLst>
          </p:cNvPr>
          <p:cNvSpPr/>
          <p:nvPr/>
        </p:nvSpPr>
        <p:spPr>
          <a:xfrm>
            <a:off x="483506" y="4046845"/>
            <a:ext cx="3338287" cy="6722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1" name="Rectangle 20">
            <a:extLst>
              <a:ext uri="{FF2B5EF4-FFF2-40B4-BE49-F238E27FC236}">
                <a16:creationId xmlns:a16="http://schemas.microsoft.com/office/drawing/2014/main" id="{025D62A6-3EBE-4F9E-8AA7-0F9CDBA246D9}"/>
              </a:ext>
            </a:extLst>
          </p:cNvPr>
          <p:cNvSpPr/>
          <p:nvPr/>
        </p:nvSpPr>
        <p:spPr>
          <a:xfrm>
            <a:off x="4486951" y="4075415"/>
            <a:ext cx="3338287" cy="6722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22" name="Rectangle 21">
            <a:extLst>
              <a:ext uri="{FF2B5EF4-FFF2-40B4-BE49-F238E27FC236}">
                <a16:creationId xmlns:a16="http://schemas.microsoft.com/office/drawing/2014/main" id="{2EA9F520-7994-4B86-8836-14F1398BFDD7}"/>
              </a:ext>
            </a:extLst>
          </p:cNvPr>
          <p:cNvSpPr/>
          <p:nvPr/>
        </p:nvSpPr>
        <p:spPr>
          <a:xfrm>
            <a:off x="8490394" y="4069065"/>
            <a:ext cx="3338287" cy="67229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Tree>
    <p:extLst>
      <p:ext uri="{BB962C8B-B14F-4D97-AF65-F5344CB8AC3E}">
        <p14:creationId xmlns:p14="http://schemas.microsoft.com/office/powerpoint/2010/main" val="3721124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 calcmode="lin" valueType="num">
                                      <p:cBhvr>
                                        <p:cTn id="12"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xit" presetSubtype="1" fill="hold" grpId="0" nodeType="clickEffect">
                                  <p:stCondLst>
                                    <p:cond delay="0"/>
                                  </p:stCondLst>
                                  <p:childTnLst>
                                    <p:animEffect transition="out" filter="wipe(up)">
                                      <p:cBhvr>
                                        <p:cTn id="18" dur="500"/>
                                        <p:tgtEl>
                                          <p:spTgt spid="21"/>
                                        </p:tgtEl>
                                      </p:cBhvr>
                                    </p:animEffect>
                                    <p:set>
                                      <p:cBhvr>
                                        <p:cTn id="19" dur="1" fill="hold">
                                          <p:stCondLst>
                                            <p:cond delay="499"/>
                                          </p:stCondLst>
                                        </p:cTn>
                                        <p:tgtEl>
                                          <p:spTgt spid="21"/>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6">
                                            <p:txEl>
                                              <p:pRg st="0" end="0"/>
                                            </p:txEl>
                                          </p:spTgt>
                                        </p:tgtEl>
                                        <p:attrNameLst>
                                          <p:attrName>style.visibility</p:attrName>
                                        </p:attrNameLst>
                                      </p:cBhvr>
                                      <p:to>
                                        <p:strVal val="visible"/>
                                      </p:to>
                                    </p:set>
                                    <p:anim calcmode="lin" valueType="num">
                                      <p:cBhvr>
                                        <p:cTn id="24"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16">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xit" presetSubtype="1" fill="hold" grpId="0" nodeType="clickEffect">
                                  <p:stCondLst>
                                    <p:cond delay="0"/>
                                  </p:stCondLst>
                                  <p:childTnLst>
                                    <p:animEffect transition="out" filter="wipe(up)">
                                      <p:cBhvr>
                                        <p:cTn id="30" dur="500"/>
                                        <p:tgtEl>
                                          <p:spTgt spid="22"/>
                                        </p:tgtEl>
                                      </p:cBhvr>
                                    </p:animEffect>
                                    <p:set>
                                      <p:cBhvr>
                                        <p:cTn id="31" dur="1" fill="hold">
                                          <p:stCondLst>
                                            <p:cond delay="499"/>
                                          </p:stCondLst>
                                        </p:cTn>
                                        <p:tgtEl>
                                          <p:spTgt spid="22"/>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8">
                                            <p:txEl>
                                              <p:pRg st="0" end="0"/>
                                            </p:txEl>
                                          </p:spTgt>
                                        </p:tgtEl>
                                        <p:attrNameLst>
                                          <p:attrName>style.visibility</p:attrName>
                                        </p:attrNameLst>
                                      </p:cBhvr>
                                      <p:to>
                                        <p:strVal val="visible"/>
                                      </p:to>
                                    </p:set>
                                    <p:anim calcmode="lin" valueType="num">
                                      <p:cBhvr>
                                        <p:cTn id="36"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37" dur="5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38"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16" grpId="0" build="p"/>
      <p:bldP spid="18" grpId="0" build="p"/>
      <p:bldP spid="19" grpId="0" animBg="1"/>
      <p:bldP spid="21" grpId="0" animBg="1"/>
      <p:bldP spid="2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8496886"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 to Binary &amp; Vice-Versa</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8257735"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1023562"/>
            <a:ext cx="7938422"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Converting between hexadecimal and binary is simpler than converting between hex and denary – this is because of the relationship between 2 and 16 (i.e. 2</a:t>
            </a:r>
            <a:r>
              <a:rPr lang="en-US" sz="3600" baseline="30000" noProof="0" dirty="0">
                <a:solidFill>
                  <a:prstClr val="white"/>
                </a:solidFill>
                <a:latin typeface="Bahnschrift SemiBold SemiConden" panose="020B0502040204020203" pitchFamily="34" charset="0"/>
              </a:rPr>
              <a:t>4</a:t>
            </a:r>
            <a:r>
              <a:rPr lang="en-US" sz="3600" noProof="0" dirty="0">
                <a:solidFill>
                  <a:prstClr val="white"/>
                </a:solidFill>
                <a:latin typeface="Bahnschrift SemiBold SemiConden" panose="020B0502040204020203" pitchFamily="34" charset="0"/>
              </a:rPr>
              <a:t> = 16)</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What this means is that </a:t>
            </a:r>
            <a:r>
              <a:rPr lang="en-US" sz="3600" dirty="0">
                <a:solidFill>
                  <a:srgbClr val="00CC00"/>
                </a:solidFill>
                <a:latin typeface="Bahnschrift SemiBold SemiConden" panose="020B0502040204020203" pitchFamily="34" charset="0"/>
              </a:rPr>
              <a:t>1 hex digit</a:t>
            </a:r>
            <a:r>
              <a:rPr lang="en-US" sz="3600" dirty="0">
                <a:solidFill>
                  <a:prstClr val="white"/>
                </a:solidFill>
                <a:latin typeface="Bahnschrift SemiBold SemiConden" panose="020B0502040204020203" pitchFamily="34" charset="0"/>
              </a:rPr>
              <a:t> = </a:t>
            </a:r>
            <a:r>
              <a:rPr lang="en-US" sz="3600" dirty="0">
                <a:solidFill>
                  <a:srgbClr val="FFC000"/>
                </a:solidFill>
                <a:latin typeface="Bahnschrift SemiBold SemiConden" panose="020B0502040204020203" pitchFamily="34" charset="0"/>
              </a:rPr>
              <a:t>4 bits</a:t>
            </a:r>
          </a:p>
        </p:txBody>
      </p:sp>
      <p:graphicFrame>
        <p:nvGraphicFramePr>
          <p:cNvPr id="7" name="Table 6">
            <a:extLst>
              <a:ext uri="{FF2B5EF4-FFF2-40B4-BE49-F238E27FC236}">
                <a16:creationId xmlns:a16="http://schemas.microsoft.com/office/drawing/2014/main" id="{E336EC2A-D97C-4930-80E8-73B6C381DA12}"/>
              </a:ext>
            </a:extLst>
          </p:cNvPr>
          <p:cNvGraphicFramePr>
            <a:graphicFrameLocks noGrp="1"/>
          </p:cNvGraphicFramePr>
          <p:nvPr>
            <p:extLst>
              <p:ext uri="{D42A27DB-BD31-4B8C-83A1-F6EECF244321}">
                <p14:modId xmlns:p14="http://schemas.microsoft.com/office/powerpoint/2010/main" val="1662917414"/>
              </p:ext>
            </p:extLst>
          </p:nvPr>
        </p:nvGraphicFramePr>
        <p:xfrm>
          <a:off x="8961598" y="-41"/>
          <a:ext cx="2559387" cy="6858000"/>
        </p:xfrm>
        <a:graphic>
          <a:graphicData uri="http://schemas.openxmlformats.org/drawingml/2006/table">
            <a:tbl>
              <a:tblPr firstRow="1" bandRow="1">
                <a:tableStyleId>{5C22544A-7EE6-4342-B048-85BDC9FD1C3A}</a:tableStyleId>
              </a:tblPr>
              <a:tblGrid>
                <a:gridCol w="1156086">
                  <a:extLst>
                    <a:ext uri="{9D8B030D-6E8A-4147-A177-3AD203B41FA5}">
                      <a16:colId xmlns:a16="http://schemas.microsoft.com/office/drawing/2014/main" val="3154236122"/>
                    </a:ext>
                  </a:extLst>
                </a:gridCol>
                <a:gridCol w="1403301">
                  <a:extLst>
                    <a:ext uri="{9D8B030D-6E8A-4147-A177-3AD203B41FA5}">
                      <a16:colId xmlns:a16="http://schemas.microsoft.com/office/drawing/2014/main" val="1844560292"/>
                    </a:ext>
                  </a:extLst>
                </a:gridCol>
              </a:tblGrid>
              <a:tr h="428625">
                <a:tc>
                  <a:txBody>
                    <a:bodyPr/>
                    <a:lstStyle/>
                    <a:p>
                      <a:pPr algn="ctr"/>
                      <a:r>
                        <a:rPr lang="en-US" b="1" dirty="0">
                          <a:solidFill>
                            <a:schemeClr val="bg1"/>
                          </a:solidFill>
                        </a:rPr>
                        <a:t>0</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34290992"/>
                  </a:ext>
                </a:extLst>
              </a:tr>
              <a:tr h="428625">
                <a:tc>
                  <a:txBody>
                    <a:bodyPr/>
                    <a:lstStyle/>
                    <a:p>
                      <a:pPr algn="ctr"/>
                      <a:r>
                        <a:rPr lang="en-US" b="1" dirty="0">
                          <a:solidFill>
                            <a:schemeClr val="bg1"/>
                          </a:solidFill>
                        </a:rPr>
                        <a:t>1</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1789340"/>
                  </a:ext>
                </a:extLst>
              </a:tr>
              <a:tr h="428625">
                <a:tc>
                  <a:txBody>
                    <a:bodyPr/>
                    <a:lstStyle/>
                    <a:p>
                      <a:pPr algn="ctr"/>
                      <a:r>
                        <a:rPr lang="en-US" b="1" dirty="0">
                          <a:solidFill>
                            <a:schemeClr val="bg1"/>
                          </a:solidFill>
                        </a:rPr>
                        <a:t>2</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909403144"/>
                  </a:ext>
                </a:extLst>
              </a:tr>
              <a:tr h="428625">
                <a:tc>
                  <a:txBody>
                    <a:bodyPr/>
                    <a:lstStyle/>
                    <a:p>
                      <a:pPr algn="ctr"/>
                      <a:r>
                        <a:rPr lang="en-US" b="1" dirty="0">
                          <a:solidFill>
                            <a:schemeClr val="bg1"/>
                          </a:solidFill>
                        </a:rPr>
                        <a:t>3</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78916131"/>
                  </a:ext>
                </a:extLst>
              </a:tr>
              <a:tr h="428625">
                <a:tc>
                  <a:txBody>
                    <a:bodyPr/>
                    <a:lstStyle/>
                    <a:p>
                      <a:pPr algn="ctr"/>
                      <a:r>
                        <a:rPr lang="en-US" b="1" dirty="0">
                          <a:solidFill>
                            <a:schemeClr val="bg1"/>
                          </a:solidFill>
                        </a:rPr>
                        <a:t>4</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86131118"/>
                  </a:ext>
                </a:extLst>
              </a:tr>
              <a:tr h="428625">
                <a:tc>
                  <a:txBody>
                    <a:bodyPr/>
                    <a:lstStyle/>
                    <a:p>
                      <a:pPr algn="ctr"/>
                      <a:r>
                        <a:rPr lang="en-US" b="1" dirty="0">
                          <a:solidFill>
                            <a:schemeClr val="bg1"/>
                          </a:solidFill>
                        </a:rPr>
                        <a:t>5</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67974363"/>
                  </a:ext>
                </a:extLst>
              </a:tr>
              <a:tr h="428625">
                <a:tc>
                  <a:txBody>
                    <a:bodyPr/>
                    <a:lstStyle/>
                    <a:p>
                      <a:pPr algn="ctr"/>
                      <a:r>
                        <a:rPr lang="en-US" b="1" dirty="0">
                          <a:solidFill>
                            <a:schemeClr val="bg1"/>
                          </a:solidFill>
                        </a:rPr>
                        <a:t>6</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69819622"/>
                  </a:ext>
                </a:extLst>
              </a:tr>
              <a:tr h="428625">
                <a:tc>
                  <a:txBody>
                    <a:bodyPr/>
                    <a:lstStyle/>
                    <a:p>
                      <a:pPr algn="ctr"/>
                      <a:r>
                        <a:rPr lang="en-US" b="1" dirty="0">
                          <a:solidFill>
                            <a:schemeClr val="bg1"/>
                          </a:solidFill>
                        </a:rPr>
                        <a:t>7</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761643521"/>
                  </a:ext>
                </a:extLst>
              </a:tr>
              <a:tr h="428625">
                <a:tc>
                  <a:txBody>
                    <a:bodyPr/>
                    <a:lstStyle/>
                    <a:p>
                      <a:pPr algn="ctr"/>
                      <a:r>
                        <a:rPr lang="en-US" b="1" dirty="0">
                          <a:solidFill>
                            <a:schemeClr val="bg1"/>
                          </a:solidFill>
                        </a:rPr>
                        <a:t>8</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73385351"/>
                  </a:ext>
                </a:extLst>
              </a:tr>
              <a:tr h="428625">
                <a:tc>
                  <a:txBody>
                    <a:bodyPr/>
                    <a:lstStyle/>
                    <a:p>
                      <a:pPr algn="ctr"/>
                      <a:r>
                        <a:rPr lang="en-US" b="1" dirty="0">
                          <a:solidFill>
                            <a:schemeClr val="bg1"/>
                          </a:solidFill>
                        </a:rPr>
                        <a:t>9</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348609998"/>
                  </a:ext>
                </a:extLst>
              </a:tr>
              <a:tr h="428625">
                <a:tc>
                  <a:txBody>
                    <a:bodyPr/>
                    <a:lstStyle/>
                    <a:p>
                      <a:pPr algn="ctr"/>
                      <a:r>
                        <a:rPr lang="en-US" b="1" dirty="0">
                          <a:solidFill>
                            <a:schemeClr val="bg1"/>
                          </a:solidFill>
                        </a:rPr>
                        <a:t>A</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11144518"/>
                  </a:ext>
                </a:extLst>
              </a:tr>
              <a:tr h="428625">
                <a:tc>
                  <a:txBody>
                    <a:bodyPr/>
                    <a:lstStyle/>
                    <a:p>
                      <a:pPr algn="ctr"/>
                      <a:r>
                        <a:rPr lang="en-US" b="1" dirty="0">
                          <a:solidFill>
                            <a:schemeClr val="bg1"/>
                          </a:solidFill>
                        </a:rPr>
                        <a:t>B</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28496084"/>
                  </a:ext>
                </a:extLst>
              </a:tr>
              <a:tr h="428625">
                <a:tc>
                  <a:txBody>
                    <a:bodyPr/>
                    <a:lstStyle/>
                    <a:p>
                      <a:pPr algn="ctr"/>
                      <a:r>
                        <a:rPr lang="en-US" b="1" dirty="0">
                          <a:solidFill>
                            <a:schemeClr val="bg1"/>
                          </a:solidFill>
                        </a:rPr>
                        <a:t>C</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044953427"/>
                  </a:ext>
                </a:extLst>
              </a:tr>
              <a:tr h="428625">
                <a:tc>
                  <a:txBody>
                    <a:bodyPr/>
                    <a:lstStyle/>
                    <a:p>
                      <a:pPr algn="ctr"/>
                      <a:r>
                        <a:rPr lang="en-US" b="1" dirty="0">
                          <a:solidFill>
                            <a:schemeClr val="bg1"/>
                          </a:solidFill>
                        </a:rPr>
                        <a:t>D</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98261613"/>
                  </a:ext>
                </a:extLst>
              </a:tr>
              <a:tr h="428625">
                <a:tc>
                  <a:txBody>
                    <a:bodyPr/>
                    <a:lstStyle/>
                    <a:p>
                      <a:pPr algn="ctr"/>
                      <a:r>
                        <a:rPr lang="en-US" b="1" dirty="0">
                          <a:solidFill>
                            <a:schemeClr val="bg1"/>
                          </a:solidFill>
                        </a:rPr>
                        <a:t>E</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316880618"/>
                  </a:ext>
                </a:extLst>
              </a:tr>
              <a:tr h="428625">
                <a:tc>
                  <a:txBody>
                    <a:bodyPr/>
                    <a:lstStyle/>
                    <a:p>
                      <a:pPr algn="ctr"/>
                      <a:r>
                        <a:rPr lang="en-US" b="1" dirty="0">
                          <a:solidFill>
                            <a:schemeClr val="bg1"/>
                          </a:solidFill>
                        </a:rPr>
                        <a:t>F</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801503214"/>
                  </a:ext>
                </a:extLst>
              </a:tr>
            </a:tbl>
          </a:graphicData>
        </a:graphic>
      </p:graphicFrame>
    </p:spTree>
    <p:extLst>
      <p:ext uri="{BB962C8B-B14F-4D97-AF65-F5344CB8AC3E}">
        <p14:creationId xmlns:p14="http://schemas.microsoft.com/office/powerpoint/2010/main" val="4124394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8496886"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Hexadecimal to Binary &amp; Vice-Versa</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8257735"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1023562"/>
            <a:ext cx="7938422"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For example, if we have the hex value </a:t>
            </a:r>
            <a:r>
              <a:rPr lang="en-US" sz="3600" noProof="0" dirty="0">
                <a:solidFill>
                  <a:srgbClr val="FFC000"/>
                </a:solidFill>
                <a:latin typeface="Bahnschrift SemiBold SemiConden" panose="020B0502040204020203" pitchFamily="34" charset="0"/>
              </a:rPr>
              <a:t>A</a:t>
            </a:r>
            <a:r>
              <a:rPr lang="en-US" sz="3600" noProof="0" dirty="0">
                <a:solidFill>
                  <a:srgbClr val="00CC00"/>
                </a:solidFill>
                <a:latin typeface="Bahnschrift SemiBold SemiConden" panose="020B0502040204020203" pitchFamily="34" charset="0"/>
              </a:rPr>
              <a:t>4</a:t>
            </a:r>
            <a:r>
              <a:rPr lang="en-US" sz="3600" noProof="0" dirty="0">
                <a:solidFill>
                  <a:srgbClr val="00B0F0"/>
                </a:solidFill>
                <a:latin typeface="Bahnschrift SemiBold SemiConden" panose="020B0502040204020203" pitchFamily="34" charset="0"/>
              </a:rPr>
              <a:t>7</a:t>
            </a:r>
            <a:r>
              <a:rPr lang="en-US" sz="3600" noProof="0" dirty="0">
                <a:solidFill>
                  <a:srgbClr val="FF0000"/>
                </a:solidFill>
                <a:latin typeface="Bahnschrift SemiBold SemiConden" panose="020B0502040204020203" pitchFamily="34" charset="0"/>
              </a:rPr>
              <a:t>E</a:t>
            </a:r>
            <a:r>
              <a:rPr lang="en-US" sz="3600" noProof="0" dirty="0">
                <a:solidFill>
                  <a:prstClr val="white"/>
                </a:solidFill>
                <a:latin typeface="Bahnschrift SemiBold SemiConden" panose="020B0502040204020203" pitchFamily="34" charset="0"/>
              </a:rPr>
              <a:t>, that would simply be: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rgbClr val="FFC000"/>
                </a:solidFill>
                <a:latin typeface="Bahnschrift SemiBold SemiConden" panose="020B0502040204020203" pitchFamily="34" charset="0"/>
              </a:rPr>
              <a:t>1010</a:t>
            </a:r>
            <a:r>
              <a:rPr lang="en-US" sz="3600" dirty="0">
                <a:solidFill>
                  <a:prstClr val="white"/>
                </a:solidFill>
                <a:latin typeface="Bahnschrift SemiBold SemiConden" panose="020B0502040204020203" pitchFamily="34" charset="0"/>
              </a:rPr>
              <a:t> </a:t>
            </a:r>
            <a:r>
              <a:rPr lang="en-US" sz="3600" dirty="0">
                <a:solidFill>
                  <a:srgbClr val="00CC00"/>
                </a:solidFill>
                <a:latin typeface="Bahnschrift SemiBold SemiConden" panose="020B0502040204020203" pitchFamily="34" charset="0"/>
              </a:rPr>
              <a:t>0100</a:t>
            </a:r>
            <a:r>
              <a:rPr lang="en-US" sz="3600" dirty="0">
                <a:solidFill>
                  <a:prstClr val="white"/>
                </a:solidFill>
                <a:latin typeface="Bahnschrift SemiBold SemiConden" panose="020B0502040204020203" pitchFamily="34" charset="0"/>
              </a:rPr>
              <a:t> </a:t>
            </a:r>
            <a:r>
              <a:rPr lang="en-US" sz="3600" dirty="0">
                <a:solidFill>
                  <a:srgbClr val="00B0F0"/>
                </a:solidFill>
                <a:latin typeface="Bahnschrift SemiBold SemiConden" panose="020B0502040204020203" pitchFamily="34" charset="0"/>
              </a:rPr>
              <a:t>0111</a:t>
            </a:r>
            <a:r>
              <a:rPr lang="en-US" sz="3600" dirty="0">
                <a:solidFill>
                  <a:prstClr val="white"/>
                </a:solidFill>
                <a:latin typeface="Bahnschrift SemiBold SemiConden" panose="020B0502040204020203" pitchFamily="34" charset="0"/>
              </a:rPr>
              <a:t> </a:t>
            </a:r>
            <a:r>
              <a:rPr lang="en-US" sz="3600" dirty="0">
                <a:solidFill>
                  <a:srgbClr val="FF0000"/>
                </a:solidFill>
                <a:latin typeface="Bahnschrift SemiBold SemiConden" panose="020B0502040204020203" pitchFamily="34" charset="0"/>
              </a:rPr>
              <a:t>1110</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srgbClr val="FF0000"/>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solidFill>
                <a:latin typeface="Bahnschrift SemiBold SemiConden" panose="020B0502040204020203" pitchFamily="34" charset="0"/>
              </a:rPr>
              <a:t>Likewise, we can easily reverse the process when going from binary to hex</a:t>
            </a:r>
          </a:p>
        </p:txBody>
      </p:sp>
      <p:graphicFrame>
        <p:nvGraphicFramePr>
          <p:cNvPr id="7" name="Table 6">
            <a:extLst>
              <a:ext uri="{FF2B5EF4-FFF2-40B4-BE49-F238E27FC236}">
                <a16:creationId xmlns:a16="http://schemas.microsoft.com/office/drawing/2014/main" id="{E336EC2A-D97C-4930-80E8-73B6C381DA12}"/>
              </a:ext>
            </a:extLst>
          </p:cNvPr>
          <p:cNvGraphicFramePr>
            <a:graphicFrameLocks noGrp="1"/>
          </p:cNvGraphicFramePr>
          <p:nvPr/>
        </p:nvGraphicFramePr>
        <p:xfrm>
          <a:off x="8961598" y="-41"/>
          <a:ext cx="2559387" cy="6858000"/>
        </p:xfrm>
        <a:graphic>
          <a:graphicData uri="http://schemas.openxmlformats.org/drawingml/2006/table">
            <a:tbl>
              <a:tblPr firstRow="1" bandRow="1">
                <a:tableStyleId>{5C22544A-7EE6-4342-B048-85BDC9FD1C3A}</a:tableStyleId>
              </a:tblPr>
              <a:tblGrid>
                <a:gridCol w="1156086">
                  <a:extLst>
                    <a:ext uri="{9D8B030D-6E8A-4147-A177-3AD203B41FA5}">
                      <a16:colId xmlns:a16="http://schemas.microsoft.com/office/drawing/2014/main" val="3154236122"/>
                    </a:ext>
                  </a:extLst>
                </a:gridCol>
                <a:gridCol w="1403301">
                  <a:extLst>
                    <a:ext uri="{9D8B030D-6E8A-4147-A177-3AD203B41FA5}">
                      <a16:colId xmlns:a16="http://schemas.microsoft.com/office/drawing/2014/main" val="1844560292"/>
                    </a:ext>
                  </a:extLst>
                </a:gridCol>
              </a:tblGrid>
              <a:tr h="428625">
                <a:tc>
                  <a:txBody>
                    <a:bodyPr/>
                    <a:lstStyle/>
                    <a:p>
                      <a:pPr algn="ctr"/>
                      <a:r>
                        <a:rPr lang="en-US" b="1" dirty="0">
                          <a:solidFill>
                            <a:schemeClr val="bg1"/>
                          </a:solidFill>
                        </a:rPr>
                        <a:t>0</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34290992"/>
                  </a:ext>
                </a:extLst>
              </a:tr>
              <a:tr h="428625">
                <a:tc>
                  <a:txBody>
                    <a:bodyPr/>
                    <a:lstStyle/>
                    <a:p>
                      <a:pPr algn="ctr"/>
                      <a:r>
                        <a:rPr lang="en-US" b="1" dirty="0">
                          <a:solidFill>
                            <a:schemeClr val="bg1"/>
                          </a:solidFill>
                        </a:rPr>
                        <a:t>1</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1789340"/>
                  </a:ext>
                </a:extLst>
              </a:tr>
              <a:tr h="428625">
                <a:tc>
                  <a:txBody>
                    <a:bodyPr/>
                    <a:lstStyle/>
                    <a:p>
                      <a:pPr algn="ctr"/>
                      <a:r>
                        <a:rPr lang="en-US" b="1" dirty="0">
                          <a:solidFill>
                            <a:schemeClr val="bg1"/>
                          </a:solidFill>
                        </a:rPr>
                        <a:t>2</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909403144"/>
                  </a:ext>
                </a:extLst>
              </a:tr>
              <a:tr h="428625">
                <a:tc>
                  <a:txBody>
                    <a:bodyPr/>
                    <a:lstStyle/>
                    <a:p>
                      <a:pPr algn="ctr"/>
                      <a:r>
                        <a:rPr lang="en-US" b="1" dirty="0">
                          <a:solidFill>
                            <a:schemeClr val="bg1"/>
                          </a:solidFill>
                        </a:rPr>
                        <a:t>3</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0011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78916131"/>
                  </a:ext>
                </a:extLst>
              </a:tr>
              <a:tr h="428625">
                <a:tc>
                  <a:txBody>
                    <a:bodyPr/>
                    <a:lstStyle/>
                    <a:p>
                      <a:pPr algn="ctr"/>
                      <a:r>
                        <a:rPr lang="en-US" b="1" dirty="0">
                          <a:solidFill>
                            <a:schemeClr val="bg1"/>
                          </a:solidFill>
                        </a:rPr>
                        <a:t>4</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86131118"/>
                  </a:ext>
                </a:extLst>
              </a:tr>
              <a:tr h="428625">
                <a:tc>
                  <a:txBody>
                    <a:bodyPr/>
                    <a:lstStyle/>
                    <a:p>
                      <a:pPr algn="ctr"/>
                      <a:r>
                        <a:rPr lang="en-US" b="1" dirty="0">
                          <a:solidFill>
                            <a:schemeClr val="bg1"/>
                          </a:solidFill>
                        </a:rPr>
                        <a:t>5</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67974363"/>
                  </a:ext>
                </a:extLst>
              </a:tr>
              <a:tr h="428625">
                <a:tc>
                  <a:txBody>
                    <a:bodyPr/>
                    <a:lstStyle/>
                    <a:p>
                      <a:pPr algn="ctr"/>
                      <a:r>
                        <a:rPr lang="en-US" b="1" dirty="0">
                          <a:solidFill>
                            <a:schemeClr val="bg1"/>
                          </a:solidFill>
                        </a:rPr>
                        <a:t>6</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169819622"/>
                  </a:ext>
                </a:extLst>
              </a:tr>
              <a:tr h="428625">
                <a:tc>
                  <a:txBody>
                    <a:bodyPr/>
                    <a:lstStyle/>
                    <a:p>
                      <a:pPr algn="ctr"/>
                      <a:r>
                        <a:rPr lang="en-US" b="1" dirty="0">
                          <a:solidFill>
                            <a:schemeClr val="bg1"/>
                          </a:solidFill>
                        </a:rPr>
                        <a:t>7</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0111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761643521"/>
                  </a:ext>
                </a:extLst>
              </a:tr>
              <a:tr h="428625">
                <a:tc>
                  <a:txBody>
                    <a:bodyPr/>
                    <a:lstStyle/>
                    <a:p>
                      <a:pPr algn="ctr"/>
                      <a:r>
                        <a:rPr lang="en-US" b="1" dirty="0">
                          <a:solidFill>
                            <a:schemeClr val="bg1"/>
                          </a:solidFill>
                        </a:rPr>
                        <a:t>8</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73385351"/>
                  </a:ext>
                </a:extLst>
              </a:tr>
              <a:tr h="428625">
                <a:tc>
                  <a:txBody>
                    <a:bodyPr/>
                    <a:lstStyle/>
                    <a:p>
                      <a:pPr algn="ctr"/>
                      <a:r>
                        <a:rPr lang="en-US" b="1" dirty="0">
                          <a:solidFill>
                            <a:schemeClr val="bg1"/>
                          </a:solidFill>
                        </a:rPr>
                        <a:t>9</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348609998"/>
                  </a:ext>
                </a:extLst>
              </a:tr>
              <a:tr h="428625">
                <a:tc>
                  <a:txBody>
                    <a:bodyPr/>
                    <a:lstStyle/>
                    <a:p>
                      <a:pPr algn="ctr"/>
                      <a:r>
                        <a:rPr lang="en-US" b="1" dirty="0">
                          <a:solidFill>
                            <a:schemeClr val="bg1"/>
                          </a:solidFill>
                        </a:rPr>
                        <a:t>A</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11144518"/>
                  </a:ext>
                </a:extLst>
              </a:tr>
              <a:tr h="428625">
                <a:tc>
                  <a:txBody>
                    <a:bodyPr/>
                    <a:lstStyle/>
                    <a:p>
                      <a:pPr algn="ctr"/>
                      <a:r>
                        <a:rPr lang="en-US" b="1" dirty="0">
                          <a:solidFill>
                            <a:schemeClr val="bg1"/>
                          </a:solidFill>
                        </a:rPr>
                        <a:t>B</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1011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28496084"/>
                  </a:ext>
                </a:extLst>
              </a:tr>
              <a:tr h="428625">
                <a:tc>
                  <a:txBody>
                    <a:bodyPr/>
                    <a:lstStyle/>
                    <a:p>
                      <a:pPr algn="ctr"/>
                      <a:r>
                        <a:rPr lang="en-US" b="1" dirty="0">
                          <a:solidFill>
                            <a:schemeClr val="bg1"/>
                          </a:solidFill>
                        </a:rPr>
                        <a:t>C</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1100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044953427"/>
                  </a:ext>
                </a:extLst>
              </a:tr>
              <a:tr h="428625">
                <a:tc>
                  <a:txBody>
                    <a:bodyPr/>
                    <a:lstStyle/>
                    <a:p>
                      <a:pPr algn="ctr"/>
                      <a:r>
                        <a:rPr lang="en-US" b="1" dirty="0">
                          <a:solidFill>
                            <a:schemeClr val="bg1"/>
                          </a:solidFill>
                        </a:rPr>
                        <a:t>D</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1101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798261613"/>
                  </a:ext>
                </a:extLst>
              </a:tr>
              <a:tr h="428625">
                <a:tc>
                  <a:txBody>
                    <a:bodyPr/>
                    <a:lstStyle/>
                    <a:p>
                      <a:pPr algn="ctr"/>
                      <a:r>
                        <a:rPr lang="en-US" b="1" dirty="0">
                          <a:solidFill>
                            <a:schemeClr val="bg1"/>
                          </a:solidFill>
                        </a:rPr>
                        <a:t>E</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1110</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316880618"/>
                  </a:ext>
                </a:extLst>
              </a:tr>
              <a:tr h="428625">
                <a:tc>
                  <a:txBody>
                    <a:bodyPr/>
                    <a:lstStyle/>
                    <a:p>
                      <a:pPr algn="ctr"/>
                      <a:r>
                        <a:rPr lang="en-US" b="1" dirty="0">
                          <a:solidFill>
                            <a:schemeClr val="bg1"/>
                          </a:solidFill>
                        </a:rPr>
                        <a:t>F</a:t>
                      </a:r>
                      <a:endParaRPr lang="en-GB" b="1"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a:txBody>
                    <a:bodyPr/>
                    <a:lstStyle/>
                    <a:p>
                      <a:pPr algn="ctr"/>
                      <a:r>
                        <a:rPr lang="en-US" b="0" dirty="0">
                          <a:solidFill>
                            <a:schemeClr val="bg1"/>
                          </a:solidFill>
                        </a:rPr>
                        <a:t>1111</a:t>
                      </a:r>
                      <a:endParaRPr lang="en-GB" b="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801503214"/>
                  </a:ext>
                </a:extLst>
              </a:tr>
            </a:tbl>
          </a:graphicData>
        </a:graphic>
      </p:graphicFrame>
    </p:spTree>
    <p:extLst>
      <p:ext uri="{BB962C8B-B14F-4D97-AF65-F5344CB8AC3E}">
        <p14:creationId xmlns:p14="http://schemas.microsoft.com/office/powerpoint/2010/main" val="3003531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Hexadecimal</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to </a:t>
            </a:r>
            <a:r>
              <a:rPr kumimoji="0" lang="en-US" sz="44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Binary</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Practice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483506" y="2448224"/>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74B</a:t>
            </a:r>
          </a:p>
        </p:txBody>
      </p:sp>
      <p:sp>
        <p:nvSpPr>
          <p:cNvPr id="10" name="Rectangle 9">
            <a:extLst>
              <a:ext uri="{FF2B5EF4-FFF2-40B4-BE49-F238E27FC236}">
                <a16:creationId xmlns:a16="http://schemas.microsoft.com/office/drawing/2014/main" id="{7D48BE68-39B6-49C7-894E-5E0FE0ECB862}"/>
              </a:ext>
            </a:extLst>
          </p:cNvPr>
          <p:cNvSpPr/>
          <p:nvPr/>
        </p:nvSpPr>
        <p:spPr>
          <a:xfrm>
            <a:off x="4426856" y="2448224"/>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DEAD</a:t>
            </a:r>
          </a:p>
        </p:txBody>
      </p:sp>
      <p:sp>
        <p:nvSpPr>
          <p:cNvPr id="12" name="Rectangle 11">
            <a:extLst>
              <a:ext uri="{FF2B5EF4-FFF2-40B4-BE49-F238E27FC236}">
                <a16:creationId xmlns:a16="http://schemas.microsoft.com/office/drawing/2014/main" id="{6D064B3A-321B-422E-B835-6CA916EFD5EB}"/>
              </a:ext>
            </a:extLst>
          </p:cNvPr>
          <p:cNvSpPr/>
          <p:nvPr/>
        </p:nvSpPr>
        <p:spPr>
          <a:xfrm>
            <a:off x="8309428" y="2448224"/>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8391C</a:t>
            </a:r>
          </a:p>
        </p:txBody>
      </p:sp>
      <p:sp>
        <p:nvSpPr>
          <p:cNvPr id="14" name="Rectangle 13">
            <a:extLst>
              <a:ext uri="{FF2B5EF4-FFF2-40B4-BE49-F238E27FC236}">
                <a16:creationId xmlns:a16="http://schemas.microsoft.com/office/drawing/2014/main" id="{5C06CBFE-0C8C-47DC-A4FB-A0CDEF055115}"/>
              </a:ext>
            </a:extLst>
          </p:cNvPr>
          <p:cNvSpPr/>
          <p:nvPr/>
        </p:nvSpPr>
        <p:spPr>
          <a:xfrm>
            <a:off x="483506" y="358082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0111 0100 1011</a:t>
            </a:r>
          </a:p>
        </p:txBody>
      </p:sp>
      <p:sp>
        <p:nvSpPr>
          <p:cNvPr id="16" name="Rectangle 15">
            <a:extLst>
              <a:ext uri="{FF2B5EF4-FFF2-40B4-BE49-F238E27FC236}">
                <a16:creationId xmlns:a16="http://schemas.microsoft.com/office/drawing/2014/main" id="{15D006E2-898C-4068-8CFA-E43B00E7E997}"/>
              </a:ext>
            </a:extLst>
          </p:cNvPr>
          <p:cNvSpPr/>
          <p:nvPr/>
        </p:nvSpPr>
        <p:spPr>
          <a:xfrm>
            <a:off x="4486950" y="360454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1101 1110 1010 1101</a:t>
            </a:r>
          </a:p>
        </p:txBody>
      </p:sp>
      <p:sp>
        <p:nvSpPr>
          <p:cNvPr id="18" name="Rectangle 17">
            <a:extLst>
              <a:ext uri="{FF2B5EF4-FFF2-40B4-BE49-F238E27FC236}">
                <a16:creationId xmlns:a16="http://schemas.microsoft.com/office/drawing/2014/main" id="{84533474-4EB3-4BDA-A9B7-F5B0DEBDB71A}"/>
              </a:ext>
            </a:extLst>
          </p:cNvPr>
          <p:cNvSpPr/>
          <p:nvPr/>
        </p:nvSpPr>
        <p:spPr>
          <a:xfrm>
            <a:off x="7825238" y="3604545"/>
            <a:ext cx="4366762"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1000 0011</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 1001 0001 1100</a:t>
            </a:r>
            <a:endPar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86556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 calcmode="lin" valueType="num">
                                      <p:cBhvr>
                                        <p:cTn id="14"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0">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2">
                                            <p:txEl>
                                              <p:pRg st="0" end="0"/>
                                            </p:txEl>
                                          </p:spTgt>
                                        </p:tgtEl>
                                        <p:attrNameLst>
                                          <p:attrName>style.visibility</p:attrName>
                                        </p:attrNameLst>
                                      </p:cBhvr>
                                      <p:to>
                                        <p:strVal val="visible"/>
                                      </p:to>
                                    </p:set>
                                    <p:anim calcmode="lin" valueType="num">
                                      <p:cBhvr>
                                        <p:cTn id="21"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2">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 calcmode="lin" valueType="num">
                                      <p:cBhvr>
                                        <p:cTn id="28"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14">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6">
                                            <p:txEl>
                                              <p:pRg st="0" end="0"/>
                                            </p:txEl>
                                          </p:spTgt>
                                        </p:tgtEl>
                                        <p:attrNameLst>
                                          <p:attrName>style.visibility</p:attrName>
                                        </p:attrNameLst>
                                      </p:cBhvr>
                                      <p:to>
                                        <p:strVal val="visible"/>
                                      </p:to>
                                    </p:set>
                                    <p:anim calcmode="lin" valueType="num">
                                      <p:cBhvr>
                                        <p:cTn id="35"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1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8">
                                            <p:txEl>
                                              <p:pRg st="0" end="0"/>
                                            </p:txEl>
                                          </p:spTgt>
                                        </p:tgtEl>
                                        <p:attrNameLst>
                                          <p:attrName>style.visibility</p:attrName>
                                        </p:attrNameLst>
                                      </p:cBhvr>
                                      <p:to>
                                        <p:strVal val="visible"/>
                                      </p:to>
                                    </p:set>
                                    <p:anim calcmode="lin" valueType="num">
                                      <p:cBhvr>
                                        <p:cTn id="42"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0" grpId="0" build="p"/>
      <p:bldP spid="12" grpId="0" build="p"/>
      <p:bldP spid="14" grpId="0" build="p"/>
      <p:bldP spid="16" grpId="0" build="p"/>
      <p:bldP spid="18"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Binary</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to </a:t>
            </a:r>
            <a:r>
              <a:rPr kumimoji="0" lang="en-US" sz="44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Hexadecimal</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Practice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483506" y="2448224"/>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rgbClr val="00B0F0"/>
                </a:solidFill>
                <a:latin typeface="Bahnschrift SemiBold SemiConden" panose="020B0502040204020203" pitchFamily="34" charset="0"/>
              </a:rPr>
              <a:t>1111 0000 0000 1101</a:t>
            </a:r>
            <a:endPar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endParaRPr>
          </a:p>
        </p:txBody>
      </p:sp>
      <p:sp>
        <p:nvSpPr>
          <p:cNvPr id="10" name="Rectangle 9">
            <a:extLst>
              <a:ext uri="{FF2B5EF4-FFF2-40B4-BE49-F238E27FC236}">
                <a16:creationId xmlns:a16="http://schemas.microsoft.com/office/drawing/2014/main" id="{7D48BE68-39B6-49C7-894E-5E0FE0ECB862}"/>
              </a:ext>
            </a:extLst>
          </p:cNvPr>
          <p:cNvSpPr/>
          <p:nvPr/>
        </p:nvSpPr>
        <p:spPr>
          <a:xfrm>
            <a:off x="4426856" y="2448224"/>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rgbClr val="00B0F0"/>
                </a:solidFill>
                <a:latin typeface="Bahnschrift SemiBold SemiConden" panose="020B0502040204020203" pitchFamily="34" charset="0"/>
              </a:rPr>
              <a:t>1100 1010 1111 1110</a:t>
            </a:r>
            <a:endPar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endParaRPr>
          </a:p>
        </p:txBody>
      </p:sp>
      <p:sp>
        <p:nvSpPr>
          <p:cNvPr id="12" name="Rectangle 11">
            <a:extLst>
              <a:ext uri="{FF2B5EF4-FFF2-40B4-BE49-F238E27FC236}">
                <a16:creationId xmlns:a16="http://schemas.microsoft.com/office/drawing/2014/main" id="{6D064B3A-321B-422E-B835-6CA916EFD5EB}"/>
              </a:ext>
            </a:extLst>
          </p:cNvPr>
          <p:cNvSpPr/>
          <p:nvPr/>
        </p:nvSpPr>
        <p:spPr>
          <a:xfrm>
            <a:off x="8309428" y="2448224"/>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rgbClr val="00B0F0"/>
                </a:solidFill>
                <a:latin typeface="Bahnschrift SemiBold SemiConden" panose="020B0502040204020203" pitchFamily="34" charset="0"/>
              </a:rPr>
              <a:t>1010 0001</a:t>
            </a:r>
            <a:endPar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endParaRPr>
          </a:p>
        </p:txBody>
      </p:sp>
      <p:sp>
        <p:nvSpPr>
          <p:cNvPr id="14" name="Rectangle 13">
            <a:extLst>
              <a:ext uri="{FF2B5EF4-FFF2-40B4-BE49-F238E27FC236}">
                <a16:creationId xmlns:a16="http://schemas.microsoft.com/office/drawing/2014/main" id="{5C06CBFE-0C8C-47DC-A4FB-A0CDEF055115}"/>
              </a:ext>
            </a:extLst>
          </p:cNvPr>
          <p:cNvSpPr/>
          <p:nvPr/>
        </p:nvSpPr>
        <p:spPr>
          <a:xfrm>
            <a:off x="483506" y="358082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F00D</a:t>
            </a:r>
          </a:p>
        </p:txBody>
      </p:sp>
      <p:sp>
        <p:nvSpPr>
          <p:cNvPr id="16" name="Rectangle 15">
            <a:extLst>
              <a:ext uri="{FF2B5EF4-FFF2-40B4-BE49-F238E27FC236}">
                <a16:creationId xmlns:a16="http://schemas.microsoft.com/office/drawing/2014/main" id="{15D006E2-898C-4068-8CFA-E43B00E7E997}"/>
              </a:ext>
            </a:extLst>
          </p:cNvPr>
          <p:cNvSpPr/>
          <p:nvPr/>
        </p:nvSpPr>
        <p:spPr>
          <a:xfrm>
            <a:off x="4486950" y="3604545"/>
            <a:ext cx="3338288"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CAFE</a:t>
            </a:r>
          </a:p>
        </p:txBody>
      </p:sp>
      <p:sp>
        <p:nvSpPr>
          <p:cNvPr id="18" name="Rectangle 17">
            <a:extLst>
              <a:ext uri="{FF2B5EF4-FFF2-40B4-BE49-F238E27FC236}">
                <a16:creationId xmlns:a16="http://schemas.microsoft.com/office/drawing/2014/main" id="{84533474-4EB3-4BDA-A9B7-F5B0DEBDB71A}"/>
              </a:ext>
            </a:extLst>
          </p:cNvPr>
          <p:cNvSpPr/>
          <p:nvPr/>
        </p:nvSpPr>
        <p:spPr>
          <a:xfrm>
            <a:off x="7825238" y="3604545"/>
            <a:ext cx="4366762" cy="130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FFC000"/>
                </a:solidFill>
                <a:effectLst/>
                <a:uLnTx/>
                <a:uFillTx/>
                <a:latin typeface="Bahnschrift SemiBold SemiConden" panose="020B0502040204020203" pitchFamily="34" charset="0"/>
                <a:ea typeface="+mn-ea"/>
                <a:cs typeface="+mn-cs"/>
              </a:rPr>
              <a:t>A1</a:t>
            </a:r>
            <a:endPar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400325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 calcmode="lin" valueType="num">
                                      <p:cBhvr>
                                        <p:cTn id="14"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0">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2">
                                            <p:txEl>
                                              <p:pRg st="0" end="0"/>
                                            </p:txEl>
                                          </p:spTgt>
                                        </p:tgtEl>
                                        <p:attrNameLst>
                                          <p:attrName>style.visibility</p:attrName>
                                        </p:attrNameLst>
                                      </p:cBhvr>
                                      <p:to>
                                        <p:strVal val="visible"/>
                                      </p:to>
                                    </p:set>
                                    <p:anim calcmode="lin" valueType="num">
                                      <p:cBhvr>
                                        <p:cTn id="21"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2">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 calcmode="lin" valueType="num">
                                      <p:cBhvr>
                                        <p:cTn id="28"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14">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6">
                                            <p:txEl>
                                              <p:pRg st="0" end="0"/>
                                            </p:txEl>
                                          </p:spTgt>
                                        </p:tgtEl>
                                        <p:attrNameLst>
                                          <p:attrName>style.visibility</p:attrName>
                                        </p:attrNameLst>
                                      </p:cBhvr>
                                      <p:to>
                                        <p:strVal val="visible"/>
                                      </p:to>
                                    </p:set>
                                    <p:anim calcmode="lin" valueType="num">
                                      <p:cBhvr>
                                        <p:cTn id="35"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1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8">
                                            <p:txEl>
                                              <p:pRg st="0" end="0"/>
                                            </p:txEl>
                                          </p:spTgt>
                                        </p:tgtEl>
                                        <p:attrNameLst>
                                          <p:attrName>style.visibility</p:attrName>
                                        </p:attrNameLst>
                                      </p:cBhvr>
                                      <p:to>
                                        <p:strVal val="visible"/>
                                      </p:to>
                                    </p:set>
                                    <p:anim calcmode="lin" valueType="num">
                                      <p:cBhvr>
                                        <p:cTn id="42"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0" grpId="0" build="p"/>
      <p:bldP spid="12" grpId="0" build="p"/>
      <p:bldP spid="14" grpId="0" build="p"/>
      <p:bldP spid="16" grpId="0" build="p"/>
      <p:bldP spid="18"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Task</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Write some random numbers: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2 1 byte binary numbers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2 2 digit hex number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2 denary numbers between 0 and 255</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Give these numbers to a classmate...</a:t>
            </a:r>
            <a:endParaRPr lang="en-US" sz="36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4196488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Task</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Convert 1 binary number to denary &amp; the other to hex</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Convert 1 hex number to denary &amp; the other to binary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Convert 1 denary number to binary and the other to hex</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Use a website like </a:t>
            </a:r>
            <a:r>
              <a:rPr lang="en-US" sz="3600" dirty="0">
                <a:solidFill>
                  <a:srgbClr val="00B0F0"/>
                </a:solidFill>
                <a:latin typeface="Bahnschrift SemiBold SemiConden" panose="020B0502040204020203" pitchFamily="34" charset="0"/>
                <a:hlinkClick r:id="rId3">
                  <a:extLst>
                    <a:ext uri="{A12FA001-AC4F-418D-AE19-62706E023703}">
                      <ahyp:hlinkClr xmlns:ahyp="http://schemas.microsoft.com/office/drawing/2018/hyperlinkcolor" val="tx"/>
                    </a:ext>
                  </a:extLst>
                </a:hlinkClick>
              </a:rPr>
              <a:t>https://www.mathsisfun.com/binary-decimal-hexadecimal-converter.html</a:t>
            </a:r>
            <a:r>
              <a:rPr lang="en-US" sz="3600" dirty="0">
                <a:solidFill>
                  <a:srgbClr val="00B0F0"/>
                </a:solidFill>
                <a:latin typeface="Bahnschrift SemiBold SemiConden" panose="020B0502040204020203" pitchFamily="34" charset="0"/>
              </a:rPr>
              <a:t> </a:t>
            </a:r>
            <a:r>
              <a:rPr lang="en-US" sz="3600" dirty="0">
                <a:solidFill>
                  <a:prstClr val="white"/>
                </a:solidFill>
                <a:latin typeface="Bahnschrift SemiBold SemiConden" panose="020B0502040204020203" pitchFamily="34" charset="0"/>
              </a:rPr>
              <a:t>to verify your answers are correct</a:t>
            </a:r>
            <a:endParaRPr lang="en-US" sz="36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3899886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1" y="0"/>
            <a:ext cx="12192001" cy="6858000"/>
          </a:xfrm>
          <a:prstGeom prst="rect">
            <a:avLst/>
          </a:prstGeom>
          <a:solidFill>
            <a:schemeClr val="tx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6000" dirty="0">
                <a:solidFill>
                  <a:prstClr val="white"/>
                </a:solidFill>
                <a:latin typeface="Bahnschrift SemiBold SemiConden" panose="020B0502040204020203" pitchFamily="34" charset="0"/>
              </a:rPr>
              <a:t>9618 AS</a:t>
            </a:r>
          </a:p>
          <a:p>
            <a:pPr lvl="0" algn="ctr">
              <a:defRPr/>
            </a:pPr>
            <a:endParaRPr lang="en-US" sz="6000" dirty="0">
              <a:solidFill>
                <a:prstClr val="white"/>
              </a:solidFill>
              <a:latin typeface="Bahnschrift SemiBold SemiConden" panose="020B0502040204020203" pitchFamily="34" charset="0"/>
            </a:endParaRPr>
          </a:p>
          <a:p>
            <a:pPr lvl="0" algn="ctr">
              <a:defRPr/>
            </a:pPr>
            <a:r>
              <a:rPr lang="en-US" sz="6000" dirty="0">
                <a:solidFill>
                  <a:prstClr val="white"/>
                </a:solidFill>
                <a:latin typeface="Bahnschrift SemiBold SemiConden" panose="020B0502040204020203" pitchFamily="34" charset="0"/>
              </a:rPr>
              <a:t>Unit 1</a:t>
            </a:r>
          </a:p>
          <a:p>
            <a:pPr lvl="0" algn="ctr">
              <a:defRPr/>
            </a:pPr>
            <a:endParaRPr lang="en-US" sz="6000" dirty="0">
              <a:solidFill>
                <a:prstClr val="white"/>
              </a:solidFill>
              <a:latin typeface="Bahnschrift SemiBold SemiConden" panose="020B0502040204020203" pitchFamily="34" charset="0"/>
            </a:endParaRPr>
          </a:p>
          <a:p>
            <a:pPr lvl="0" algn="ctr">
              <a:defRPr/>
            </a:pPr>
            <a:r>
              <a:rPr lang="en-US" sz="6000" dirty="0">
                <a:solidFill>
                  <a:prstClr val="white"/>
                </a:solidFill>
                <a:latin typeface="Bahnschrift SemiBold SemiConden" panose="020B0502040204020203" pitchFamily="34" charset="0"/>
              </a:rPr>
              <a:t>Numbers and Quantities</a:t>
            </a:r>
          </a:p>
        </p:txBody>
      </p:sp>
    </p:spTree>
    <p:extLst>
      <p:ext uri="{BB962C8B-B14F-4D97-AF65-F5344CB8AC3E}">
        <p14:creationId xmlns:p14="http://schemas.microsoft.com/office/powerpoint/2010/main" val="383013668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Class Overview</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50"/>
            </a:solidFill>
          </a:ln>
          <a:effectLst>
            <a:glow rad="63500">
              <a:srgbClr val="00B05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noProof="0" dirty="0">
                <a:solidFill>
                  <a:schemeClr val="bg1"/>
                </a:solidFill>
                <a:latin typeface="Bahnschrift SemiBold SemiConden" panose="020B0502040204020203" pitchFamily="34" charset="0"/>
              </a:rPr>
              <a:t>Numbers: integers and reals/floats</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dirty="0">
                <a:solidFill>
                  <a:schemeClr val="bg1"/>
                </a:solidFill>
                <a:latin typeface="Bahnschrift SemiBold SemiConden" panose="020B0502040204020203" pitchFamily="34" charset="0"/>
              </a:rPr>
              <a:t>Signed &amp; unsigned</a:t>
            </a:r>
            <a:endParaRPr lang="en-US" sz="3600" noProof="0" dirty="0">
              <a:solidFill>
                <a:schemeClr val="bg1"/>
              </a:solidFill>
              <a:latin typeface="Bahnschrift SemiBold SemiConden" panose="020B0502040204020203" pitchFamily="34" charset="0"/>
            </a:endParaRP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noProof="0" dirty="0">
                <a:solidFill>
                  <a:schemeClr val="bg1"/>
                </a:solidFill>
                <a:latin typeface="Bahnschrift SemiBold SemiConden" panose="020B0502040204020203" pitchFamily="34" charset="0"/>
              </a:rPr>
              <a:t>Prefixes: Kilo, Mega, Giga, Tera</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noProof="0" dirty="0">
                <a:solidFill>
                  <a:schemeClr val="bg1"/>
                </a:solidFill>
                <a:latin typeface="Bahnschrift SemiBold SemiConden" panose="020B0502040204020203" pitchFamily="34" charset="0"/>
              </a:rPr>
              <a:t>Prefixes: </a:t>
            </a:r>
            <a:r>
              <a:rPr lang="en-US" sz="3600" noProof="0" dirty="0" err="1">
                <a:solidFill>
                  <a:schemeClr val="bg1"/>
                </a:solidFill>
                <a:latin typeface="Bahnschrift SemiBold SemiConden" panose="020B0502040204020203" pitchFamily="34" charset="0"/>
              </a:rPr>
              <a:t>Kibi</a:t>
            </a:r>
            <a:r>
              <a:rPr lang="en-US" sz="3600" noProof="0" dirty="0">
                <a:solidFill>
                  <a:schemeClr val="bg1"/>
                </a:solidFill>
                <a:latin typeface="Bahnschrift SemiBold SemiConden" panose="020B0502040204020203" pitchFamily="34" charset="0"/>
              </a:rPr>
              <a:t>, </a:t>
            </a:r>
            <a:r>
              <a:rPr lang="en-US" sz="3600" noProof="0" dirty="0" err="1">
                <a:solidFill>
                  <a:schemeClr val="bg1"/>
                </a:solidFill>
                <a:latin typeface="Bahnschrift SemiBold SemiConden" panose="020B0502040204020203" pitchFamily="34" charset="0"/>
              </a:rPr>
              <a:t>Mebi</a:t>
            </a:r>
            <a:r>
              <a:rPr lang="en-US" sz="3600" noProof="0" dirty="0">
                <a:solidFill>
                  <a:schemeClr val="bg1"/>
                </a:solidFill>
                <a:latin typeface="Bahnschrift SemiBold SemiConden" panose="020B0502040204020203" pitchFamily="34" charset="0"/>
              </a:rPr>
              <a:t>, </a:t>
            </a:r>
            <a:r>
              <a:rPr lang="en-US" sz="3600" noProof="0" dirty="0" err="1">
                <a:solidFill>
                  <a:schemeClr val="bg1"/>
                </a:solidFill>
                <a:latin typeface="Bahnschrift SemiBold SemiConden" panose="020B0502040204020203" pitchFamily="34" charset="0"/>
              </a:rPr>
              <a:t>Gibi</a:t>
            </a:r>
            <a:r>
              <a:rPr lang="en-US" sz="3600" noProof="0" dirty="0">
                <a:solidFill>
                  <a:schemeClr val="bg1"/>
                </a:solidFill>
                <a:latin typeface="Bahnschrift SemiBold SemiConden" panose="020B0502040204020203" pitchFamily="34" charset="0"/>
              </a:rPr>
              <a:t>, </a:t>
            </a:r>
            <a:r>
              <a:rPr lang="en-US" sz="3600" noProof="0" dirty="0" err="1">
                <a:solidFill>
                  <a:schemeClr val="bg1"/>
                </a:solidFill>
                <a:latin typeface="Bahnschrift SemiBold SemiConden" panose="020B0502040204020203" pitchFamily="34" charset="0"/>
              </a:rPr>
              <a:t>Tebi</a:t>
            </a:r>
            <a:endParaRPr lang="en-US" sz="3600" noProof="0" dirty="0">
              <a:solidFill>
                <a:schemeClr val="bg1"/>
              </a:solidFill>
              <a:latin typeface="Bahnschrift SemiBold SemiConden" panose="020B0502040204020203" pitchFamily="34" charset="0"/>
            </a:endParaRP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dirty="0">
                <a:solidFill>
                  <a:schemeClr val="bg1"/>
                </a:solidFill>
                <a:latin typeface="Bahnschrift SemiBold SemiConden" panose="020B0502040204020203" pitchFamily="34" charset="0"/>
              </a:rPr>
              <a:t>Converting between them</a:t>
            </a:r>
            <a:endParaRPr lang="en-US" sz="3600" noProof="0" dirty="0">
              <a:solidFill>
                <a:schemeClr val="bg1"/>
              </a:solidFill>
              <a:latin typeface="Bahnschrift SemiBold SemiConden" panose="020B0502040204020203" pitchFamily="34" charset="0"/>
            </a:endParaRP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3600" noProof="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3777488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Types of Numbers in a Computer</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There are various types of number that can be stored in a computer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The reason for these different data types of due to </a:t>
            </a:r>
            <a:r>
              <a:rPr lang="en-US" sz="3200" dirty="0">
                <a:solidFill>
                  <a:srgbClr val="00CC00"/>
                </a:solidFill>
                <a:latin typeface="Bahnschrift SemiBold SemiConden" panose="020B0502040204020203" pitchFamily="34" charset="0"/>
              </a:rPr>
              <a:t>efficiency</a:t>
            </a:r>
            <a:r>
              <a:rPr lang="en-US" sz="3200" dirty="0">
                <a:solidFill>
                  <a:prstClr val="white"/>
                </a:solidFill>
                <a:latin typeface="Bahnschrift SemiBold SemiConden" panose="020B0502040204020203" pitchFamily="34" charset="0"/>
              </a:rPr>
              <a:t> – i.e. wanting to store as much relevant information in as </a:t>
            </a:r>
            <a:r>
              <a:rPr lang="en-US" sz="3200" dirty="0">
                <a:solidFill>
                  <a:srgbClr val="00B0F0"/>
                </a:solidFill>
                <a:latin typeface="Bahnschrift SemiBold SemiConden" panose="020B0502040204020203" pitchFamily="34" charset="0"/>
              </a:rPr>
              <a:t>few bits as possible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For example, if we want to store a variable called </a:t>
            </a:r>
            <a:r>
              <a:rPr lang="en-US" sz="3200" dirty="0" err="1">
                <a:solidFill>
                  <a:prstClr val="white"/>
                </a:solidFill>
                <a:latin typeface="Bahnschrift SemiBold SemiConden" panose="020B0502040204020203" pitchFamily="34" charset="0"/>
              </a:rPr>
              <a:t>NumberOfStudents</a:t>
            </a:r>
            <a:r>
              <a:rPr lang="en-US" sz="3200" dirty="0">
                <a:solidFill>
                  <a:prstClr val="white"/>
                </a:solidFill>
                <a:latin typeface="Bahnschrift SemiBold SemiConden" panose="020B0502040204020203" pitchFamily="34" charset="0"/>
              </a:rPr>
              <a:t>, there is no point wasting some bits in memory to store a decimal point – it will be an </a:t>
            </a:r>
            <a:r>
              <a:rPr lang="en-US" sz="3200" dirty="0">
                <a:solidFill>
                  <a:srgbClr val="FFC000"/>
                </a:solidFill>
                <a:latin typeface="Bahnschrift SemiBold SemiConden" panose="020B0502040204020203" pitchFamily="34" charset="0"/>
              </a:rPr>
              <a:t>integer</a:t>
            </a:r>
            <a:r>
              <a:rPr lang="en-US" sz="3200" dirty="0">
                <a:solidFill>
                  <a:prstClr val="white"/>
                </a:solidFill>
                <a:latin typeface="Bahnschrift SemiBold SemiConden" panose="020B0502040204020203" pitchFamily="34" charset="0"/>
              </a:rPr>
              <a:t> (whole number) and relatively small</a:t>
            </a:r>
            <a:endParaRPr lang="en-US" sz="32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3731498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Integers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Have you heard the word “integer” used in </a:t>
            </a:r>
            <a:r>
              <a:rPr lang="en-US" sz="3200" dirty="0" err="1">
                <a:solidFill>
                  <a:prstClr val="white"/>
                </a:solidFill>
                <a:latin typeface="Bahnschrift SemiBold SemiConden" panose="020B0502040204020203" pitchFamily="34" charset="0"/>
              </a:rPr>
              <a:t>maths</a:t>
            </a:r>
            <a:r>
              <a:rPr lang="en-US" sz="3200" dirty="0">
                <a:solidFill>
                  <a:prstClr val="white"/>
                </a:solidFill>
                <a:latin typeface="Bahnschrift SemiBold SemiConden" panose="020B0502040204020203" pitchFamily="34" charset="0"/>
              </a:rPr>
              <a:t>? Do you know what it means?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A whole number – e.g. </a:t>
            </a:r>
            <a:r>
              <a:rPr lang="en-US" sz="3200" dirty="0">
                <a:solidFill>
                  <a:srgbClr val="00CC00"/>
                </a:solidFill>
                <a:latin typeface="Bahnschrift SemiBold SemiConden" panose="020B0502040204020203" pitchFamily="34" charset="0"/>
              </a:rPr>
              <a:t>3</a:t>
            </a:r>
            <a:r>
              <a:rPr lang="en-US" sz="3200" dirty="0">
                <a:solidFill>
                  <a:prstClr val="white"/>
                </a:solidFill>
                <a:latin typeface="Bahnschrift SemiBold SemiConden" panose="020B0502040204020203" pitchFamily="34" charset="0"/>
              </a:rPr>
              <a:t> is an integer, but </a:t>
            </a:r>
            <a:r>
              <a:rPr lang="en-US" sz="3200" dirty="0">
                <a:solidFill>
                  <a:srgbClr val="FF0000"/>
                </a:solidFill>
                <a:latin typeface="Bahnschrift SemiBold SemiConden" panose="020B0502040204020203" pitchFamily="34" charset="0"/>
              </a:rPr>
              <a:t>3.1</a:t>
            </a:r>
            <a:r>
              <a:rPr lang="en-US" sz="3200" dirty="0">
                <a:solidFill>
                  <a:prstClr val="white"/>
                </a:solidFill>
                <a:latin typeface="Bahnschrift SemiBold SemiConden" panose="020B0502040204020203" pitchFamily="34" charset="0"/>
              </a:rPr>
              <a:t> isn’t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Integers come in two forms – </a:t>
            </a:r>
            <a:r>
              <a:rPr lang="en-US" sz="3200" dirty="0">
                <a:solidFill>
                  <a:srgbClr val="FFC000"/>
                </a:solidFill>
                <a:latin typeface="Bahnschrift SemiBold SemiConden" panose="020B0502040204020203" pitchFamily="34" charset="0"/>
              </a:rPr>
              <a:t>unsigned</a:t>
            </a:r>
            <a:r>
              <a:rPr lang="en-US" sz="3200" dirty="0">
                <a:solidFill>
                  <a:prstClr val="white"/>
                </a:solidFill>
                <a:latin typeface="Bahnschrift SemiBold SemiConden" panose="020B0502040204020203" pitchFamily="34" charset="0"/>
              </a:rPr>
              <a:t> and </a:t>
            </a:r>
            <a:r>
              <a:rPr lang="en-US" sz="3200" dirty="0">
                <a:solidFill>
                  <a:srgbClr val="00B0F0"/>
                </a:solidFill>
                <a:latin typeface="Bahnschrift SemiBold SemiConden" panose="020B0502040204020203" pitchFamily="34" charset="0"/>
              </a:rPr>
              <a:t>signed</a:t>
            </a:r>
            <a:r>
              <a:rPr lang="en-US" sz="3200" dirty="0">
                <a:solidFill>
                  <a:prstClr val="white"/>
                </a:solidFill>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Sign refers to the plus or minus sign – i.e.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So an </a:t>
            </a:r>
            <a:r>
              <a:rPr lang="en-US" sz="3200" dirty="0">
                <a:solidFill>
                  <a:srgbClr val="FFC000"/>
                </a:solidFill>
                <a:latin typeface="Bahnschrift SemiBold SemiConden" panose="020B0502040204020203" pitchFamily="34" charset="0"/>
              </a:rPr>
              <a:t>unsigned</a:t>
            </a:r>
            <a:r>
              <a:rPr lang="en-US" sz="3200" dirty="0">
                <a:solidFill>
                  <a:prstClr val="white"/>
                </a:solidFill>
                <a:latin typeface="Bahnschrift SemiBold SemiConden" panose="020B0502040204020203" pitchFamily="34" charset="0"/>
              </a:rPr>
              <a:t> integer could be 3 (i.e. positive)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While a </a:t>
            </a:r>
            <a:r>
              <a:rPr lang="en-US" sz="3200" dirty="0">
                <a:solidFill>
                  <a:srgbClr val="00B0F0"/>
                </a:solidFill>
                <a:latin typeface="Bahnschrift SemiBold SemiConden" panose="020B0502040204020203" pitchFamily="34" charset="0"/>
              </a:rPr>
              <a:t>signed</a:t>
            </a:r>
            <a:r>
              <a:rPr lang="en-US" sz="3200" dirty="0">
                <a:solidFill>
                  <a:prstClr val="white"/>
                </a:solidFill>
                <a:latin typeface="Bahnschrift SemiBold SemiConden" panose="020B0502040204020203" pitchFamily="34" charset="0"/>
              </a:rPr>
              <a:t> integer could be +3 or -3</a:t>
            </a:r>
            <a:endParaRPr lang="en-US" sz="32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88821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Integers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unsigned integers = </a:t>
            </a:r>
            <a:r>
              <a:rPr lang="en-US" sz="3200" dirty="0">
                <a:solidFill>
                  <a:srgbClr val="00CC00"/>
                </a:solidFill>
                <a:latin typeface="Bahnschrift SemiBold SemiConden" panose="020B0502040204020203" pitchFamily="34" charset="0"/>
              </a:rPr>
              <a:t>positive</a:t>
            </a:r>
            <a:r>
              <a:rPr lang="en-US" sz="3200" dirty="0">
                <a:solidFill>
                  <a:prstClr val="white"/>
                </a:solidFill>
                <a:latin typeface="Bahnschrift SemiBold SemiConden" panose="020B0502040204020203" pitchFamily="34" charset="0"/>
              </a:rPr>
              <a:t> only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signed integers = </a:t>
            </a:r>
            <a:r>
              <a:rPr lang="en-US" sz="3200" dirty="0">
                <a:solidFill>
                  <a:srgbClr val="00CC00"/>
                </a:solidFill>
                <a:latin typeface="Bahnschrift SemiBold SemiConden" panose="020B0502040204020203" pitchFamily="34" charset="0"/>
              </a:rPr>
              <a:t>positive</a:t>
            </a:r>
            <a:r>
              <a:rPr lang="en-US" sz="3200" dirty="0">
                <a:solidFill>
                  <a:schemeClr val="bg1"/>
                </a:solidFill>
                <a:latin typeface="Bahnschrift SemiBold SemiConden" panose="020B0502040204020203" pitchFamily="34" charset="0"/>
              </a:rPr>
              <a:t> or </a:t>
            </a:r>
            <a:r>
              <a:rPr lang="en-US" sz="3200" dirty="0">
                <a:solidFill>
                  <a:srgbClr val="FF0000"/>
                </a:solidFill>
                <a:latin typeface="Bahnschrift SemiBold SemiConden" panose="020B0502040204020203" pitchFamily="34" charset="0"/>
              </a:rPr>
              <a:t>negative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Note: the plus or minus value isn’t actually stored in the computer – the </a:t>
            </a:r>
            <a:r>
              <a:rPr lang="en-US" sz="3200" dirty="0">
                <a:solidFill>
                  <a:srgbClr val="FFC000"/>
                </a:solidFill>
                <a:latin typeface="Bahnschrift SemiBold SemiConden" panose="020B0502040204020203" pitchFamily="34" charset="0"/>
              </a:rPr>
              <a:t>most significant bit</a:t>
            </a:r>
            <a:r>
              <a:rPr lang="en-US" sz="3200" dirty="0">
                <a:solidFill>
                  <a:schemeClr val="bg1"/>
                </a:solidFill>
                <a:latin typeface="Bahnschrift SemiBold SemiConden" panose="020B0502040204020203" pitchFamily="34" charset="0"/>
              </a:rPr>
              <a:t> in a </a:t>
            </a:r>
            <a:r>
              <a:rPr lang="en-US" sz="3200" dirty="0">
                <a:solidFill>
                  <a:srgbClr val="FFC000"/>
                </a:solidFill>
                <a:latin typeface="Bahnschrift SemiBold SemiConden" panose="020B0502040204020203" pitchFamily="34" charset="0"/>
              </a:rPr>
              <a:t>signed integer is negative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We’ll see how signed integers work later</a:t>
            </a:r>
          </a:p>
        </p:txBody>
      </p:sp>
    </p:spTree>
    <p:extLst>
      <p:ext uri="{BB962C8B-B14F-4D97-AF65-F5344CB8AC3E}">
        <p14:creationId xmlns:p14="http://schemas.microsoft.com/office/powerpoint/2010/main" val="37679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Fractions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Although fractions like ½ are common in </a:t>
            </a:r>
            <a:r>
              <a:rPr lang="en-US" sz="3200" dirty="0" err="1">
                <a:solidFill>
                  <a:prstClr val="white"/>
                </a:solidFill>
                <a:latin typeface="Bahnschrift SemiBold SemiConden" panose="020B0502040204020203" pitchFamily="34" charset="0"/>
              </a:rPr>
              <a:t>maths</a:t>
            </a:r>
            <a:r>
              <a:rPr lang="en-US" sz="3200" dirty="0">
                <a:solidFill>
                  <a:prstClr val="white"/>
                </a:solidFill>
                <a:latin typeface="Bahnschrift SemiBold SemiConden" panose="020B0502040204020203" pitchFamily="34" charset="0"/>
              </a:rPr>
              <a:t>, they are not used (commonly) in computers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Instead, computers simply use </a:t>
            </a:r>
            <a:r>
              <a:rPr lang="en-US" sz="3200" dirty="0">
                <a:solidFill>
                  <a:srgbClr val="00B0F0"/>
                </a:solidFill>
                <a:latin typeface="Bahnschrift SemiBold SemiConden" panose="020B0502040204020203" pitchFamily="34" charset="0"/>
              </a:rPr>
              <a:t>reals</a:t>
            </a:r>
            <a:r>
              <a:rPr lang="en-US" sz="3200" dirty="0">
                <a:solidFill>
                  <a:prstClr val="white"/>
                </a:solidFill>
                <a:latin typeface="Bahnschrift SemiBold SemiConden" panose="020B0502040204020203" pitchFamily="34" charset="0"/>
              </a:rPr>
              <a:t>/</a:t>
            </a:r>
            <a:r>
              <a:rPr lang="en-US" sz="3200" dirty="0">
                <a:solidFill>
                  <a:srgbClr val="00B0F0"/>
                </a:solidFill>
                <a:latin typeface="Bahnschrift SemiBold SemiConden" panose="020B0502040204020203" pitchFamily="34" charset="0"/>
              </a:rPr>
              <a:t>floats</a:t>
            </a:r>
            <a:r>
              <a:rPr lang="en-US" sz="3200" dirty="0">
                <a:solidFill>
                  <a:prstClr val="white"/>
                </a:solidFill>
                <a:latin typeface="Bahnschrift SemiBold SemiConden" panose="020B0502040204020203" pitchFamily="34" charset="0"/>
              </a:rPr>
              <a:t> (decimals) – i.e. 0.5</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It would, however, be </a:t>
            </a:r>
            <a:r>
              <a:rPr lang="en-US" sz="3200" i="1" dirty="0">
                <a:solidFill>
                  <a:prstClr val="white"/>
                </a:solidFill>
                <a:latin typeface="Bahnschrift SemiBold SemiConden" panose="020B0502040204020203" pitchFamily="34" charset="0"/>
              </a:rPr>
              <a:t>possible</a:t>
            </a:r>
            <a:r>
              <a:rPr lang="en-US" sz="3200" dirty="0">
                <a:solidFill>
                  <a:prstClr val="white"/>
                </a:solidFill>
                <a:latin typeface="Bahnschrift SemiBold SemiConden" panose="020B0502040204020203" pitchFamily="34" charset="0"/>
              </a:rPr>
              <a:t> to create a representation of fractions in a programming language, if you had a need to do so (e.g. for higher precision or creating educational software that demonstrated fractions)</a:t>
            </a:r>
            <a:endParaRPr lang="en-US" sz="32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381208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Decimals – Reals/Floats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In computer science, decimals are called reals or floats (short for “floating point”)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Examples: 3.14, 1.60, -4.75</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For AS, you aren’t required to know how they are represented in binary – however you do need to know the name of the data type – i.e. </a:t>
            </a:r>
            <a:r>
              <a:rPr lang="en-US" sz="3200" dirty="0">
                <a:solidFill>
                  <a:srgbClr val="00CC00"/>
                </a:solidFill>
                <a:latin typeface="Bahnschrift SemiBold SemiConden" panose="020B0502040204020203" pitchFamily="34" charset="0"/>
              </a:rPr>
              <a:t>REAL</a:t>
            </a:r>
            <a:r>
              <a:rPr lang="en-US" sz="3200" dirty="0">
                <a:solidFill>
                  <a:prstClr val="white"/>
                </a:solidFill>
                <a:latin typeface="Bahnschrift SemiBold SemiConden" panose="020B0502040204020203" pitchFamily="34" charset="0"/>
              </a:rPr>
              <a:t> in pseudocode</a:t>
            </a:r>
            <a:endParaRPr lang="en-US" sz="32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3705882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Scientific/Standard Notation - Floats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As you know from </a:t>
            </a:r>
            <a:r>
              <a:rPr lang="en-US" sz="3200" dirty="0" err="1">
                <a:solidFill>
                  <a:prstClr val="white"/>
                </a:solidFill>
                <a:latin typeface="Bahnschrift SemiBold SemiConden" panose="020B0502040204020203" pitchFamily="34" charset="0"/>
              </a:rPr>
              <a:t>maths</a:t>
            </a:r>
            <a:r>
              <a:rPr lang="en-US" sz="3200" dirty="0">
                <a:solidFill>
                  <a:prstClr val="white"/>
                </a:solidFill>
                <a:latin typeface="Bahnschrift SemiBold SemiConden" panose="020B0502040204020203" pitchFamily="34" charset="0"/>
              </a:rPr>
              <a:t>/physics, we can represent a number like 300,000,000 as 3x10</a:t>
            </a:r>
            <a:r>
              <a:rPr lang="en-US" sz="3200" baseline="30000" dirty="0">
                <a:solidFill>
                  <a:prstClr val="white"/>
                </a:solidFill>
                <a:latin typeface="Bahnschrift SemiBold SemiConden" panose="020B0502040204020203" pitchFamily="34" charset="0"/>
              </a:rPr>
              <a:t>8</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300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This is called a floating-point number – since the decimal point (or with binary, </a:t>
            </a:r>
            <a:r>
              <a:rPr lang="en-US" sz="3200" dirty="0">
                <a:solidFill>
                  <a:srgbClr val="00CC00"/>
                </a:solidFill>
                <a:latin typeface="Bahnschrift SemiBold SemiConden" panose="020B0502040204020203" pitchFamily="34" charset="0"/>
              </a:rPr>
              <a:t>binary point</a:t>
            </a:r>
            <a:r>
              <a:rPr lang="en-US" sz="3200" dirty="0">
                <a:solidFill>
                  <a:prstClr val="white"/>
                </a:solidFill>
                <a:latin typeface="Bahnschrift SemiBold SemiConden" panose="020B0502040204020203" pitchFamily="34" charset="0"/>
              </a:rPr>
              <a:t>) can ‘float’ left or right, depending on the magnitude of the number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As mentioned, floats also support non-integer numbers – that’s because 16 x 10</a:t>
            </a:r>
            <a:r>
              <a:rPr lang="en-US" sz="3200" baseline="30000" dirty="0">
                <a:solidFill>
                  <a:prstClr val="white"/>
                </a:solidFill>
                <a:latin typeface="Bahnschrift SemiBold SemiConden" panose="020B0502040204020203" pitchFamily="34" charset="0"/>
              </a:rPr>
              <a:t>-20</a:t>
            </a:r>
            <a:r>
              <a:rPr lang="en-US" sz="3200" dirty="0">
                <a:solidFill>
                  <a:prstClr val="white"/>
                </a:solidFill>
                <a:latin typeface="Bahnschrift SemiBold SemiConden" panose="020B0502040204020203" pitchFamily="34" charset="0"/>
              </a:rPr>
              <a:t> can be written as 1.6 x 10</a:t>
            </a:r>
            <a:r>
              <a:rPr lang="en-US" sz="3200" baseline="30000" dirty="0">
                <a:solidFill>
                  <a:prstClr val="white"/>
                </a:solidFill>
                <a:latin typeface="Bahnschrift SemiBold SemiConden" panose="020B0502040204020203" pitchFamily="34" charset="0"/>
              </a:rPr>
              <a:t>-19</a:t>
            </a:r>
          </a:p>
        </p:txBody>
      </p:sp>
    </p:spTree>
    <p:extLst>
      <p:ext uri="{BB962C8B-B14F-4D97-AF65-F5344CB8AC3E}">
        <p14:creationId xmlns:p14="http://schemas.microsoft.com/office/powerpoint/2010/main" val="2981689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635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Quantities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In </a:t>
            </a:r>
            <a:r>
              <a:rPr lang="en-US" sz="3600" dirty="0" err="1">
                <a:solidFill>
                  <a:prstClr val="white"/>
                </a:solidFill>
                <a:latin typeface="Bahnschrift SemiBold SemiConden" panose="020B0502040204020203" pitchFamily="34" charset="0"/>
              </a:rPr>
              <a:t>maths</a:t>
            </a:r>
            <a:r>
              <a:rPr lang="en-US" sz="3600" dirty="0">
                <a:solidFill>
                  <a:prstClr val="white"/>
                </a:solidFill>
                <a:latin typeface="Bahnschrift SemiBold SemiConden" panose="020B0502040204020203" pitchFamily="34" charset="0"/>
              </a:rPr>
              <a:t>/science, rather than saying 10,000 meters, we could simply say 10km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baseline="300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What does the “k” mean?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rgbClr val="00CC00"/>
                </a:solidFill>
                <a:latin typeface="Bahnschrift SemiBold SemiConden" panose="020B0502040204020203" pitchFamily="34" charset="0"/>
              </a:rPr>
              <a:t>Kilo</a:t>
            </a:r>
            <a:r>
              <a:rPr lang="en-US" sz="3600" dirty="0">
                <a:solidFill>
                  <a:prstClr val="white"/>
                </a:solidFill>
                <a:latin typeface="Bahnschrift SemiBold SemiConden" panose="020B0502040204020203" pitchFamily="34" charset="0"/>
              </a:rPr>
              <a:t> = 1000</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Let’s recall some of the others</a:t>
            </a:r>
          </a:p>
        </p:txBody>
      </p:sp>
    </p:spTree>
    <p:extLst>
      <p:ext uri="{BB962C8B-B14F-4D97-AF65-F5344CB8AC3E}">
        <p14:creationId xmlns:p14="http://schemas.microsoft.com/office/powerpoint/2010/main" val="232010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43071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Quantities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10235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For computer science, these are the ones to remember:</a:t>
            </a:r>
          </a:p>
        </p:txBody>
      </p:sp>
      <p:graphicFrame>
        <p:nvGraphicFramePr>
          <p:cNvPr id="6" name="Table 5">
            <a:extLst>
              <a:ext uri="{FF2B5EF4-FFF2-40B4-BE49-F238E27FC236}">
                <a16:creationId xmlns:a16="http://schemas.microsoft.com/office/drawing/2014/main" id="{34D907CE-0499-4328-9102-136ED44412BA}"/>
              </a:ext>
            </a:extLst>
          </p:cNvPr>
          <p:cNvGraphicFramePr>
            <a:graphicFrameLocks noGrp="1"/>
          </p:cNvGraphicFramePr>
          <p:nvPr>
            <p:extLst>
              <p:ext uri="{D42A27DB-BD31-4B8C-83A1-F6EECF244321}">
                <p14:modId xmlns:p14="http://schemas.microsoft.com/office/powerpoint/2010/main" val="3061086693"/>
              </p:ext>
            </p:extLst>
          </p:nvPr>
        </p:nvGraphicFramePr>
        <p:xfrm>
          <a:off x="370114" y="2226139"/>
          <a:ext cx="11451772" cy="3332505"/>
        </p:xfrm>
        <a:graphic>
          <a:graphicData uri="http://schemas.openxmlformats.org/drawingml/2006/table">
            <a:tbl>
              <a:tblPr firstRow="1" bandRow="1">
                <a:tableStyleId>{5C22544A-7EE6-4342-B048-85BDC9FD1C3A}</a:tableStyleId>
              </a:tblPr>
              <a:tblGrid>
                <a:gridCol w="2474687">
                  <a:extLst>
                    <a:ext uri="{9D8B030D-6E8A-4147-A177-3AD203B41FA5}">
                      <a16:colId xmlns:a16="http://schemas.microsoft.com/office/drawing/2014/main" val="3260280332"/>
                    </a:ext>
                  </a:extLst>
                </a:gridCol>
                <a:gridCol w="2419350">
                  <a:extLst>
                    <a:ext uri="{9D8B030D-6E8A-4147-A177-3AD203B41FA5}">
                      <a16:colId xmlns:a16="http://schemas.microsoft.com/office/drawing/2014/main" val="485452794"/>
                    </a:ext>
                  </a:extLst>
                </a:gridCol>
                <a:gridCol w="2819400">
                  <a:extLst>
                    <a:ext uri="{9D8B030D-6E8A-4147-A177-3AD203B41FA5}">
                      <a16:colId xmlns:a16="http://schemas.microsoft.com/office/drawing/2014/main" val="3314364498"/>
                    </a:ext>
                  </a:extLst>
                </a:gridCol>
                <a:gridCol w="3738335">
                  <a:extLst>
                    <a:ext uri="{9D8B030D-6E8A-4147-A177-3AD203B41FA5}">
                      <a16:colId xmlns:a16="http://schemas.microsoft.com/office/drawing/2014/main" val="1022255596"/>
                    </a:ext>
                  </a:extLst>
                </a:gridCol>
              </a:tblGrid>
              <a:tr h="666501">
                <a:tc>
                  <a:txBody>
                    <a:bodyPr/>
                    <a:lstStyle/>
                    <a:p>
                      <a:pPr algn="ctr"/>
                      <a:r>
                        <a:rPr lang="en-US" sz="2800" dirty="0">
                          <a:solidFill>
                            <a:schemeClr val="bg1"/>
                          </a:solidFill>
                        </a:rPr>
                        <a:t>Name</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r>
                        <a:rPr lang="en-US" sz="2800" dirty="0">
                          <a:solidFill>
                            <a:schemeClr val="bg1"/>
                          </a:solidFill>
                        </a:rPr>
                        <a:t>Prefix</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r>
                        <a:rPr lang="en-US" sz="2800" dirty="0">
                          <a:solidFill>
                            <a:schemeClr val="bg1"/>
                          </a:solidFill>
                        </a:rPr>
                        <a:t>Power of 10</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r>
                        <a:rPr lang="en-US" sz="2800" dirty="0">
                          <a:solidFill>
                            <a:schemeClr val="bg1"/>
                          </a:solidFill>
                        </a:rPr>
                        <a:t>Value</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469248999"/>
                  </a:ext>
                </a:extLst>
              </a:tr>
              <a:tr h="666501">
                <a:tc>
                  <a:txBody>
                    <a:bodyPr/>
                    <a:lstStyle/>
                    <a:p>
                      <a:pPr algn="ctr"/>
                      <a:r>
                        <a:rPr lang="en-US" sz="2800" dirty="0">
                          <a:solidFill>
                            <a:schemeClr val="bg1"/>
                          </a:solidFill>
                        </a:rPr>
                        <a:t>Tera</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T</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x10</a:t>
                      </a:r>
                      <a:r>
                        <a:rPr lang="en-US" sz="2800" baseline="30000" dirty="0">
                          <a:solidFill>
                            <a:schemeClr val="bg1"/>
                          </a:solidFill>
                        </a:rPr>
                        <a:t>12</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1,000,000,000,000</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extLst>
                  <a:ext uri="{0D108BD9-81ED-4DB2-BD59-A6C34878D82A}">
                    <a16:rowId xmlns:a16="http://schemas.microsoft.com/office/drawing/2014/main" val="1237869843"/>
                  </a:ext>
                </a:extLst>
              </a:tr>
              <a:tr h="666501">
                <a:tc>
                  <a:txBody>
                    <a:bodyPr/>
                    <a:lstStyle/>
                    <a:p>
                      <a:pPr algn="ctr"/>
                      <a:r>
                        <a:rPr lang="en-US" sz="2800" dirty="0">
                          <a:solidFill>
                            <a:schemeClr val="bg1"/>
                          </a:solidFill>
                        </a:rPr>
                        <a:t>Giga</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G</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x10</a:t>
                      </a:r>
                      <a:r>
                        <a:rPr lang="en-US" sz="2800" baseline="30000" dirty="0">
                          <a:solidFill>
                            <a:schemeClr val="bg1"/>
                          </a:solidFill>
                        </a:rPr>
                        <a:t>9</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1,000,000,000</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extLst>
                  <a:ext uri="{0D108BD9-81ED-4DB2-BD59-A6C34878D82A}">
                    <a16:rowId xmlns:a16="http://schemas.microsoft.com/office/drawing/2014/main" val="1655398578"/>
                  </a:ext>
                </a:extLst>
              </a:tr>
              <a:tr h="666501">
                <a:tc>
                  <a:txBody>
                    <a:bodyPr/>
                    <a:lstStyle/>
                    <a:p>
                      <a:pPr algn="ctr"/>
                      <a:r>
                        <a:rPr lang="en-US" sz="2800" dirty="0">
                          <a:solidFill>
                            <a:schemeClr val="bg1"/>
                          </a:solidFill>
                        </a:rPr>
                        <a:t>Mega</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M</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x10</a:t>
                      </a:r>
                      <a:r>
                        <a:rPr lang="en-US" sz="2800" baseline="30000" dirty="0">
                          <a:solidFill>
                            <a:schemeClr val="bg1"/>
                          </a:solidFill>
                        </a:rPr>
                        <a:t>6</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1,000,000</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extLst>
                  <a:ext uri="{0D108BD9-81ED-4DB2-BD59-A6C34878D82A}">
                    <a16:rowId xmlns:a16="http://schemas.microsoft.com/office/drawing/2014/main" val="203546868"/>
                  </a:ext>
                </a:extLst>
              </a:tr>
              <a:tr h="666501">
                <a:tc>
                  <a:txBody>
                    <a:bodyPr/>
                    <a:lstStyle/>
                    <a:p>
                      <a:pPr algn="ctr"/>
                      <a:r>
                        <a:rPr lang="en-US" sz="2800" dirty="0">
                          <a:solidFill>
                            <a:schemeClr val="bg1"/>
                          </a:solidFill>
                        </a:rPr>
                        <a:t>Kilo</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K</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x10</a:t>
                      </a:r>
                      <a:r>
                        <a:rPr lang="en-US" sz="2800" baseline="30000" dirty="0">
                          <a:solidFill>
                            <a:schemeClr val="bg1"/>
                          </a:solidFill>
                        </a:rPr>
                        <a:t>3</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1,000</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extLst>
                  <a:ext uri="{0D108BD9-81ED-4DB2-BD59-A6C34878D82A}">
                    <a16:rowId xmlns:a16="http://schemas.microsoft.com/office/drawing/2014/main" val="1730802023"/>
                  </a:ext>
                </a:extLst>
              </a:tr>
            </a:tbl>
          </a:graphicData>
        </a:graphic>
      </p:graphicFrame>
      <p:sp>
        <p:nvSpPr>
          <p:cNvPr id="7" name="Rectangle 6">
            <a:extLst>
              <a:ext uri="{FF2B5EF4-FFF2-40B4-BE49-F238E27FC236}">
                <a16:creationId xmlns:a16="http://schemas.microsoft.com/office/drawing/2014/main" id="{D6627E24-B6D0-497E-A723-3800CC885D6C}"/>
              </a:ext>
            </a:extLst>
          </p:cNvPr>
          <p:cNvSpPr/>
          <p:nvPr/>
        </p:nvSpPr>
        <p:spPr>
          <a:xfrm>
            <a:off x="370114" y="5696543"/>
            <a:ext cx="11451773" cy="10235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Note that “K” is sometimes written in lowercase – e.g. km</a:t>
            </a:r>
          </a:p>
        </p:txBody>
      </p:sp>
    </p:spTree>
    <p:extLst>
      <p:ext uri="{BB962C8B-B14F-4D97-AF65-F5344CB8AC3E}">
        <p14:creationId xmlns:p14="http://schemas.microsoft.com/office/powerpoint/2010/main" val="2644901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Quantities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So, how many bytes are in 1 </a:t>
            </a:r>
            <a:r>
              <a:rPr lang="en-US" sz="3600" dirty="0">
                <a:solidFill>
                  <a:srgbClr val="00CC00"/>
                </a:solidFill>
                <a:latin typeface="Bahnschrift SemiBold SemiConden" panose="020B0502040204020203" pitchFamily="34" charset="0"/>
              </a:rPr>
              <a:t>kilobyte</a:t>
            </a:r>
            <a:r>
              <a:rPr lang="en-US" sz="3600" dirty="0">
                <a:solidFill>
                  <a:prstClr val="white"/>
                </a:solidFill>
                <a:latin typeface="Bahnschrift SemiBold SemiConden" panose="020B0502040204020203" pitchFamily="34" charset="0"/>
              </a:rPr>
              <a:t>, </a:t>
            </a:r>
            <a:r>
              <a:rPr lang="en-US" sz="3600" dirty="0">
                <a:solidFill>
                  <a:srgbClr val="FFC000"/>
                </a:solidFill>
                <a:latin typeface="Bahnschrift SemiBold SemiConden" panose="020B0502040204020203" pitchFamily="34" charset="0"/>
              </a:rPr>
              <a:t>megabyte</a:t>
            </a:r>
            <a:r>
              <a:rPr lang="en-US" sz="3600" dirty="0">
                <a:solidFill>
                  <a:prstClr val="white"/>
                </a:solidFill>
                <a:latin typeface="Bahnschrift SemiBold SemiConden" panose="020B0502040204020203" pitchFamily="34" charset="0"/>
              </a:rPr>
              <a:t>, </a:t>
            </a:r>
            <a:r>
              <a:rPr lang="en-US" sz="3600" dirty="0">
                <a:solidFill>
                  <a:srgbClr val="00B0F0"/>
                </a:solidFill>
                <a:latin typeface="Bahnschrift SemiBold SemiConden" panose="020B0502040204020203" pitchFamily="34" charset="0"/>
              </a:rPr>
              <a:t>gigabyte</a:t>
            </a:r>
            <a:r>
              <a:rPr lang="en-US" sz="3600" dirty="0">
                <a:solidFill>
                  <a:prstClr val="white"/>
                </a:solidFill>
                <a:latin typeface="Bahnschrift SemiBold SemiConden" panose="020B0502040204020203" pitchFamily="34" charset="0"/>
              </a:rPr>
              <a:t> and </a:t>
            </a:r>
            <a:r>
              <a:rPr lang="en-US" sz="3600" dirty="0">
                <a:solidFill>
                  <a:srgbClr val="FF0000"/>
                </a:solidFill>
                <a:latin typeface="Bahnschrift SemiBold SemiConden" panose="020B0502040204020203" pitchFamily="34" charset="0"/>
              </a:rPr>
              <a:t>terabyte</a:t>
            </a:r>
            <a:r>
              <a:rPr lang="en-US" sz="3600" dirty="0">
                <a:solidFill>
                  <a:prstClr val="white"/>
                </a:solidFill>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rgbClr val="00CC00"/>
                </a:solidFill>
                <a:latin typeface="Bahnschrift SemiBold SemiConden" panose="020B0502040204020203" pitchFamily="34" charset="0"/>
              </a:rPr>
              <a:t>1,000</a:t>
            </a:r>
            <a:r>
              <a:rPr lang="en-US" sz="3600" dirty="0">
                <a:solidFill>
                  <a:prstClr val="white"/>
                </a:solidFill>
                <a:latin typeface="Bahnschrift SemiBold SemiConden" panose="020B0502040204020203" pitchFamily="34" charset="0"/>
              </a:rPr>
              <a:t>     </a:t>
            </a:r>
            <a:r>
              <a:rPr lang="en-US" sz="3600" dirty="0">
                <a:solidFill>
                  <a:srgbClr val="FFC000"/>
                </a:solidFill>
                <a:latin typeface="Bahnschrift SemiBold SemiConden" panose="020B0502040204020203" pitchFamily="34" charset="0"/>
              </a:rPr>
              <a:t>1,000,000  </a:t>
            </a:r>
            <a:r>
              <a:rPr lang="en-US" sz="3600" dirty="0">
                <a:solidFill>
                  <a:prstClr val="white"/>
                </a:solidFill>
                <a:latin typeface="Bahnschrift SemiBold SemiConden" panose="020B0502040204020203" pitchFamily="34" charset="0"/>
              </a:rPr>
              <a:t> </a:t>
            </a:r>
            <a:r>
              <a:rPr lang="en-US" sz="3600" dirty="0">
                <a:solidFill>
                  <a:srgbClr val="00B0F0"/>
                </a:solidFill>
                <a:latin typeface="Bahnschrift SemiBold SemiConden" panose="020B0502040204020203" pitchFamily="34" charset="0"/>
              </a:rPr>
              <a:t>1,000,000,000</a:t>
            </a:r>
            <a:r>
              <a:rPr lang="en-US" sz="3600" dirty="0">
                <a:solidFill>
                  <a:prstClr val="white"/>
                </a:solidFill>
                <a:latin typeface="Bahnschrift SemiBold SemiConden" panose="020B0502040204020203" pitchFamily="34" charset="0"/>
              </a:rPr>
              <a:t>   </a:t>
            </a:r>
            <a:r>
              <a:rPr lang="en-US" sz="3600" dirty="0">
                <a:solidFill>
                  <a:srgbClr val="FF0000"/>
                </a:solidFill>
                <a:latin typeface="Bahnschrift SemiBold SemiConden" panose="020B0502040204020203" pitchFamily="34" charset="0"/>
              </a:rPr>
              <a:t>1,000,000,000,000</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srgbClr val="FF0000"/>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solidFill>
                <a:latin typeface="Bahnschrift SemiBold SemiConden" panose="020B0502040204020203" pitchFamily="34" charset="0"/>
              </a:rPr>
              <a:t>How many bits are in 1 megabyte?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solidFill>
                <a:latin typeface="Bahnschrift SemiBold SemiConden" panose="020B0502040204020203" pitchFamily="34" charset="0"/>
              </a:rPr>
              <a:t>8,000,000</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solidFill>
                <a:latin typeface="Bahnschrift SemiBold SemiConden" panose="020B0502040204020203" pitchFamily="34" charset="0"/>
              </a:rPr>
              <a:t>How many bytes are in 1 gigabit?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solidFill>
                <a:latin typeface="Bahnschrift SemiBold SemiConden" panose="020B0502040204020203" pitchFamily="34" charset="0"/>
              </a:rPr>
              <a:t>125,000,000</a:t>
            </a:r>
          </a:p>
        </p:txBody>
      </p:sp>
    </p:spTree>
    <p:extLst>
      <p:ext uri="{BB962C8B-B14F-4D97-AF65-F5344CB8AC3E}">
        <p14:creationId xmlns:p14="http://schemas.microsoft.com/office/powerpoint/2010/main" val="51151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Quantities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Note: a lower case b = bits; upper case B = bytes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So </a:t>
            </a:r>
            <a:r>
              <a:rPr lang="en-US" sz="3600" dirty="0">
                <a:solidFill>
                  <a:srgbClr val="00B0F0"/>
                </a:solidFill>
                <a:latin typeface="Bahnschrift SemiBold SemiConden" panose="020B0502040204020203" pitchFamily="34" charset="0"/>
              </a:rPr>
              <a:t>MB</a:t>
            </a:r>
            <a:r>
              <a:rPr lang="en-US" sz="3600" dirty="0">
                <a:solidFill>
                  <a:prstClr val="white"/>
                </a:solidFill>
                <a:latin typeface="Bahnschrift SemiBold SemiConden" panose="020B0502040204020203" pitchFamily="34" charset="0"/>
              </a:rPr>
              <a:t> = </a:t>
            </a:r>
            <a:r>
              <a:rPr lang="en-US" sz="3600" dirty="0">
                <a:solidFill>
                  <a:srgbClr val="00B0F0"/>
                </a:solidFill>
                <a:latin typeface="Bahnschrift SemiBold SemiConden" panose="020B0502040204020203" pitchFamily="34" charset="0"/>
              </a:rPr>
              <a:t>megabytes</a:t>
            </a:r>
            <a:r>
              <a:rPr lang="en-US" sz="3600" dirty="0">
                <a:solidFill>
                  <a:prstClr val="white"/>
                </a:solidFill>
                <a:latin typeface="Bahnschrift SemiBold SemiConden" panose="020B0502040204020203" pitchFamily="34" charset="0"/>
              </a:rPr>
              <a:t>, while </a:t>
            </a:r>
            <a:r>
              <a:rPr lang="en-US" sz="3600" dirty="0">
                <a:solidFill>
                  <a:srgbClr val="FFC000"/>
                </a:solidFill>
                <a:latin typeface="Bahnschrift SemiBold SemiConden" panose="020B0502040204020203" pitchFamily="34" charset="0"/>
              </a:rPr>
              <a:t>Mb</a:t>
            </a:r>
            <a:r>
              <a:rPr lang="en-US" sz="3600" dirty="0">
                <a:solidFill>
                  <a:prstClr val="white"/>
                </a:solidFill>
                <a:latin typeface="Bahnschrift SemiBold SemiConden" panose="020B0502040204020203" pitchFamily="34" charset="0"/>
              </a:rPr>
              <a:t> = </a:t>
            </a:r>
            <a:r>
              <a:rPr lang="en-US" sz="3600" dirty="0">
                <a:solidFill>
                  <a:srgbClr val="FFC000"/>
                </a:solidFill>
                <a:latin typeface="Bahnschrift SemiBold SemiConden" panose="020B0502040204020203" pitchFamily="34" charset="0"/>
              </a:rPr>
              <a:t>megabits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When you bought your monthly phone package, what unit was likely used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Most likely Mb – since the number will be bigger…</a:t>
            </a:r>
            <a:r>
              <a:rPr lang="en-US" sz="3600" dirty="0" err="1">
                <a:solidFill>
                  <a:prstClr val="white"/>
                </a:solidFill>
                <a:latin typeface="Bahnschrift SemiBold SemiConden" panose="020B0502040204020203" pitchFamily="34" charset="0"/>
              </a:rPr>
              <a:t>e.g</a:t>
            </a:r>
            <a:r>
              <a:rPr lang="en-US" sz="3600" dirty="0">
                <a:solidFill>
                  <a:prstClr val="white"/>
                </a:solidFill>
                <a:latin typeface="Bahnschrift SemiBold SemiConden" panose="020B0502040204020203" pitchFamily="34" charset="0"/>
              </a:rPr>
              <a:t>…</a:t>
            </a:r>
            <a:endParaRPr lang="en-US" sz="36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2171300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Quantities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Imagine phone company A offers 20Gb of data at a speed of 2Mb per second. Now imagine company B offers 3GB at 0.5MB/s.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Which company would the average person choose?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Probably A – since the numbers </a:t>
            </a:r>
            <a:r>
              <a:rPr lang="en-US" sz="3600" i="1" dirty="0">
                <a:solidFill>
                  <a:srgbClr val="FF0000"/>
                </a:solidFill>
                <a:latin typeface="Bahnschrift SemiBold SemiConden" panose="020B0502040204020203" pitchFamily="34" charset="0"/>
              </a:rPr>
              <a:t>seem</a:t>
            </a:r>
            <a:r>
              <a:rPr lang="en-US" sz="3600" dirty="0">
                <a:solidFill>
                  <a:prstClr val="white"/>
                </a:solidFill>
                <a:latin typeface="Bahnschrift SemiBold SemiConden" panose="020B0502040204020203" pitchFamily="34" charset="0"/>
              </a:rPr>
              <a:t> bigger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Which company actually offers a better deal?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B – in bits, they offer </a:t>
            </a:r>
            <a:r>
              <a:rPr lang="en-US" sz="3600" dirty="0">
                <a:solidFill>
                  <a:srgbClr val="00CC00"/>
                </a:solidFill>
                <a:latin typeface="Bahnschrift SemiBold SemiConden" panose="020B0502040204020203" pitchFamily="34" charset="0"/>
              </a:rPr>
              <a:t>24Gb</a:t>
            </a:r>
            <a:r>
              <a:rPr lang="en-US" sz="3600" dirty="0">
                <a:solidFill>
                  <a:prstClr val="white"/>
                </a:solidFill>
                <a:latin typeface="Bahnschrift SemiBold SemiConden" panose="020B0502040204020203" pitchFamily="34" charset="0"/>
              </a:rPr>
              <a:t> of data at a transfer speed of </a:t>
            </a:r>
            <a:r>
              <a:rPr lang="en-US" sz="3600" dirty="0">
                <a:solidFill>
                  <a:srgbClr val="00CC00"/>
                </a:solidFill>
                <a:latin typeface="Bahnschrift SemiBold SemiConden" panose="020B0502040204020203" pitchFamily="34" charset="0"/>
              </a:rPr>
              <a:t>4Mb/s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Since 1 byte = 8 bits, to convert between one or the other, we either </a:t>
            </a:r>
            <a:r>
              <a:rPr lang="en-US" sz="3600" dirty="0">
                <a:solidFill>
                  <a:srgbClr val="00B0F0"/>
                </a:solidFill>
                <a:latin typeface="Bahnschrift SemiBold SemiConden" panose="020B0502040204020203" pitchFamily="34" charset="0"/>
              </a:rPr>
              <a:t>multiply or divide by 8</a:t>
            </a:r>
          </a:p>
        </p:txBody>
      </p:sp>
    </p:spTree>
    <p:extLst>
      <p:ext uri="{BB962C8B-B14F-4D97-AF65-F5344CB8AC3E}">
        <p14:creationId xmlns:p14="http://schemas.microsoft.com/office/powerpoint/2010/main" val="3243441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5" end="5"/>
                                            </p:txEl>
                                          </p:spTgt>
                                        </p:tgtEl>
                                        <p:attrNameLst>
                                          <p:attrName>style.visibility</p:attrName>
                                        </p:attrNameLst>
                                      </p:cBhvr>
                                      <p:to>
                                        <p:strVal val="visible"/>
                                      </p:to>
                                    </p:set>
                                    <p:anim calcmode="lin" valueType="num">
                                      <p:cBhvr>
                                        <p:cTn id="42"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Questions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An .mp3 file is 18MB – how many bits is that?</a:t>
            </a:r>
          </a:p>
          <a:p>
            <a:pPr lvl="0" algn="ctr">
              <a:defRPr/>
            </a:pPr>
            <a:r>
              <a:rPr lang="en-US" sz="3600" dirty="0">
                <a:solidFill>
                  <a:prstClr val="white"/>
                </a:solidFill>
                <a:latin typeface="Bahnschrift SemiBold SemiConden" panose="020B0502040204020203" pitchFamily="34" charset="0"/>
              </a:rPr>
              <a:t>(18 * 1,000,000) * 8 = </a:t>
            </a:r>
            <a:r>
              <a:rPr lang="en-US" sz="3600" dirty="0">
                <a:solidFill>
                  <a:srgbClr val="00CC00"/>
                </a:solidFill>
                <a:latin typeface="Bahnschrift SemiBold SemiConden" panose="020B0502040204020203" pitchFamily="34" charset="0"/>
              </a:rPr>
              <a:t>144,000,000b</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An HD .mp4 movie averages 4Mb/s – how many gigabytes would a 2 hour movie use?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(4 * 60 * 60 * 2 * 1,000,000) / (1,000,000,000 * 8) = </a:t>
            </a:r>
            <a:r>
              <a:rPr lang="en-US" sz="3600" dirty="0">
                <a:solidFill>
                  <a:srgbClr val="FFC000"/>
                </a:solidFill>
                <a:latin typeface="Bahnschrift SemiBold SemiConden" panose="020B0502040204020203" pitchFamily="34" charset="0"/>
              </a:rPr>
              <a:t>3.6GB</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Note: we could simplify the 1,000,000 / 1,000,000,000 to just be / 1000</a:t>
            </a:r>
          </a:p>
        </p:txBody>
      </p:sp>
    </p:spTree>
    <p:extLst>
      <p:ext uri="{BB962C8B-B14F-4D97-AF65-F5344CB8AC3E}">
        <p14:creationId xmlns:p14="http://schemas.microsoft.com/office/powerpoint/2010/main" val="1341190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Questions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Note: the exam is </a:t>
            </a:r>
            <a:r>
              <a:rPr lang="en-US" sz="3600" dirty="0">
                <a:solidFill>
                  <a:srgbClr val="FF0000"/>
                </a:solidFill>
                <a:latin typeface="Bahnschrift SemiBold SemiConden" panose="020B0502040204020203" pitchFamily="34" charset="0"/>
              </a:rPr>
              <a:t>non-calculator</a:t>
            </a:r>
            <a:r>
              <a:rPr lang="en-US" sz="3600" dirty="0">
                <a:solidFill>
                  <a:prstClr val="white"/>
                </a:solidFill>
                <a:latin typeface="Bahnschrift SemiBold SemiConden" panose="020B0502040204020203" pitchFamily="34" charset="0"/>
              </a:rPr>
              <a:t>, so would use </a:t>
            </a:r>
            <a:r>
              <a:rPr lang="en-US" sz="3600" dirty="0">
                <a:solidFill>
                  <a:srgbClr val="00CC00"/>
                </a:solidFill>
                <a:latin typeface="Bahnschrift SemiBold SemiConden" panose="020B0502040204020203" pitchFamily="34" charset="0"/>
              </a:rPr>
              <a:t>simpler numbers</a:t>
            </a:r>
            <a:r>
              <a:rPr lang="en-US" sz="3600" dirty="0">
                <a:solidFill>
                  <a:prstClr val="white"/>
                </a:solidFill>
                <a:latin typeface="Bahnschrift SemiBold SemiConden" panose="020B0502040204020203" pitchFamily="34" charset="0"/>
              </a:rPr>
              <a:t> that you can easily simplify – we will look at these questions in another video</a:t>
            </a:r>
          </a:p>
        </p:txBody>
      </p:sp>
    </p:spTree>
    <p:extLst>
      <p:ext uri="{BB962C8B-B14F-4D97-AF65-F5344CB8AC3E}">
        <p14:creationId xmlns:p14="http://schemas.microsoft.com/office/powerpoint/2010/main" val="1493871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Problem</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For </a:t>
            </a:r>
            <a:r>
              <a:rPr lang="en-US" sz="3600" dirty="0" err="1">
                <a:solidFill>
                  <a:prstClr val="white"/>
                </a:solidFill>
                <a:latin typeface="Bahnschrift SemiBold SemiConden" panose="020B0502040204020203" pitchFamily="34" charset="0"/>
              </a:rPr>
              <a:t>maths</a:t>
            </a:r>
            <a:r>
              <a:rPr lang="en-US" sz="3600" dirty="0">
                <a:solidFill>
                  <a:prstClr val="white"/>
                </a:solidFill>
                <a:latin typeface="Bahnschrift SemiBold SemiConden" panose="020B0502040204020203" pitchFamily="34" charset="0"/>
              </a:rPr>
              <a:t> &amp; science, they operate in base-10 – however for computers, they operate in base 2 – as such, some people would use alternate definitions – i.e.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1Ki = 1024 bytes (2</a:t>
            </a:r>
            <a:r>
              <a:rPr lang="en-US" sz="3600" baseline="30000" dirty="0">
                <a:solidFill>
                  <a:srgbClr val="00CC00"/>
                </a:solidFill>
                <a:latin typeface="Bahnschrift SemiBold SemiConden" panose="020B0502040204020203" pitchFamily="34" charset="0"/>
              </a:rPr>
              <a:t>10</a:t>
            </a:r>
            <a:r>
              <a:rPr lang="en-US" sz="3600" dirty="0">
                <a:solidFill>
                  <a:prstClr val="white"/>
                </a:solidFill>
                <a:latin typeface="Bahnschrift SemiBold SemiConden" panose="020B0502040204020203" pitchFamily="34" charset="0"/>
              </a:rPr>
              <a:t>)</a:t>
            </a:r>
          </a:p>
          <a:p>
            <a:pPr lvl="0" algn="ctr">
              <a:defRPr/>
            </a:pPr>
            <a:r>
              <a:rPr lang="en-US" sz="3600" dirty="0">
                <a:solidFill>
                  <a:prstClr val="white"/>
                </a:solidFill>
                <a:latin typeface="Bahnschrift SemiBold SemiConden" panose="020B0502040204020203" pitchFamily="34" charset="0"/>
              </a:rPr>
              <a:t>1Mi = 1,048,576 bytes (2</a:t>
            </a:r>
            <a:r>
              <a:rPr lang="en-US" sz="3600" baseline="30000" dirty="0">
                <a:solidFill>
                  <a:srgbClr val="00CC00"/>
                </a:solidFill>
                <a:latin typeface="Bahnschrift SemiBold SemiConden" panose="020B0502040204020203" pitchFamily="34" charset="0"/>
              </a:rPr>
              <a:t>20</a:t>
            </a:r>
            <a:r>
              <a:rPr lang="en-US" sz="3600" dirty="0">
                <a:solidFill>
                  <a:prstClr val="white"/>
                </a:solidFill>
                <a:latin typeface="Bahnschrift SemiBold SemiConden" panose="020B0502040204020203" pitchFamily="34" charset="0"/>
              </a:rPr>
              <a:t>)</a:t>
            </a:r>
          </a:p>
          <a:p>
            <a:pPr lvl="0" algn="ctr">
              <a:defRPr/>
            </a:pPr>
            <a:r>
              <a:rPr lang="en-US" sz="3600" dirty="0">
                <a:solidFill>
                  <a:prstClr val="white"/>
                </a:solidFill>
                <a:latin typeface="Bahnschrift SemiBold SemiConden" panose="020B0502040204020203" pitchFamily="34" charset="0"/>
              </a:rPr>
              <a:t>1Gi = 1,073,741,824 bytes (2</a:t>
            </a:r>
            <a:r>
              <a:rPr lang="en-US" sz="3600" baseline="30000" dirty="0">
                <a:solidFill>
                  <a:srgbClr val="00CC00"/>
                </a:solidFill>
                <a:latin typeface="Bahnschrift SemiBold SemiConden" panose="020B0502040204020203" pitchFamily="34" charset="0"/>
              </a:rPr>
              <a:t>30</a:t>
            </a:r>
            <a:r>
              <a:rPr lang="en-US" sz="3600" dirty="0">
                <a:solidFill>
                  <a:prstClr val="white"/>
                </a:solidFill>
                <a:latin typeface="Bahnschrift SemiBold SemiConden" panose="020B0502040204020203" pitchFamily="34" charset="0"/>
              </a:rPr>
              <a:t>)</a:t>
            </a:r>
          </a:p>
          <a:p>
            <a:pPr lvl="0" algn="ctr">
              <a:defRPr/>
            </a:pPr>
            <a:r>
              <a:rPr lang="en-US" sz="3600" dirty="0">
                <a:solidFill>
                  <a:prstClr val="white"/>
                </a:solidFill>
                <a:latin typeface="Bahnschrift SemiBold SemiConden" panose="020B0502040204020203" pitchFamily="34" charset="0"/>
              </a:rPr>
              <a:t>1Ti = 1,099,511,627,776 bytes (2</a:t>
            </a:r>
            <a:r>
              <a:rPr lang="en-US" sz="3600" baseline="30000" dirty="0">
                <a:solidFill>
                  <a:srgbClr val="00CC00"/>
                </a:solidFill>
                <a:latin typeface="Bahnschrift SemiBold SemiConden" panose="020B0502040204020203" pitchFamily="34" charset="0"/>
              </a:rPr>
              <a:t>40</a:t>
            </a:r>
            <a:r>
              <a:rPr lang="en-US" sz="3600" dirty="0">
                <a:solidFill>
                  <a:prstClr val="white"/>
                </a:solidFill>
                <a:latin typeface="Bahnschrift SemiBold SemiConden" panose="020B0502040204020203" pitchFamily="34" charset="0"/>
              </a:rPr>
              <a:t>)</a:t>
            </a:r>
          </a:p>
          <a:p>
            <a:pPr lvl="0" algn="ctr">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Note how the powers increment by 10</a:t>
            </a:r>
          </a:p>
        </p:txBody>
      </p:sp>
    </p:spTree>
    <p:extLst>
      <p:ext uri="{BB962C8B-B14F-4D97-AF65-F5344CB8AC3E}">
        <p14:creationId xmlns:p14="http://schemas.microsoft.com/office/powerpoint/2010/main" val="2909721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Solution</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16662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Because of this 1024 vs 1000 confusion, a new set of units were introduced:</a:t>
            </a:r>
          </a:p>
        </p:txBody>
      </p:sp>
      <p:graphicFrame>
        <p:nvGraphicFramePr>
          <p:cNvPr id="6" name="Table 5">
            <a:extLst>
              <a:ext uri="{FF2B5EF4-FFF2-40B4-BE49-F238E27FC236}">
                <a16:creationId xmlns:a16="http://schemas.microsoft.com/office/drawing/2014/main" id="{E7A7B932-93BB-4F5F-AAF1-17DC997A10B2}"/>
              </a:ext>
            </a:extLst>
          </p:cNvPr>
          <p:cNvGraphicFramePr>
            <a:graphicFrameLocks noGrp="1"/>
          </p:cNvGraphicFramePr>
          <p:nvPr>
            <p:extLst>
              <p:ext uri="{D42A27DB-BD31-4B8C-83A1-F6EECF244321}">
                <p14:modId xmlns:p14="http://schemas.microsoft.com/office/powerpoint/2010/main" val="669838776"/>
              </p:ext>
            </p:extLst>
          </p:nvPr>
        </p:nvGraphicFramePr>
        <p:xfrm>
          <a:off x="370114" y="2948966"/>
          <a:ext cx="11451772" cy="3332505"/>
        </p:xfrm>
        <a:graphic>
          <a:graphicData uri="http://schemas.openxmlformats.org/drawingml/2006/table">
            <a:tbl>
              <a:tblPr firstRow="1" bandRow="1">
                <a:tableStyleId>{5C22544A-7EE6-4342-B048-85BDC9FD1C3A}</a:tableStyleId>
              </a:tblPr>
              <a:tblGrid>
                <a:gridCol w="2474687">
                  <a:extLst>
                    <a:ext uri="{9D8B030D-6E8A-4147-A177-3AD203B41FA5}">
                      <a16:colId xmlns:a16="http://schemas.microsoft.com/office/drawing/2014/main" val="3260280332"/>
                    </a:ext>
                  </a:extLst>
                </a:gridCol>
                <a:gridCol w="2419350">
                  <a:extLst>
                    <a:ext uri="{9D8B030D-6E8A-4147-A177-3AD203B41FA5}">
                      <a16:colId xmlns:a16="http://schemas.microsoft.com/office/drawing/2014/main" val="485452794"/>
                    </a:ext>
                  </a:extLst>
                </a:gridCol>
                <a:gridCol w="2819400">
                  <a:extLst>
                    <a:ext uri="{9D8B030D-6E8A-4147-A177-3AD203B41FA5}">
                      <a16:colId xmlns:a16="http://schemas.microsoft.com/office/drawing/2014/main" val="3314364498"/>
                    </a:ext>
                  </a:extLst>
                </a:gridCol>
                <a:gridCol w="3738335">
                  <a:extLst>
                    <a:ext uri="{9D8B030D-6E8A-4147-A177-3AD203B41FA5}">
                      <a16:colId xmlns:a16="http://schemas.microsoft.com/office/drawing/2014/main" val="1022255596"/>
                    </a:ext>
                  </a:extLst>
                </a:gridCol>
              </a:tblGrid>
              <a:tr h="666501">
                <a:tc>
                  <a:txBody>
                    <a:bodyPr/>
                    <a:lstStyle/>
                    <a:p>
                      <a:pPr algn="ctr"/>
                      <a:r>
                        <a:rPr lang="en-US" sz="2800" dirty="0">
                          <a:solidFill>
                            <a:schemeClr val="bg1"/>
                          </a:solidFill>
                        </a:rPr>
                        <a:t>Name</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r>
                        <a:rPr lang="en-US" sz="2800" dirty="0">
                          <a:solidFill>
                            <a:schemeClr val="bg1"/>
                          </a:solidFill>
                        </a:rPr>
                        <a:t>Prefix</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r>
                        <a:rPr lang="en-US" sz="2800" dirty="0">
                          <a:solidFill>
                            <a:schemeClr val="bg1"/>
                          </a:solidFill>
                        </a:rPr>
                        <a:t>Power of 2</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tc>
                  <a:txBody>
                    <a:bodyPr/>
                    <a:lstStyle/>
                    <a:p>
                      <a:pPr algn="ctr"/>
                      <a:r>
                        <a:rPr lang="en-US" sz="2800" dirty="0">
                          <a:solidFill>
                            <a:schemeClr val="bg1"/>
                          </a:solidFill>
                        </a:rPr>
                        <a:t>Value</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469248999"/>
                  </a:ext>
                </a:extLst>
              </a:tr>
              <a:tr h="666501">
                <a:tc>
                  <a:txBody>
                    <a:bodyPr/>
                    <a:lstStyle/>
                    <a:p>
                      <a:pPr algn="ctr"/>
                      <a:r>
                        <a:rPr lang="en-US" sz="2800" dirty="0" err="1">
                          <a:solidFill>
                            <a:schemeClr val="bg1"/>
                          </a:solidFill>
                        </a:rPr>
                        <a:t>kibi</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Ki</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x2</a:t>
                      </a:r>
                      <a:r>
                        <a:rPr lang="en-US" sz="2800" baseline="30000" dirty="0">
                          <a:solidFill>
                            <a:schemeClr val="bg1"/>
                          </a:solidFill>
                        </a:rPr>
                        <a:t>10</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1,024</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extLst>
                  <a:ext uri="{0D108BD9-81ED-4DB2-BD59-A6C34878D82A}">
                    <a16:rowId xmlns:a16="http://schemas.microsoft.com/office/drawing/2014/main" val="1237869843"/>
                  </a:ext>
                </a:extLst>
              </a:tr>
              <a:tr h="666501">
                <a:tc>
                  <a:txBody>
                    <a:bodyPr/>
                    <a:lstStyle/>
                    <a:p>
                      <a:pPr algn="ctr"/>
                      <a:r>
                        <a:rPr lang="en-US" sz="2800" dirty="0" err="1">
                          <a:solidFill>
                            <a:schemeClr val="bg1"/>
                          </a:solidFill>
                        </a:rPr>
                        <a:t>mebi</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Mi</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x2</a:t>
                      </a:r>
                      <a:r>
                        <a:rPr lang="en-US" sz="2800" baseline="30000" dirty="0">
                          <a:solidFill>
                            <a:schemeClr val="bg1"/>
                          </a:solidFill>
                        </a:rPr>
                        <a:t>20</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1,048,576</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extLst>
                  <a:ext uri="{0D108BD9-81ED-4DB2-BD59-A6C34878D82A}">
                    <a16:rowId xmlns:a16="http://schemas.microsoft.com/office/drawing/2014/main" val="1655398578"/>
                  </a:ext>
                </a:extLst>
              </a:tr>
              <a:tr h="666501">
                <a:tc>
                  <a:txBody>
                    <a:bodyPr/>
                    <a:lstStyle/>
                    <a:p>
                      <a:pPr algn="ctr"/>
                      <a:r>
                        <a:rPr lang="en-US" sz="2800" dirty="0" err="1">
                          <a:solidFill>
                            <a:schemeClr val="bg1"/>
                          </a:solidFill>
                        </a:rPr>
                        <a:t>gibi</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Gi</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x2</a:t>
                      </a:r>
                      <a:r>
                        <a:rPr lang="en-US" sz="2800" baseline="30000" dirty="0">
                          <a:solidFill>
                            <a:schemeClr val="bg1"/>
                          </a:solidFill>
                        </a:rPr>
                        <a:t>30</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1,073,741,824</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extLst>
                  <a:ext uri="{0D108BD9-81ED-4DB2-BD59-A6C34878D82A}">
                    <a16:rowId xmlns:a16="http://schemas.microsoft.com/office/drawing/2014/main" val="203546868"/>
                  </a:ext>
                </a:extLst>
              </a:tr>
              <a:tr h="666501">
                <a:tc>
                  <a:txBody>
                    <a:bodyPr/>
                    <a:lstStyle/>
                    <a:p>
                      <a:pPr algn="ctr"/>
                      <a:r>
                        <a:rPr lang="en-US" sz="2800" dirty="0" err="1">
                          <a:solidFill>
                            <a:schemeClr val="bg1"/>
                          </a:solidFill>
                        </a:rPr>
                        <a:t>tebi</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err="1">
                          <a:solidFill>
                            <a:schemeClr val="bg1"/>
                          </a:solidFill>
                        </a:rPr>
                        <a:t>Ti</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x2</a:t>
                      </a:r>
                      <a:r>
                        <a:rPr lang="en-US" sz="2800" baseline="30000" dirty="0">
                          <a:solidFill>
                            <a:schemeClr val="bg1"/>
                          </a:solidFill>
                        </a:rPr>
                        <a:t>40</a:t>
                      </a:r>
                      <a:endParaRPr lang="en-GB" sz="2800" baseline="300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tc>
                  <a:txBody>
                    <a:bodyPr/>
                    <a:lstStyle/>
                    <a:p>
                      <a:pPr algn="ctr"/>
                      <a:r>
                        <a:rPr lang="en-US" sz="2800" dirty="0">
                          <a:solidFill>
                            <a:schemeClr val="bg1"/>
                          </a:solidFill>
                        </a:rPr>
                        <a:t>1,099,511,627,776</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extLst>
                  <a:ext uri="{0D108BD9-81ED-4DB2-BD59-A6C34878D82A}">
                    <a16:rowId xmlns:a16="http://schemas.microsoft.com/office/drawing/2014/main" val="1730802023"/>
                  </a:ext>
                </a:extLst>
              </a:tr>
            </a:tbl>
          </a:graphicData>
        </a:graphic>
      </p:graphicFrame>
    </p:spTree>
    <p:extLst>
      <p:ext uri="{BB962C8B-B14F-4D97-AF65-F5344CB8AC3E}">
        <p14:creationId xmlns:p14="http://schemas.microsoft.com/office/powerpoint/2010/main" val="155364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Problem</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400" dirty="0">
                <a:solidFill>
                  <a:prstClr val="white"/>
                </a:solidFill>
                <a:latin typeface="Bahnschrift SemiBold SemiConden" panose="020B0502040204020203" pitchFamily="34" charset="0"/>
              </a:rPr>
              <a:t>Rather than previously saying 1 gibibytes = 1,073,741,824 bytes (which is </a:t>
            </a:r>
            <a:r>
              <a:rPr lang="en-US" sz="3400" dirty="0">
                <a:solidFill>
                  <a:srgbClr val="FF0000"/>
                </a:solidFill>
                <a:latin typeface="Bahnschrift SemiBold SemiConden" panose="020B0502040204020203" pitchFamily="34" charset="0"/>
              </a:rPr>
              <a:t>confusing</a:t>
            </a:r>
            <a:r>
              <a:rPr lang="en-US" sz="3400" dirty="0">
                <a:solidFill>
                  <a:prstClr val="white"/>
                </a:solidFill>
                <a:latin typeface="Bahnschrift SemiBold SemiConden" panose="020B0502040204020203" pitchFamily="34" charset="0"/>
              </a:rPr>
              <a:t>/</a:t>
            </a:r>
            <a:r>
              <a:rPr lang="en-US" sz="3400" dirty="0">
                <a:solidFill>
                  <a:srgbClr val="FF0000"/>
                </a:solidFill>
                <a:latin typeface="Bahnschrift SemiBold SemiConden" panose="020B0502040204020203" pitchFamily="34" charset="0"/>
              </a:rPr>
              <a:t>difficult to understand</a:t>
            </a:r>
            <a:r>
              <a:rPr lang="en-US" sz="3400" dirty="0">
                <a:solidFill>
                  <a:prstClr val="white"/>
                </a:solidFill>
                <a:latin typeface="Bahnschrift SemiBold SemiConden" panose="020B0502040204020203" pitchFamily="34" charset="0"/>
              </a:rPr>
              <a:t>/</a:t>
            </a:r>
            <a:r>
              <a:rPr lang="en-US" sz="3400" dirty="0">
                <a:solidFill>
                  <a:srgbClr val="FF0000"/>
                </a:solidFill>
                <a:latin typeface="Bahnschrift SemiBold SemiConden" panose="020B0502040204020203" pitchFamily="34" charset="0"/>
              </a:rPr>
              <a:t>remember</a:t>
            </a:r>
            <a:r>
              <a:rPr lang="en-US" sz="3400" dirty="0">
                <a:solidFill>
                  <a:prstClr val="white"/>
                </a:solidFill>
                <a:latin typeface="Bahnschrift SemiBold SemiConden" panose="020B0502040204020203" pitchFamily="34" charset="0"/>
              </a:rPr>
              <a:t>), we could instead consider things in terms of the previous group – i.e.</a:t>
            </a:r>
          </a:p>
          <a:p>
            <a:pPr lvl="0" algn="ctr">
              <a:defRPr/>
            </a:pPr>
            <a:endParaRPr lang="en-US" sz="3400" dirty="0">
              <a:solidFill>
                <a:prstClr val="white"/>
              </a:solidFill>
              <a:latin typeface="Bahnschrift SemiBold SemiConden" panose="020B0502040204020203" pitchFamily="34" charset="0"/>
            </a:endParaRPr>
          </a:p>
          <a:p>
            <a:pPr lvl="0" algn="ctr">
              <a:defRPr/>
            </a:pPr>
            <a:r>
              <a:rPr lang="en-US" sz="3400" dirty="0">
                <a:solidFill>
                  <a:prstClr val="white"/>
                </a:solidFill>
                <a:latin typeface="Bahnschrift SemiBold SemiConden" panose="020B0502040204020203" pitchFamily="34" charset="0"/>
              </a:rPr>
              <a:t>1 </a:t>
            </a:r>
            <a:r>
              <a:rPr lang="en-US" sz="3400" dirty="0">
                <a:solidFill>
                  <a:srgbClr val="00CC00"/>
                </a:solidFill>
                <a:latin typeface="Bahnschrift SemiBold SemiConden" panose="020B0502040204020203" pitchFamily="34" charset="0"/>
              </a:rPr>
              <a:t>kibibyte</a:t>
            </a:r>
            <a:r>
              <a:rPr lang="en-US" sz="3400" dirty="0">
                <a:solidFill>
                  <a:prstClr val="white"/>
                </a:solidFill>
                <a:latin typeface="Bahnschrift SemiBold SemiConden" panose="020B0502040204020203" pitchFamily="34" charset="0"/>
              </a:rPr>
              <a:t> = 1024 bytes</a:t>
            </a:r>
          </a:p>
          <a:p>
            <a:pPr lvl="0" algn="ctr">
              <a:defRPr/>
            </a:pPr>
            <a:r>
              <a:rPr lang="en-US" sz="3400" dirty="0">
                <a:solidFill>
                  <a:prstClr val="white"/>
                </a:solidFill>
                <a:latin typeface="Bahnschrift SemiBold SemiConden" panose="020B0502040204020203" pitchFamily="34" charset="0"/>
              </a:rPr>
              <a:t>1 </a:t>
            </a:r>
            <a:r>
              <a:rPr lang="en-US" sz="3400" dirty="0">
                <a:solidFill>
                  <a:srgbClr val="FFC000"/>
                </a:solidFill>
                <a:latin typeface="Bahnschrift SemiBold SemiConden" panose="020B0502040204020203" pitchFamily="34" charset="0"/>
              </a:rPr>
              <a:t>mebibyte</a:t>
            </a:r>
            <a:r>
              <a:rPr lang="en-US" sz="3400" dirty="0">
                <a:solidFill>
                  <a:prstClr val="white"/>
                </a:solidFill>
                <a:latin typeface="Bahnschrift SemiBold SemiConden" panose="020B0502040204020203" pitchFamily="34" charset="0"/>
              </a:rPr>
              <a:t> = 1024 kibibytes (1024</a:t>
            </a:r>
            <a:r>
              <a:rPr lang="en-US" sz="3400" baseline="30000" dirty="0">
                <a:solidFill>
                  <a:prstClr val="white"/>
                </a:solidFill>
                <a:latin typeface="Bahnschrift SemiBold SemiConden" panose="020B0502040204020203" pitchFamily="34" charset="0"/>
              </a:rPr>
              <a:t>2</a:t>
            </a:r>
            <a:r>
              <a:rPr lang="en-US" sz="3400" dirty="0">
                <a:solidFill>
                  <a:prstClr val="white"/>
                </a:solidFill>
                <a:latin typeface="Bahnschrift SemiBold SemiConden" panose="020B0502040204020203" pitchFamily="34" charset="0"/>
              </a:rPr>
              <a:t>)</a:t>
            </a:r>
          </a:p>
          <a:p>
            <a:pPr lvl="0" algn="ctr">
              <a:defRPr/>
            </a:pPr>
            <a:r>
              <a:rPr lang="en-US" sz="3400" dirty="0">
                <a:solidFill>
                  <a:prstClr val="white"/>
                </a:solidFill>
                <a:latin typeface="Bahnschrift SemiBold SemiConden" panose="020B0502040204020203" pitchFamily="34" charset="0"/>
              </a:rPr>
              <a:t>1 </a:t>
            </a:r>
            <a:r>
              <a:rPr lang="en-US" sz="3400" dirty="0">
                <a:solidFill>
                  <a:srgbClr val="00B0F0"/>
                </a:solidFill>
                <a:latin typeface="Bahnschrift SemiBold SemiConden" panose="020B0502040204020203" pitchFamily="34" charset="0"/>
              </a:rPr>
              <a:t>gibibyte</a:t>
            </a:r>
            <a:r>
              <a:rPr lang="en-US" sz="3400" dirty="0">
                <a:solidFill>
                  <a:prstClr val="white"/>
                </a:solidFill>
                <a:latin typeface="Bahnschrift SemiBold SemiConden" panose="020B0502040204020203" pitchFamily="34" charset="0"/>
              </a:rPr>
              <a:t> = 1024 mebibytes (1024</a:t>
            </a:r>
            <a:r>
              <a:rPr lang="en-US" sz="3400" baseline="30000" dirty="0">
                <a:solidFill>
                  <a:prstClr val="white"/>
                </a:solidFill>
                <a:latin typeface="Bahnschrift SemiBold SemiConden" panose="020B0502040204020203" pitchFamily="34" charset="0"/>
              </a:rPr>
              <a:t>3</a:t>
            </a:r>
            <a:r>
              <a:rPr lang="en-US" sz="3400" dirty="0">
                <a:solidFill>
                  <a:prstClr val="white"/>
                </a:solidFill>
                <a:latin typeface="Bahnschrift SemiBold SemiConden" panose="020B0502040204020203" pitchFamily="34" charset="0"/>
              </a:rPr>
              <a:t>)</a:t>
            </a:r>
          </a:p>
          <a:p>
            <a:pPr lvl="0" algn="ctr">
              <a:defRPr/>
            </a:pPr>
            <a:r>
              <a:rPr lang="en-US" sz="3400" dirty="0">
                <a:solidFill>
                  <a:prstClr val="white"/>
                </a:solidFill>
                <a:latin typeface="Bahnschrift SemiBold SemiConden" panose="020B0502040204020203" pitchFamily="34" charset="0"/>
              </a:rPr>
              <a:t>1 </a:t>
            </a:r>
            <a:r>
              <a:rPr lang="en-US" sz="3400" dirty="0">
                <a:solidFill>
                  <a:srgbClr val="FF0000"/>
                </a:solidFill>
                <a:latin typeface="Bahnschrift SemiBold SemiConden" panose="020B0502040204020203" pitchFamily="34" charset="0"/>
              </a:rPr>
              <a:t>tebibyte</a:t>
            </a:r>
            <a:r>
              <a:rPr lang="en-US" sz="3400" dirty="0">
                <a:solidFill>
                  <a:prstClr val="white"/>
                </a:solidFill>
                <a:latin typeface="Bahnschrift SemiBold SemiConden" panose="020B0502040204020203" pitchFamily="34" charset="0"/>
              </a:rPr>
              <a:t> = 1024 gibibytes (1024</a:t>
            </a:r>
            <a:r>
              <a:rPr lang="en-US" sz="3400" baseline="30000" dirty="0">
                <a:solidFill>
                  <a:prstClr val="white"/>
                </a:solidFill>
                <a:latin typeface="Bahnschrift SemiBold SemiConden" panose="020B0502040204020203" pitchFamily="34" charset="0"/>
              </a:rPr>
              <a:t>4</a:t>
            </a:r>
            <a:r>
              <a:rPr lang="en-US" sz="3400" dirty="0">
                <a:solidFill>
                  <a:prstClr val="white"/>
                </a:solidFill>
                <a:latin typeface="Bahnschrift SemiBold SemiConden" panose="020B0502040204020203" pitchFamily="34" charset="0"/>
              </a:rPr>
              <a:t>) </a:t>
            </a:r>
            <a:r>
              <a:rPr lang="en-US" sz="3400" dirty="0" err="1">
                <a:solidFill>
                  <a:prstClr val="white"/>
                </a:solidFill>
                <a:latin typeface="Bahnschrift SemiBold SemiConden" panose="020B0502040204020203" pitchFamily="34" charset="0"/>
              </a:rPr>
              <a:t>etc</a:t>
            </a:r>
            <a:endParaRPr lang="en-US" sz="3400" dirty="0">
              <a:solidFill>
                <a:prstClr val="white"/>
              </a:solidFill>
              <a:latin typeface="Bahnschrift SemiBold SemiConden" panose="020B0502040204020203" pitchFamily="34" charset="0"/>
            </a:endParaRPr>
          </a:p>
        </p:txBody>
      </p:sp>
    </p:spTree>
    <p:extLst>
      <p:ext uri="{BB962C8B-B14F-4D97-AF65-F5344CB8AC3E}">
        <p14:creationId xmlns:p14="http://schemas.microsoft.com/office/powerpoint/2010/main" val="255186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Questions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You see a computer with a 16GiB of RAM and another with 16GB – how many bits does of RAM does each have?</a:t>
            </a:r>
          </a:p>
          <a:p>
            <a:pPr lvl="0" algn="ctr">
              <a:defRPr/>
            </a:pPr>
            <a:r>
              <a:rPr lang="en-US" sz="3600" dirty="0">
                <a:solidFill>
                  <a:prstClr val="white"/>
                </a:solidFill>
                <a:latin typeface="Bahnschrift SemiBold SemiConden" panose="020B0502040204020203" pitchFamily="34" charset="0"/>
              </a:rPr>
              <a:t>16 * 2</a:t>
            </a:r>
            <a:r>
              <a:rPr lang="en-US" sz="3600" baseline="30000" dirty="0">
                <a:solidFill>
                  <a:prstClr val="white"/>
                </a:solidFill>
                <a:latin typeface="Bahnschrift SemiBold SemiConden" panose="020B0502040204020203" pitchFamily="34" charset="0"/>
              </a:rPr>
              <a:t>30</a:t>
            </a:r>
            <a:r>
              <a:rPr lang="en-US" sz="3600" dirty="0">
                <a:solidFill>
                  <a:prstClr val="white"/>
                </a:solidFill>
                <a:latin typeface="Bahnschrift SemiBold SemiConden" panose="020B0502040204020203" pitchFamily="34" charset="0"/>
              </a:rPr>
              <a:t> * 8 = 137,438,953,472</a:t>
            </a:r>
          </a:p>
          <a:p>
            <a:pPr lvl="0" algn="ctr">
              <a:defRPr/>
            </a:pPr>
            <a:r>
              <a:rPr lang="en-US" sz="3600" dirty="0">
                <a:solidFill>
                  <a:prstClr val="white"/>
                </a:solidFill>
                <a:latin typeface="Bahnschrift SemiBold SemiConden" panose="020B0502040204020203" pitchFamily="34" charset="0"/>
              </a:rPr>
              <a:t>16 * 10</a:t>
            </a:r>
            <a:r>
              <a:rPr lang="en-US" sz="3600" baseline="30000" dirty="0">
                <a:solidFill>
                  <a:prstClr val="white"/>
                </a:solidFill>
                <a:latin typeface="Bahnschrift SemiBold SemiConden" panose="020B0502040204020203" pitchFamily="34" charset="0"/>
              </a:rPr>
              <a:t>9</a:t>
            </a:r>
            <a:r>
              <a:rPr lang="en-US" sz="3600" dirty="0">
                <a:solidFill>
                  <a:prstClr val="white"/>
                </a:solidFill>
                <a:latin typeface="Bahnschrift SemiBold SemiConden" panose="020B0502040204020203" pitchFamily="34" charset="0"/>
              </a:rPr>
              <a:t> * 8 = 128,000,000,000</a:t>
            </a:r>
          </a:p>
        </p:txBody>
      </p:sp>
    </p:spTree>
    <p:extLst>
      <p:ext uri="{BB962C8B-B14F-4D97-AF65-F5344CB8AC3E}">
        <p14:creationId xmlns:p14="http://schemas.microsoft.com/office/powerpoint/2010/main" val="406625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Questions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You want to download an 800MB file – the server can send at 10GB/s and you can receive at 5MiB/s – how long will the download take?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Convert 800MB to </a:t>
            </a:r>
            <a:r>
              <a:rPr lang="en-US" sz="3600" dirty="0" err="1">
                <a:solidFill>
                  <a:prstClr val="white"/>
                </a:solidFill>
                <a:latin typeface="Bahnschrift SemiBold SemiConden" panose="020B0502040204020203" pitchFamily="34" charset="0"/>
              </a:rPr>
              <a:t>MiB</a:t>
            </a:r>
            <a:r>
              <a:rPr lang="en-US" sz="3600" dirty="0">
                <a:solidFill>
                  <a:prstClr val="white"/>
                </a:solidFill>
                <a:latin typeface="Bahnschrift SemiBold SemiConden" panose="020B0502040204020203" pitchFamily="34" charset="0"/>
              </a:rPr>
              <a:t> = (800 * 1,000,000) / 2</a:t>
            </a:r>
            <a:r>
              <a:rPr lang="en-US" sz="3600" baseline="30000" dirty="0">
                <a:solidFill>
                  <a:prstClr val="white"/>
                </a:solidFill>
                <a:latin typeface="Bahnschrift SemiBold SemiConden" panose="020B0502040204020203" pitchFamily="34" charset="0"/>
              </a:rPr>
              <a:t>20</a:t>
            </a:r>
            <a:r>
              <a:rPr lang="en-US" sz="3600" dirty="0">
                <a:solidFill>
                  <a:prstClr val="white"/>
                </a:solidFill>
                <a:latin typeface="Bahnschrift SemiBold SemiConden" panose="020B0502040204020203" pitchFamily="34" charset="0"/>
              </a:rPr>
              <a:t> = 762.939…</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err="1">
                <a:solidFill>
                  <a:prstClr val="white"/>
                </a:solidFill>
                <a:latin typeface="Bahnschrift SemiBold SemiConden" panose="020B0502040204020203" pitchFamily="34" charset="0"/>
              </a:rPr>
              <a:t>Prev</a:t>
            </a:r>
            <a:r>
              <a:rPr lang="en-US" sz="3600" dirty="0">
                <a:solidFill>
                  <a:prstClr val="white"/>
                </a:solidFill>
                <a:latin typeface="Bahnschrift SemiBold SemiConden" panose="020B0502040204020203" pitchFamily="34" charset="0"/>
              </a:rPr>
              <a:t> answer / 5 = 153 seconds = </a:t>
            </a:r>
            <a:r>
              <a:rPr lang="en-US" sz="3600" dirty="0">
                <a:solidFill>
                  <a:srgbClr val="00CC00"/>
                </a:solidFill>
                <a:latin typeface="Bahnschrift SemiBold SemiConden" panose="020B0502040204020203" pitchFamily="34" charset="0"/>
              </a:rPr>
              <a:t>2 minutes 33 seconds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Note how the server speed here is irrelevant – we only care about the slower speed</a:t>
            </a:r>
          </a:p>
        </p:txBody>
      </p:sp>
    </p:spTree>
    <p:extLst>
      <p:ext uri="{BB962C8B-B14F-4D97-AF65-F5344CB8AC3E}">
        <p14:creationId xmlns:p14="http://schemas.microsoft.com/office/powerpoint/2010/main" val="270433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Task</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Find the storage size of your SSD/HDD, cache, remaining/used storage </a:t>
            </a:r>
            <a:r>
              <a:rPr lang="en-US" sz="3600" dirty="0" err="1">
                <a:solidFill>
                  <a:prstClr val="white"/>
                </a:solidFill>
                <a:latin typeface="Bahnschrift SemiBold SemiConden" panose="020B0502040204020203" pitchFamily="34" charset="0"/>
              </a:rPr>
              <a:t>etc</a:t>
            </a:r>
            <a:br>
              <a:rPr lang="en-US" sz="3600" dirty="0">
                <a:solidFill>
                  <a:prstClr val="white"/>
                </a:solidFill>
                <a:latin typeface="Bahnschrift SemiBold SemiConden" panose="020B0502040204020203" pitchFamily="34" charset="0"/>
              </a:rPr>
            </a:br>
            <a:br>
              <a:rPr lang="en-US" sz="3600" dirty="0">
                <a:solidFill>
                  <a:prstClr val="white"/>
                </a:solidFill>
                <a:latin typeface="Bahnschrift SemiBold SemiConden" panose="020B0502040204020203" pitchFamily="34" charset="0"/>
              </a:rPr>
            </a:br>
            <a:r>
              <a:rPr lang="en-US" sz="3600" dirty="0">
                <a:solidFill>
                  <a:prstClr val="white"/>
                </a:solidFill>
                <a:latin typeface="Bahnschrift SemiBold SemiConden" panose="020B0502040204020203" pitchFamily="34" charset="0"/>
              </a:rPr>
              <a:t>Perform various conversion – e.g. if you have 752GiB worth of storage remaining on your HDD/SSD, how many </a:t>
            </a:r>
            <a:r>
              <a:rPr lang="en-US" sz="3600" dirty="0" err="1">
                <a:solidFill>
                  <a:prstClr val="white"/>
                </a:solidFill>
                <a:latin typeface="Bahnschrift SemiBold SemiConden" panose="020B0502040204020203" pitchFamily="34" charset="0"/>
              </a:rPr>
              <a:t>TiB</a:t>
            </a:r>
            <a:r>
              <a:rPr lang="en-US" sz="3600" dirty="0">
                <a:solidFill>
                  <a:prstClr val="white"/>
                </a:solidFill>
                <a:latin typeface="Bahnschrift SemiBold SemiConden" panose="020B0502040204020203" pitchFamily="34" charset="0"/>
              </a:rPr>
              <a:t>/b/MB </a:t>
            </a:r>
            <a:r>
              <a:rPr lang="en-US" sz="3600" dirty="0" err="1">
                <a:solidFill>
                  <a:prstClr val="white"/>
                </a:solidFill>
                <a:latin typeface="Bahnschrift SemiBold SemiConden" panose="020B0502040204020203" pitchFamily="34" charset="0"/>
              </a:rPr>
              <a:t>etc</a:t>
            </a:r>
            <a:r>
              <a:rPr lang="en-US" sz="3600" dirty="0">
                <a:solidFill>
                  <a:prstClr val="white"/>
                </a:solidFill>
                <a:latin typeface="Bahnschrift SemiBold SemiConden" panose="020B0502040204020203" pitchFamily="34" charset="0"/>
              </a:rPr>
              <a:t> is that</a:t>
            </a:r>
            <a:br>
              <a:rPr lang="en-US" sz="3600" dirty="0">
                <a:solidFill>
                  <a:prstClr val="white"/>
                </a:solidFill>
                <a:latin typeface="Bahnschrift SemiBold SemiConden" panose="020B0502040204020203" pitchFamily="34" charset="0"/>
              </a:rPr>
            </a:br>
            <a:br>
              <a:rPr lang="en-US" sz="3600" dirty="0">
                <a:solidFill>
                  <a:prstClr val="white"/>
                </a:solidFill>
                <a:latin typeface="Bahnschrift SemiBold SemiConden" panose="020B0502040204020203" pitchFamily="34" charset="0"/>
              </a:rPr>
            </a:br>
            <a:r>
              <a:rPr lang="en-US" sz="3600" dirty="0">
                <a:solidFill>
                  <a:prstClr val="white"/>
                </a:solidFill>
                <a:latin typeface="Bahnschrift SemiBold SemiConden" panose="020B0502040204020203" pitchFamily="34" charset="0"/>
              </a:rPr>
              <a:t>Use to check: </a:t>
            </a:r>
            <a:r>
              <a:rPr lang="en-US" sz="3600" dirty="0">
                <a:solidFill>
                  <a:prstClr val="white"/>
                </a:solidFill>
                <a:latin typeface="Bahnschrift SemiBold SemiConden" panose="020B0502040204020203" pitchFamily="34" charset="0"/>
                <a:hlinkClick r:id="rId3"/>
              </a:rPr>
              <a:t>https://ss64.com/convert.html</a:t>
            </a:r>
            <a:endParaRPr lang="en-US" sz="3600" dirty="0">
              <a:solidFill>
                <a:prstClr val="white"/>
              </a:solidFill>
              <a:latin typeface="Bahnschrift SemiBold SemiConden" panose="020B0502040204020203" pitchFamily="34" charset="0"/>
            </a:endParaRPr>
          </a:p>
        </p:txBody>
      </p:sp>
    </p:spTree>
    <p:extLst>
      <p:ext uri="{BB962C8B-B14F-4D97-AF65-F5344CB8AC3E}">
        <p14:creationId xmlns:p14="http://schemas.microsoft.com/office/powerpoint/2010/main" val="1095026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1" y="-1"/>
            <a:ext cx="12192001" cy="6858000"/>
          </a:xfrm>
          <a:prstGeom prst="rect">
            <a:avLst/>
          </a:prstGeom>
          <a:solidFill>
            <a:schemeClr val="tx1">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6000" dirty="0">
                <a:solidFill>
                  <a:prstClr val="white"/>
                </a:solidFill>
                <a:latin typeface="Bahnschrift SemiBold SemiConden" panose="020B0502040204020203" pitchFamily="34" charset="0"/>
              </a:rPr>
              <a:t>9618 AS</a:t>
            </a:r>
            <a:br>
              <a:rPr lang="en-US" sz="6000" dirty="0">
                <a:solidFill>
                  <a:prstClr val="white"/>
                </a:solidFill>
                <a:latin typeface="Bahnschrift SemiBold SemiConden" panose="020B0502040204020203" pitchFamily="34" charset="0"/>
              </a:rPr>
            </a:br>
            <a:br>
              <a:rPr lang="en-US" sz="6000" dirty="0">
                <a:solidFill>
                  <a:prstClr val="white"/>
                </a:solidFill>
                <a:latin typeface="Bahnschrift SemiBold SemiConden" panose="020B0502040204020203" pitchFamily="34" charset="0"/>
              </a:rPr>
            </a:br>
            <a:r>
              <a:rPr lang="en-US" sz="6000" dirty="0">
                <a:solidFill>
                  <a:prstClr val="white"/>
                </a:solidFill>
                <a:latin typeface="Bahnschrift SemiBold SemiConden" panose="020B0502040204020203" pitchFamily="34" charset="0"/>
              </a:rPr>
              <a:t>Unit 1</a:t>
            </a: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000" dirty="0">
                <a:solidFill>
                  <a:prstClr val="white"/>
                </a:solidFill>
                <a:latin typeface="Bahnschrift SemiBold SemiConden" panose="020B0502040204020203" pitchFamily="34" charset="0"/>
              </a:rPr>
              <a:t>Internal Coding of Numbers</a:t>
            </a: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408554245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Class Overview</a:t>
            </a:r>
            <a:endParaRPr lang="en-GB" sz="44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lvl="0" indent="-571500">
              <a:buFont typeface="Arial" panose="020B0604020202020204" pitchFamily="34" charset="0"/>
              <a:buChar char="•"/>
              <a:defRPr/>
            </a:pPr>
            <a:r>
              <a:rPr lang="en-US" sz="3600" dirty="0">
                <a:solidFill>
                  <a:prstClr val="white"/>
                </a:solidFill>
                <a:latin typeface="Bahnschrift SemiBold SemiConden" panose="020B0502040204020203" pitchFamily="34" charset="0"/>
              </a:rPr>
              <a:t>Representing negative binary numbers</a:t>
            </a:r>
          </a:p>
          <a:p>
            <a:pPr marL="571500" lvl="0" indent="-571500">
              <a:buFont typeface="Arial" panose="020B0604020202020204" pitchFamily="34" charset="0"/>
              <a:buChar char="•"/>
              <a:defRPr/>
            </a:pPr>
            <a:r>
              <a:rPr lang="en-US" sz="3600" dirty="0">
                <a:solidFill>
                  <a:prstClr val="white"/>
                </a:solidFill>
                <a:latin typeface="Bahnschrift SemiBold SemiConden" panose="020B0502040204020203" pitchFamily="34" charset="0"/>
              </a:rPr>
              <a:t>Signed magnitude, one’s complement, two’s complement</a:t>
            </a:r>
          </a:p>
          <a:p>
            <a:pPr marL="571500" lvl="0" indent="-571500">
              <a:buFont typeface="Arial" panose="020B0604020202020204" pitchFamily="34" charset="0"/>
              <a:buChar char="•"/>
              <a:defRPr/>
            </a:pPr>
            <a:r>
              <a:rPr lang="en-US" sz="3600" dirty="0">
                <a:solidFill>
                  <a:prstClr val="white"/>
                </a:solidFill>
                <a:latin typeface="Bahnschrift SemiBold SemiConden" panose="020B0502040204020203" pitchFamily="34" charset="0"/>
              </a:rPr>
              <a:t>Advantages/disadvantages of each</a:t>
            </a:r>
          </a:p>
        </p:txBody>
      </p:sp>
      <p:cxnSp>
        <p:nvCxnSpPr>
          <p:cNvPr id="6" name="Straight Connector 5">
            <a:extLst>
              <a:ext uri="{FF2B5EF4-FFF2-40B4-BE49-F238E27FC236}">
                <a16:creationId xmlns:a16="http://schemas.microsoft.com/office/drawing/2014/main" id="{6A9A5B4D-BB6B-460F-93D9-7972920B732E}"/>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9696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Internal Coding of Numbers</a:t>
            </a:r>
            <a:endParaRPr lang="en-GB" sz="44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This chapter will focus on </a:t>
            </a:r>
            <a:r>
              <a:rPr lang="en-US" sz="3600" dirty="0">
                <a:solidFill>
                  <a:srgbClr val="00CC00"/>
                </a:solidFill>
                <a:latin typeface="Bahnschrift SemiBold SemiConden" panose="020B0502040204020203" pitchFamily="34" charset="0"/>
              </a:rPr>
              <a:t>integers</a:t>
            </a:r>
            <a:r>
              <a:rPr lang="en-US" sz="3600" dirty="0">
                <a:solidFill>
                  <a:prstClr val="white"/>
                </a:solidFill>
                <a:latin typeface="Bahnschrift SemiBold SemiConden" panose="020B0502040204020203" pitchFamily="34" charset="0"/>
              </a:rPr>
              <a:t> – chapter 16 in A2 will focus on floating/fixed point numbers</a:t>
            </a:r>
          </a:p>
          <a:p>
            <a:pPr lvl="0" algn="ctr">
              <a:defRPr/>
            </a:pPr>
            <a:endParaRPr lang="en-US" sz="3600" dirty="0">
              <a:solidFill>
                <a:prstClr val="white"/>
              </a:solidFill>
              <a:latin typeface="Bahnschrift SemiBold SemiConden" panose="020B0502040204020203" pitchFamily="34" charset="0"/>
            </a:endParaRPr>
          </a:p>
        </p:txBody>
      </p:sp>
      <p:cxnSp>
        <p:nvCxnSpPr>
          <p:cNvPr id="6" name="Straight Connector 5">
            <a:extLst>
              <a:ext uri="{FF2B5EF4-FFF2-40B4-BE49-F238E27FC236}">
                <a16:creationId xmlns:a16="http://schemas.microsoft.com/office/drawing/2014/main" id="{6A9A5B4D-BB6B-460F-93D9-7972920B732E}"/>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4921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9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Signed vs Unsigned</a:t>
            </a:r>
            <a:endParaRPr lang="en-GB" sz="44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We mentioned the terms “</a:t>
            </a:r>
            <a:r>
              <a:rPr lang="en-US" sz="3600" dirty="0">
                <a:solidFill>
                  <a:srgbClr val="00B0F0"/>
                </a:solidFill>
                <a:latin typeface="Bahnschrift SemiBold SemiConden" panose="020B0502040204020203" pitchFamily="34" charset="0"/>
              </a:rPr>
              <a:t>signed</a:t>
            </a:r>
            <a:r>
              <a:rPr lang="en-US" sz="3600" dirty="0">
                <a:solidFill>
                  <a:prstClr val="white"/>
                </a:solidFill>
                <a:latin typeface="Bahnschrift SemiBold SemiConden" panose="020B0502040204020203" pitchFamily="34" charset="0"/>
              </a:rPr>
              <a:t>” and “</a:t>
            </a:r>
            <a:r>
              <a:rPr lang="en-US" sz="3600" dirty="0">
                <a:solidFill>
                  <a:srgbClr val="FFC000"/>
                </a:solidFill>
                <a:latin typeface="Bahnschrift SemiBold SemiConden" panose="020B0502040204020203" pitchFamily="34" charset="0"/>
              </a:rPr>
              <a:t>unsigned</a:t>
            </a:r>
            <a:r>
              <a:rPr lang="en-US" sz="3600" dirty="0">
                <a:solidFill>
                  <a:prstClr val="white"/>
                </a:solidFill>
                <a:latin typeface="Bahnschrift SemiBold SemiConden" panose="020B0502040204020203" pitchFamily="34" charset="0"/>
              </a:rPr>
              <a:t>” numbers (could be integers, reals/floats </a:t>
            </a:r>
            <a:r>
              <a:rPr lang="en-US" sz="3600" dirty="0" err="1">
                <a:solidFill>
                  <a:prstClr val="white"/>
                </a:solidFill>
                <a:latin typeface="Bahnschrift SemiBold SemiConden" panose="020B0502040204020203" pitchFamily="34" charset="0"/>
              </a:rPr>
              <a:t>etc</a:t>
            </a:r>
            <a:r>
              <a:rPr lang="en-US" sz="3600" dirty="0">
                <a:solidFill>
                  <a:prstClr val="white"/>
                </a:solidFill>
                <a:latin typeface="Bahnschrift SemiBold SemiConden" panose="020B0502040204020203" pitchFamily="34" charset="0"/>
              </a:rPr>
              <a:t>) – do you remember the difference?</a:t>
            </a:r>
          </a:p>
          <a:p>
            <a:pPr lvl="0" algn="ctr">
              <a:defRPr/>
            </a:pPr>
            <a:endParaRPr lang="en-US" sz="3600" dirty="0">
              <a:solidFill>
                <a:prstClr val="white"/>
              </a:solidFill>
              <a:latin typeface="Bahnschrift SemiBold SemiConden" panose="020B0502040204020203" pitchFamily="34" charset="0"/>
            </a:endParaRPr>
          </a:p>
          <a:p>
            <a:pPr lvl="0" algn="ctr">
              <a:defRPr/>
            </a:pPr>
            <a:r>
              <a:rPr lang="en-US" sz="3600" dirty="0">
                <a:solidFill>
                  <a:srgbClr val="FFC000"/>
                </a:solidFill>
                <a:latin typeface="Bahnschrift SemiBold SemiConden" panose="020B0502040204020203" pitchFamily="34" charset="0"/>
              </a:rPr>
              <a:t>Unsigned</a:t>
            </a:r>
            <a:r>
              <a:rPr lang="en-US" sz="3600" dirty="0">
                <a:solidFill>
                  <a:prstClr val="white"/>
                </a:solidFill>
                <a:latin typeface="Bahnschrift SemiBold SemiConden" panose="020B0502040204020203" pitchFamily="34" charset="0"/>
              </a:rPr>
              <a:t> = no sign (+ or -), hence </a:t>
            </a:r>
            <a:r>
              <a:rPr lang="en-US" sz="3600" dirty="0">
                <a:solidFill>
                  <a:srgbClr val="00CC00"/>
                </a:solidFill>
                <a:latin typeface="Bahnschrift SemiBold SemiConden" panose="020B0502040204020203" pitchFamily="34" charset="0"/>
              </a:rPr>
              <a:t>positive</a:t>
            </a:r>
            <a:r>
              <a:rPr lang="en-US" sz="3600" dirty="0">
                <a:solidFill>
                  <a:prstClr val="white"/>
                </a:solidFill>
                <a:latin typeface="Bahnschrift SemiBold SemiConden" panose="020B0502040204020203" pitchFamily="34" charset="0"/>
              </a:rPr>
              <a:t> by default</a:t>
            </a:r>
          </a:p>
          <a:p>
            <a:pPr lvl="0" algn="ctr">
              <a:defRPr/>
            </a:pPr>
            <a:r>
              <a:rPr lang="en-US" sz="3600" dirty="0">
                <a:solidFill>
                  <a:srgbClr val="00B0F0"/>
                </a:solidFill>
                <a:latin typeface="Bahnschrift SemiBold SemiConden" panose="020B0502040204020203" pitchFamily="34" charset="0"/>
              </a:rPr>
              <a:t>Signed</a:t>
            </a:r>
            <a:r>
              <a:rPr lang="en-US" sz="3600" dirty="0">
                <a:solidFill>
                  <a:prstClr val="white"/>
                </a:solidFill>
                <a:latin typeface="Bahnschrift SemiBold SemiConden" panose="020B0502040204020203" pitchFamily="34" charset="0"/>
              </a:rPr>
              <a:t> = </a:t>
            </a:r>
            <a:r>
              <a:rPr lang="en-US" sz="3600" dirty="0">
                <a:solidFill>
                  <a:srgbClr val="00CC00"/>
                </a:solidFill>
                <a:latin typeface="Bahnschrift SemiBold SemiConden" panose="020B0502040204020203" pitchFamily="34" charset="0"/>
              </a:rPr>
              <a:t>positive</a:t>
            </a:r>
            <a:r>
              <a:rPr lang="en-US" sz="3600" dirty="0">
                <a:solidFill>
                  <a:prstClr val="white"/>
                </a:solidFill>
                <a:latin typeface="Bahnschrift SemiBold SemiConden" panose="020B0502040204020203" pitchFamily="34" charset="0"/>
              </a:rPr>
              <a:t> or </a:t>
            </a:r>
            <a:r>
              <a:rPr lang="en-US" sz="3600" dirty="0">
                <a:solidFill>
                  <a:srgbClr val="FF0000"/>
                </a:solidFill>
                <a:latin typeface="Bahnschrift SemiBold SemiConden" panose="020B0502040204020203" pitchFamily="34" charset="0"/>
              </a:rPr>
              <a:t>negative</a:t>
            </a:r>
          </a:p>
        </p:txBody>
      </p:sp>
      <p:cxnSp>
        <p:nvCxnSpPr>
          <p:cNvPr id="6" name="Straight Connector 5">
            <a:extLst>
              <a:ext uri="{FF2B5EF4-FFF2-40B4-BE49-F238E27FC236}">
                <a16:creationId xmlns:a16="http://schemas.microsoft.com/office/drawing/2014/main" id="{224D30A1-6A4C-4C52-A176-580748D070AE}"/>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7598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9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vs One’s Complement vs Signed Magnitude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Traditionally, there have been </a:t>
            </a:r>
            <a:r>
              <a:rPr lang="en-US" sz="3600" dirty="0">
                <a:solidFill>
                  <a:srgbClr val="FFC000"/>
                </a:solidFill>
                <a:latin typeface="Bahnschrift SemiBold SemiConden" panose="020B0502040204020203" pitchFamily="34" charset="0"/>
              </a:rPr>
              <a:t>3 different approaches</a:t>
            </a:r>
            <a:r>
              <a:rPr lang="en-US" sz="3600" dirty="0">
                <a:solidFill>
                  <a:prstClr val="white"/>
                </a:solidFill>
                <a:latin typeface="Bahnschrift SemiBold SemiConden" panose="020B0502040204020203" pitchFamily="34" charset="0"/>
              </a:rPr>
              <a:t> to represent the sign of a number:</a:t>
            </a:r>
          </a:p>
          <a:p>
            <a:pPr lvl="0" algn="ctr">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Signed magnitude</a:t>
            </a:r>
          </a:p>
          <a:p>
            <a:pPr algn="ctr">
              <a:defRPr/>
            </a:pPr>
            <a:r>
              <a:rPr lang="en-US" sz="3600" dirty="0">
                <a:solidFill>
                  <a:prstClr val="white"/>
                </a:solidFill>
                <a:latin typeface="Bahnschrift SemiBold SemiConden" panose="020B0502040204020203" pitchFamily="34" charset="0"/>
              </a:rPr>
              <a:t>One’s complement</a:t>
            </a:r>
          </a:p>
          <a:p>
            <a:pPr lvl="0" algn="ctr">
              <a:defRPr/>
            </a:pPr>
            <a:r>
              <a:rPr lang="en-US" sz="3600" dirty="0">
                <a:solidFill>
                  <a:prstClr val="white"/>
                </a:solidFill>
                <a:latin typeface="Bahnschrift SemiBold SemiConden" panose="020B0502040204020203" pitchFamily="34" charset="0"/>
              </a:rPr>
              <a:t>Two’s complement</a:t>
            </a:r>
          </a:p>
          <a:p>
            <a:pPr lvl="0" algn="ctr">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The book mentions all 3 – these days, </a:t>
            </a:r>
            <a:r>
              <a:rPr lang="en-US" sz="3600" dirty="0">
                <a:solidFill>
                  <a:srgbClr val="00CC00"/>
                </a:solidFill>
                <a:latin typeface="Bahnschrift SemiBold SemiConden" panose="020B0502040204020203" pitchFamily="34" charset="0"/>
              </a:rPr>
              <a:t>99.99999% of devices use two’s complement</a:t>
            </a:r>
          </a:p>
        </p:txBody>
      </p:sp>
      <p:cxnSp>
        <p:nvCxnSpPr>
          <p:cNvPr id="6" name="Straight Connector 5">
            <a:extLst>
              <a:ext uri="{FF2B5EF4-FFF2-40B4-BE49-F238E27FC236}">
                <a16:creationId xmlns:a16="http://schemas.microsoft.com/office/drawing/2014/main" id="{D739C117-8482-4452-AC49-68C5A05FBC6A}"/>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4708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9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Signed magnitude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3062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The simplest method for humans to understand – the </a:t>
            </a:r>
            <a:r>
              <a:rPr lang="en-US" sz="3600" dirty="0">
                <a:solidFill>
                  <a:srgbClr val="FFC000"/>
                </a:solidFill>
                <a:latin typeface="Bahnschrift SemiBold SemiConden" panose="020B0502040204020203" pitchFamily="34" charset="0"/>
              </a:rPr>
              <a:t>most significant bit is simply the sign bit </a:t>
            </a:r>
            <a:r>
              <a:rPr lang="en-US" sz="3600" dirty="0">
                <a:solidFill>
                  <a:prstClr val="white"/>
                </a:solidFill>
                <a:latin typeface="Bahnschrift SemiBold SemiConden" panose="020B0502040204020203" pitchFamily="34" charset="0"/>
              </a:rPr>
              <a:t>– </a:t>
            </a:r>
            <a:r>
              <a:rPr lang="en-US" sz="3600" dirty="0">
                <a:solidFill>
                  <a:srgbClr val="00CC00"/>
                </a:solidFill>
                <a:latin typeface="Bahnschrift SemiBold SemiConden" panose="020B0502040204020203" pitchFamily="34" charset="0"/>
              </a:rPr>
              <a:t>0 = positive</a:t>
            </a:r>
            <a:r>
              <a:rPr lang="en-US" sz="3600" dirty="0">
                <a:solidFill>
                  <a:prstClr val="white"/>
                </a:solidFill>
                <a:latin typeface="Bahnschrift SemiBold SemiConden" panose="020B0502040204020203" pitchFamily="34" charset="0"/>
              </a:rPr>
              <a:t>; </a:t>
            </a:r>
            <a:r>
              <a:rPr lang="en-US" sz="3600" dirty="0">
                <a:solidFill>
                  <a:srgbClr val="FF0000"/>
                </a:solidFill>
                <a:latin typeface="Bahnschrift SemiBold SemiConden" panose="020B0502040204020203" pitchFamily="34" charset="0"/>
              </a:rPr>
              <a:t>1 = negative</a:t>
            </a:r>
          </a:p>
          <a:p>
            <a:pPr lvl="0" algn="ctr">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For example, using 4 bits:</a:t>
            </a:r>
          </a:p>
        </p:txBody>
      </p:sp>
      <p:graphicFrame>
        <p:nvGraphicFramePr>
          <p:cNvPr id="6" name="Table 5">
            <a:extLst>
              <a:ext uri="{FF2B5EF4-FFF2-40B4-BE49-F238E27FC236}">
                <a16:creationId xmlns:a16="http://schemas.microsoft.com/office/drawing/2014/main" id="{23E8F630-B610-443D-8B8B-BD0DB0D8F3B7}"/>
              </a:ext>
            </a:extLst>
          </p:cNvPr>
          <p:cNvGraphicFramePr>
            <a:graphicFrameLocks noGrp="1"/>
          </p:cNvGraphicFramePr>
          <p:nvPr>
            <p:extLst>
              <p:ext uri="{D42A27DB-BD31-4B8C-83A1-F6EECF244321}">
                <p14:modId xmlns:p14="http://schemas.microsoft.com/office/powerpoint/2010/main" val="1762616508"/>
              </p:ext>
            </p:extLst>
          </p:nvPr>
        </p:nvGraphicFramePr>
        <p:xfrm>
          <a:off x="716970" y="4122783"/>
          <a:ext cx="6423130" cy="2141830"/>
        </p:xfrm>
        <a:graphic>
          <a:graphicData uri="http://schemas.openxmlformats.org/drawingml/2006/table">
            <a:tbl>
              <a:tblPr firstRow="1" bandRow="1">
                <a:tableStyleId>{5C22544A-7EE6-4342-B048-85BDC9FD1C3A}</a:tableStyleId>
              </a:tblPr>
              <a:tblGrid>
                <a:gridCol w="1284626">
                  <a:extLst>
                    <a:ext uri="{9D8B030D-6E8A-4147-A177-3AD203B41FA5}">
                      <a16:colId xmlns:a16="http://schemas.microsoft.com/office/drawing/2014/main" val="3687889296"/>
                    </a:ext>
                  </a:extLst>
                </a:gridCol>
                <a:gridCol w="1284626">
                  <a:extLst>
                    <a:ext uri="{9D8B030D-6E8A-4147-A177-3AD203B41FA5}">
                      <a16:colId xmlns:a16="http://schemas.microsoft.com/office/drawing/2014/main" val="350025250"/>
                    </a:ext>
                  </a:extLst>
                </a:gridCol>
                <a:gridCol w="1284626">
                  <a:extLst>
                    <a:ext uri="{9D8B030D-6E8A-4147-A177-3AD203B41FA5}">
                      <a16:colId xmlns:a16="http://schemas.microsoft.com/office/drawing/2014/main" val="776434977"/>
                    </a:ext>
                  </a:extLst>
                </a:gridCol>
                <a:gridCol w="1284626">
                  <a:extLst>
                    <a:ext uri="{9D8B030D-6E8A-4147-A177-3AD203B41FA5}">
                      <a16:colId xmlns:a16="http://schemas.microsoft.com/office/drawing/2014/main" val="4263863829"/>
                    </a:ext>
                  </a:extLst>
                </a:gridCol>
                <a:gridCol w="1284626">
                  <a:extLst>
                    <a:ext uri="{9D8B030D-6E8A-4147-A177-3AD203B41FA5}">
                      <a16:colId xmlns:a16="http://schemas.microsoft.com/office/drawing/2014/main" val="2555021757"/>
                    </a:ext>
                  </a:extLst>
                </a:gridCol>
              </a:tblGrid>
              <a:tr h="1070915">
                <a:tc>
                  <a:txBody>
                    <a:bodyPr/>
                    <a:lstStyle/>
                    <a:p>
                      <a:pPr algn="ctr"/>
                      <a:r>
                        <a:rPr lang="en-US" sz="3000" b="1" baseline="0" dirty="0"/>
                        <a:t>6</a:t>
                      </a:r>
                      <a:endParaRPr lang="en-GB" sz="3000" b="1"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1070915">
                <a:tc>
                  <a:txBody>
                    <a:bodyPr/>
                    <a:lstStyle/>
                    <a:p>
                      <a:pPr algn="ctr"/>
                      <a:r>
                        <a:rPr lang="en-US" sz="3000" b="1" baseline="0" dirty="0">
                          <a:solidFill>
                            <a:schemeClr val="bg1"/>
                          </a:solidFill>
                        </a:rPr>
                        <a:t>-6</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7" name="Rectangle 6">
            <a:extLst>
              <a:ext uri="{FF2B5EF4-FFF2-40B4-BE49-F238E27FC236}">
                <a16:creationId xmlns:a16="http://schemas.microsoft.com/office/drawing/2014/main" id="{287508CE-0E71-407C-9AA6-94528C881BFD}"/>
              </a:ext>
            </a:extLst>
          </p:cNvPr>
          <p:cNvSpPr/>
          <p:nvPr/>
        </p:nvSpPr>
        <p:spPr>
          <a:xfrm>
            <a:off x="7857070" y="4140494"/>
            <a:ext cx="3490068" cy="23252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Again:</a:t>
            </a:r>
          </a:p>
          <a:p>
            <a:pPr lvl="0" algn="ctr">
              <a:defRPr/>
            </a:pPr>
            <a:r>
              <a:rPr lang="en-US" sz="3600" dirty="0">
                <a:solidFill>
                  <a:prstClr val="white"/>
                </a:solidFill>
                <a:latin typeface="Bahnschrift SemiBold SemiConden" panose="020B0502040204020203" pitchFamily="34" charset="0"/>
              </a:rPr>
              <a:t>0 is +</a:t>
            </a:r>
          </a:p>
          <a:p>
            <a:pPr lvl="0" algn="ctr">
              <a:defRPr/>
            </a:pPr>
            <a:r>
              <a:rPr lang="en-US" sz="3600" dirty="0">
                <a:solidFill>
                  <a:prstClr val="white"/>
                </a:solidFill>
                <a:latin typeface="Bahnschrift SemiBold SemiConden" panose="020B0502040204020203" pitchFamily="34" charset="0"/>
              </a:rPr>
              <a:t>1 is -</a:t>
            </a:r>
          </a:p>
        </p:txBody>
      </p:sp>
      <p:cxnSp>
        <p:nvCxnSpPr>
          <p:cNvPr id="8" name="Straight Connector 7">
            <a:extLst>
              <a:ext uri="{FF2B5EF4-FFF2-40B4-BE49-F238E27FC236}">
                <a16:creationId xmlns:a16="http://schemas.microsoft.com/office/drawing/2014/main" id="{9536FBB2-E382-445B-B88B-0E0589973D9B}"/>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7609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 calcmode="lin" valueType="num">
                                      <p:cBhvr>
                                        <p:cTn id="28"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7">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7">
                                            <p:txEl>
                                              <p:pRg st="1" end="1"/>
                                            </p:txEl>
                                          </p:spTgt>
                                        </p:tgtEl>
                                        <p:attrNameLst>
                                          <p:attrName>style.visibility</p:attrName>
                                        </p:attrNameLst>
                                      </p:cBhvr>
                                      <p:to>
                                        <p:strVal val="visible"/>
                                      </p:to>
                                    </p:set>
                                    <p:anim calcmode="lin" valueType="num">
                                      <p:cBhvr>
                                        <p:cTn id="35"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36"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37" dur="500"/>
                                        <p:tgtEl>
                                          <p:spTgt spid="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7">
                                            <p:txEl>
                                              <p:pRg st="2" end="2"/>
                                            </p:txEl>
                                          </p:spTgt>
                                        </p:tgtEl>
                                        <p:attrNameLst>
                                          <p:attrName>style.visibility</p:attrName>
                                        </p:attrNameLst>
                                      </p:cBhvr>
                                      <p:to>
                                        <p:strVal val="visible"/>
                                      </p:to>
                                    </p:set>
                                    <p:anim calcmode="lin" valueType="num">
                                      <p:cBhvr>
                                        <p:cTn id="42"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43"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44"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Signed magnitude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What do the words “</a:t>
            </a:r>
            <a:r>
              <a:rPr lang="en-US" sz="3200" dirty="0">
                <a:solidFill>
                  <a:srgbClr val="00CC00"/>
                </a:solidFill>
                <a:latin typeface="Bahnschrift SemiBold SemiConden" panose="020B0502040204020203" pitchFamily="34" charset="0"/>
              </a:rPr>
              <a:t>sign</a:t>
            </a:r>
            <a:r>
              <a:rPr lang="en-US" sz="3200" dirty="0">
                <a:solidFill>
                  <a:prstClr val="white"/>
                </a:solidFill>
                <a:latin typeface="Bahnschrift SemiBold SemiConden" panose="020B0502040204020203" pitchFamily="34" charset="0"/>
              </a:rPr>
              <a:t>” and “</a:t>
            </a:r>
            <a:r>
              <a:rPr lang="en-US" sz="3200" dirty="0">
                <a:solidFill>
                  <a:srgbClr val="FFC000"/>
                </a:solidFill>
                <a:latin typeface="Bahnschrift SemiBold SemiConden" panose="020B0502040204020203" pitchFamily="34" charset="0"/>
              </a:rPr>
              <a:t>magnitude</a:t>
            </a:r>
            <a:r>
              <a:rPr lang="en-US" sz="3200" dirty="0">
                <a:solidFill>
                  <a:prstClr val="white"/>
                </a:solidFill>
                <a:latin typeface="Bahnschrift SemiBold SemiConden" panose="020B0502040204020203" pitchFamily="34" charset="0"/>
              </a:rPr>
              <a:t>” mean?</a:t>
            </a:r>
          </a:p>
          <a:p>
            <a:pPr lvl="0" algn="ctr">
              <a:defRPr/>
            </a:pPr>
            <a:r>
              <a:rPr lang="en-US" sz="3200" dirty="0">
                <a:solidFill>
                  <a:srgbClr val="00CC00"/>
                </a:solidFill>
                <a:latin typeface="Bahnschrift SemiBold SemiConden" panose="020B0502040204020203" pitchFamily="34" charset="0"/>
              </a:rPr>
              <a:t>Sign</a:t>
            </a:r>
            <a:r>
              <a:rPr lang="en-US" sz="3200" dirty="0">
                <a:solidFill>
                  <a:prstClr val="white"/>
                </a:solidFill>
                <a:latin typeface="Bahnschrift SemiBold SemiConden" panose="020B0502040204020203" pitchFamily="34" charset="0"/>
              </a:rPr>
              <a:t> is whether the number is </a:t>
            </a:r>
            <a:r>
              <a:rPr lang="en-US" sz="3200" dirty="0">
                <a:solidFill>
                  <a:srgbClr val="00B0F0"/>
                </a:solidFill>
                <a:latin typeface="Bahnschrift SemiBold SemiConden" panose="020B0502040204020203" pitchFamily="34" charset="0"/>
              </a:rPr>
              <a:t>positive</a:t>
            </a:r>
            <a:r>
              <a:rPr lang="en-US" sz="3200" dirty="0">
                <a:solidFill>
                  <a:prstClr val="white"/>
                </a:solidFill>
                <a:latin typeface="Bahnschrift SemiBold SemiConden" panose="020B0502040204020203" pitchFamily="34" charset="0"/>
              </a:rPr>
              <a:t> or </a:t>
            </a:r>
            <a:r>
              <a:rPr lang="en-US" sz="3200" dirty="0">
                <a:solidFill>
                  <a:srgbClr val="FF0000"/>
                </a:solidFill>
                <a:latin typeface="Bahnschrift SemiBold SemiConden" panose="020B0502040204020203" pitchFamily="34" charset="0"/>
              </a:rPr>
              <a:t>negative</a:t>
            </a:r>
          </a:p>
          <a:p>
            <a:pPr lvl="0" algn="ctr">
              <a:defRPr/>
            </a:pPr>
            <a:r>
              <a:rPr lang="en-US" sz="3200" dirty="0">
                <a:solidFill>
                  <a:srgbClr val="FFC000"/>
                </a:solidFill>
                <a:latin typeface="Bahnschrift SemiBold SemiConden" panose="020B0502040204020203" pitchFamily="34" charset="0"/>
              </a:rPr>
              <a:t>Magnitude</a:t>
            </a:r>
            <a:r>
              <a:rPr lang="en-US" sz="3200" dirty="0">
                <a:solidFill>
                  <a:prstClr val="white"/>
                </a:solidFill>
                <a:latin typeface="Bahnschrift SemiBold SemiConden" panose="020B0502040204020203" pitchFamily="34" charset="0"/>
              </a:rPr>
              <a:t> is the ‘</a:t>
            </a:r>
            <a:r>
              <a:rPr lang="en-US" sz="3200" dirty="0">
                <a:solidFill>
                  <a:srgbClr val="FFC000"/>
                </a:solidFill>
                <a:latin typeface="Bahnschrift SemiBold SemiConden" panose="020B0502040204020203" pitchFamily="34" charset="0"/>
              </a:rPr>
              <a:t>size</a:t>
            </a:r>
            <a:r>
              <a:rPr lang="en-US" sz="3200" dirty="0">
                <a:solidFill>
                  <a:prstClr val="white"/>
                </a:solidFill>
                <a:latin typeface="Bahnschrift SemiBold SemiConden" panose="020B0502040204020203" pitchFamily="34" charset="0"/>
              </a:rPr>
              <a:t>’ of the number – equivalent to the absolute value</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i.e. the magnitude of 5 = |-5|</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This is why it’s called “signed magnitude” – since it words by simply adding a </a:t>
            </a:r>
            <a:r>
              <a:rPr lang="en-US" sz="3200" dirty="0">
                <a:solidFill>
                  <a:srgbClr val="00CC00"/>
                </a:solidFill>
                <a:latin typeface="Bahnschrift SemiBold SemiConden" panose="020B0502040204020203" pitchFamily="34" charset="0"/>
              </a:rPr>
              <a:t>sign</a:t>
            </a:r>
            <a:r>
              <a:rPr lang="en-US" sz="3200" dirty="0">
                <a:solidFill>
                  <a:prstClr val="white"/>
                </a:solidFill>
                <a:latin typeface="Bahnschrift SemiBold SemiConden" panose="020B0502040204020203" pitchFamily="34" charset="0"/>
              </a:rPr>
              <a:t> in front of the </a:t>
            </a:r>
            <a:r>
              <a:rPr lang="en-US" sz="3200" dirty="0">
                <a:solidFill>
                  <a:srgbClr val="FFC000"/>
                </a:solidFill>
                <a:latin typeface="Bahnschrift SemiBold SemiConden" panose="020B0502040204020203" pitchFamily="34" charset="0"/>
              </a:rPr>
              <a:t>magnitude</a:t>
            </a:r>
            <a:r>
              <a:rPr lang="en-US" sz="3200" dirty="0">
                <a:solidFill>
                  <a:prstClr val="white"/>
                </a:solidFill>
                <a:latin typeface="Bahnschrift SemiBold SemiConden" panose="020B0502040204020203" pitchFamily="34" charset="0"/>
              </a:rPr>
              <a:t> (this is how we write numbers on paper too…though we omit the plus sign – i.e. we write +5 as simply 5)</a:t>
            </a:r>
          </a:p>
        </p:txBody>
      </p:sp>
      <p:cxnSp>
        <p:nvCxnSpPr>
          <p:cNvPr id="6" name="Straight Connector 5">
            <a:extLst>
              <a:ext uri="{FF2B5EF4-FFF2-40B4-BE49-F238E27FC236}">
                <a16:creationId xmlns:a16="http://schemas.microsoft.com/office/drawing/2014/main" id="{8CF5D8CB-B619-4793-80B6-95663EBADCD2}"/>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3562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9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Signed magnitude: questions</a:t>
            </a:r>
            <a:endParaRPr lang="en-GB" sz="3600" dirty="0">
              <a:solidFill>
                <a:prstClr val="white"/>
              </a:solidFill>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23E8F630-B610-443D-8B8B-BD0DB0D8F3B7}"/>
              </a:ext>
            </a:extLst>
          </p:cNvPr>
          <p:cNvGraphicFramePr>
            <a:graphicFrameLocks noGrp="1"/>
          </p:cNvGraphicFramePr>
          <p:nvPr>
            <p:extLst>
              <p:ext uri="{D42A27DB-BD31-4B8C-83A1-F6EECF244321}">
                <p14:modId xmlns:p14="http://schemas.microsoft.com/office/powerpoint/2010/main" val="138645919"/>
              </p:ext>
            </p:extLst>
          </p:nvPr>
        </p:nvGraphicFramePr>
        <p:xfrm>
          <a:off x="250042" y="1362941"/>
          <a:ext cx="5664375" cy="1419166"/>
        </p:xfrm>
        <a:graphic>
          <a:graphicData uri="http://schemas.openxmlformats.org/drawingml/2006/table">
            <a:tbl>
              <a:tblPr firstRow="1" bandRow="1">
                <a:tableStyleId>{5C22544A-7EE6-4342-B048-85BDC9FD1C3A}</a:tableStyleId>
              </a:tblPr>
              <a:tblGrid>
                <a:gridCol w="1132875">
                  <a:extLst>
                    <a:ext uri="{9D8B030D-6E8A-4147-A177-3AD203B41FA5}">
                      <a16:colId xmlns:a16="http://schemas.microsoft.com/office/drawing/2014/main" val="3687889296"/>
                    </a:ext>
                  </a:extLst>
                </a:gridCol>
                <a:gridCol w="1132875">
                  <a:extLst>
                    <a:ext uri="{9D8B030D-6E8A-4147-A177-3AD203B41FA5}">
                      <a16:colId xmlns:a16="http://schemas.microsoft.com/office/drawing/2014/main" val="350025250"/>
                    </a:ext>
                  </a:extLst>
                </a:gridCol>
                <a:gridCol w="1132875">
                  <a:extLst>
                    <a:ext uri="{9D8B030D-6E8A-4147-A177-3AD203B41FA5}">
                      <a16:colId xmlns:a16="http://schemas.microsoft.com/office/drawing/2014/main" val="776434977"/>
                    </a:ext>
                  </a:extLst>
                </a:gridCol>
                <a:gridCol w="1132875">
                  <a:extLst>
                    <a:ext uri="{9D8B030D-6E8A-4147-A177-3AD203B41FA5}">
                      <a16:colId xmlns:a16="http://schemas.microsoft.com/office/drawing/2014/main" val="4263863829"/>
                    </a:ext>
                  </a:extLst>
                </a:gridCol>
                <a:gridCol w="1132875">
                  <a:extLst>
                    <a:ext uri="{9D8B030D-6E8A-4147-A177-3AD203B41FA5}">
                      <a16:colId xmlns:a16="http://schemas.microsoft.com/office/drawing/2014/main" val="2555021757"/>
                    </a:ext>
                  </a:extLst>
                </a:gridCol>
              </a:tblGrid>
              <a:tr h="709583">
                <a:tc>
                  <a:txBody>
                    <a:bodyPr/>
                    <a:lstStyle/>
                    <a:p>
                      <a:pPr algn="ctr"/>
                      <a:r>
                        <a:rPr lang="en-US" sz="3000" b="1" baseline="0" dirty="0"/>
                        <a:t>7</a:t>
                      </a:r>
                      <a:endParaRPr lang="en-GB" sz="3000" b="1"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09583">
                <a:tc>
                  <a:txBody>
                    <a:bodyPr/>
                    <a:lstStyle/>
                    <a:p>
                      <a:pPr algn="ctr"/>
                      <a:r>
                        <a:rPr lang="en-US" sz="3000" b="1" baseline="0" dirty="0">
                          <a:solidFill>
                            <a:schemeClr val="bg1"/>
                          </a:solidFill>
                        </a:rPr>
                        <a:t>-7</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8" name="Rectangle 7">
            <a:extLst>
              <a:ext uri="{FF2B5EF4-FFF2-40B4-BE49-F238E27FC236}">
                <a16:creationId xmlns:a16="http://schemas.microsoft.com/office/drawing/2014/main" id="{B9BAC823-5210-402C-AAFC-23E05B12ADD5}"/>
              </a:ext>
            </a:extLst>
          </p:cNvPr>
          <p:cNvSpPr/>
          <p:nvPr/>
        </p:nvSpPr>
        <p:spPr>
          <a:xfrm>
            <a:off x="1381328" y="1362924"/>
            <a:ext cx="4533089" cy="141918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graphicFrame>
        <p:nvGraphicFramePr>
          <p:cNvPr id="15" name="Table 14">
            <a:extLst>
              <a:ext uri="{FF2B5EF4-FFF2-40B4-BE49-F238E27FC236}">
                <a16:creationId xmlns:a16="http://schemas.microsoft.com/office/drawing/2014/main" id="{E014E245-CA12-465D-92CF-A9A226C3D068}"/>
              </a:ext>
            </a:extLst>
          </p:cNvPr>
          <p:cNvGraphicFramePr>
            <a:graphicFrameLocks noGrp="1"/>
          </p:cNvGraphicFramePr>
          <p:nvPr>
            <p:extLst>
              <p:ext uri="{D42A27DB-BD31-4B8C-83A1-F6EECF244321}">
                <p14:modId xmlns:p14="http://schemas.microsoft.com/office/powerpoint/2010/main" val="1172831262"/>
              </p:ext>
            </p:extLst>
          </p:nvPr>
        </p:nvGraphicFramePr>
        <p:xfrm>
          <a:off x="250042" y="3121464"/>
          <a:ext cx="11299536" cy="1419166"/>
        </p:xfrm>
        <a:graphic>
          <a:graphicData uri="http://schemas.openxmlformats.org/drawingml/2006/table">
            <a:tbl>
              <a:tblPr firstRow="1" bandRow="1">
                <a:tableStyleId>{5C22544A-7EE6-4342-B048-85BDC9FD1C3A}</a:tableStyleId>
              </a:tblPr>
              <a:tblGrid>
                <a:gridCol w="1255504">
                  <a:extLst>
                    <a:ext uri="{9D8B030D-6E8A-4147-A177-3AD203B41FA5}">
                      <a16:colId xmlns:a16="http://schemas.microsoft.com/office/drawing/2014/main" val="3687889296"/>
                    </a:ext>
                  </a:extLst>
                </a:gridCol>
                <a:gridCol w="1255504">
                  <a:extLst>
                    <a:ext uri="{9D8B030D-6E8A-4147-A177-3AD203B41FA5}">
                      <a16:colId xmlns:a16="http://schemas.microsoft.com/office/drawing/2014/main" val="350025250"/>
                    </a:ext>
                  </a:extLst>
                </a:gridCol>
                <a:gridCol w="1255504">
                  <a:extLst>
                    <a:ext uri="{9D8B030D-6E8A-4147-A177-3AD203B41FA5}">
                      <a16:colId xmlns:a16="http://schemas.microsoft.com/office/drawing/2014/main" val="776434977"/>
                    </a:ext>
                  </a:extLst>
                </a:gridCol>
                <a:gridCol w="1255504">
                  <a:extLst>
                    <a:ext uri="{9D8B030D-6E8A-4147-A177-3AD203B41FA5}">
                      <a16:colId xmlns:a16="http://schemas.microsoft.com/office/drawing/2014/main" val="1026499745"/>
                    </a:ext>
                  </a:extLst>
                </a:gridCol>
                <a:gridCol w="1255504">
                  <a:extLst>
                    <a:ext uri="{9D8B030D-6E8A-4147-A177-3AD203B41FA5}">
                      <a16:colId xmlns:a16="http://schemas.microsoft.com/office/drawing/2014/main" val="4263863829"/>
                    </a:ext>
                  </a:extLst>
                </a:gridCol>
                <a:gridCol w="1255504">
                  <a:extLst>
                    <a:ext uri="{9D8B030D-6E8A-4147-A177-3AD203B41FA5}">
                      <a16:colId xmlns:a16="http://schemas.microsoft.com/office/drawing/2014/main" val="1032071204"/>
                    </a:ext>
                  </a:extLst>
                </a:gridCol>
                <a:gridCol w="1255504">
                  <a:extLst>
                    <a:ext uri="{9D8B030D-6E8A-4147-A177-3AD203B41FA5}">
                      <a16:colId xmlns:a16="http://schemas.microsoft.com/office/drawing/2014/main" val="1746498091"/>
                    </a:ext>
                  </a:extLst>
                </a:gridCol>
                <a:gridCol w="1255504">
                  <a:extLst>
                    <a:ext uri="{9D8B030D-6E8A-4147-A177-3AD203B41FA5}">
                      <a16:colId xmlns:a16="http://schemas.microsoft.com/office/drawing/2014/main" val="126589501"/>
                    </a:ext>
                  </a:extLst>
                </a:gridCol>
                <a:gridCol w="1255504">
                  <a:extLst>
                    <a:ext uri="{9D8B030D-6E8A-4147-A177-3AD203B41FA5}">
                      <a16:colId xmlns:a16="http://schemas.microsoft.com/office/drawing/2014/main" val="2555021757"/>
                    </a:ext>
                  </a:extLst>
                </a:gridCol>
              </a:tblGrid>
              <a:tr h="709583">
                <a:tc>
                  <a:txBody>
                    <a:bodyPr/>
                    <a:lstStyle/>
                    <a:p>
                      <a:pPr algn="ctr"/>
                      <a:r>
                        <a:rPr lang="en-US" sz="3000" b="1" baseline="0" dirty="0"/>
                        <a:t>79</a:t>
                      </a:r>
                      <a:endParaRPr lang="en-GB" sz="3000" b="1"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09583">
                <a:tc>
                  <a:txBody>
                    <a:bodyPr/>
                    <a:lstStyle/>
                    <a:p>
                      <a:pPr algn="ctr"/>
                      <a:r>
                        <a:rPr lang="en-US" sz="3000" b="1" baseline="0" dirty="0">
                          <a:solidFill>
                            <a:schemeClr val="bg1"/>
                          </a:solidFill>
                        </a:rPr>
                        <a:t>-79</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16" name="Rectangle 15">
            <a:extLst>
              <a:ext uri="{FF2B5EF4-FFF2-40B4-BE49-F238E27FC236}">
                <a16:creationId xmlns:a16="http://schemas.microsoft.com/office/drawing/2014/main" id="{6D0468CE-3962-4D02-BD90-AF5DAA005F9E}"/>
              </a:ext>
            </a:extLst>
          </p:cNvPr>
          <p:cNvSpPr/>
          <p:nvPr/>
        </p:nvSpPr>
        <p:spPr>
          <a:xfrm>
            <a:off x="1506639" y="3121447"/>
            <a:ext cx="10042939" cy="141918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graphicFrame>
        <p:nvGraphicFramePr>
          <p:cNvPr id="17" name="Table 16">
            <a:extLst>
              <a:ext uri="{FF2B5EF4-FFF2-40B4-BE49-F238E27FC236}">
                <a16:creationId xmlns:a16="http://schemas.microsoft.com/office/drawing/2014/main" id="{DB2466B1-443F-42D7-8F94-A76FD863C6D6}"/>
              </a:ext>
            </a:extLst>
          </p:cNvPr>
          <p:cNvGraphicFramePr>
            <a:graphicFrameLocks noGrp="1"/>
          </p:cNvGraphicFramePr>
          <p:nvPr>
            <p:extLst>
              <p:ext uri="{D42A27DB-BD31-4B8C-83A1-F6EECF244321}">
                <p14:modId xmlns:p14="http://schemas.microsoft.com/office/powerpoint/2010/main" val="639055185"/>
              </p:ext>
            </p:extLst>
          </p:nvPr>
        </p:nvGraphicFramePr>
        <p:xfrm>
          <a:off x="250042" y="4989738"/>
          <a:ext cx="11299536" cy="1419166"/>
        </p:xfrm>
        <a:graphic>
          <a:graphicData uri="http://schemas.openxmlformats.org/drawingml/2006/table">
            <a:tbl>
              <a:tblPr firstRow="1" bandRow="1">
                <a:tableStyleId>{5C22544A-7EE6-4342-B048-85BDC9FD1C3A}</a:tableStyleId>
              </a:tblPr>
              <a:tblGrid>
                <a:gridCol w="1255504">
                  <a:extLst>
                    <a:ext uri="{9D8B030D-6E8A-4147-A177-3AD203B41FA5}">
                      <a16:colId xmlns:a16="http://schemas.microsoft.com/office/drawing/2014/main" val="3687889296"/>
                    </a:ext>
                  </a:extLst>
                </a:gridCol>
                <a:gridCol w="1255504">
                  <a:extLst>
                    <a:ext uri="{9D8B030D-6E8A-4147-A177-3AD203B41FA5}">
                      <a16:colId xmlns:a16="http://schemas.microsoft.com/office/drawing/2014/main" val="350025250"/>
                    </a:ext>
                  </a:extLst>
                </a:gridCol>
                <a:gridCol w="1255504">
                  <a:extLst>
                    <a:ext uri="{9D8B030D-6E8A-4147-A177-3AD203B41FA5}">
                      <a16:colId xmlns:a16="http://schemas.microsoft.com/office/drawing/2014/main" val="776434977"/>
                    </a:ext>
                  </a:extLst>
                </a:gridCol>
                <a:gridCol w="1255504">
                  <a:extLst>
                    <a:ext uri="{9D8B030D-6E8A-4147-A177-3AD203B41FA5}">
                      <a16:colId xmlns:a16="http://schemas.microsoft.com/office/drawing/2014/main" val="2936839818"/>
                    </a:ext>
                  </a:extLst>
                </a:gridCol>
                <a:gridCol w="1255504">
                  <a:extLst>
                    <a:ext uri="{9D8B030D-6E8A-4147-A177-3AD203B41FA5}">
                      <a16:colId xmlns:a16="http://schemas.microsoft.com/office/drawing/2014/main" val="673159706"/>
                    </a:ext>
                  </a:extLst>
                </a:gridCol>
                <a:gridCol w="1255504">
                  <a:extLst>
                    <a:ext uri="{9D8B030D-6E8A-4147-A177-3AD203B41FA5}">
                      <a16:colId xmlns:a16="http://schemas.microsoft.com/office/drawing/2014/main" val="2009217684"/>
                    </a:ext>
                  </a:extLst>
                </a:gridCol>
                <a:gridCol w="1255504">
                  <a:extLst>
                    <a:ext uri="{9D8B030D-6E8A-4147-A177-3AD203B41FA5}">
                      <a16:colId xmlns:a16="http://schemas.microsoft.com/office/drawing/2014/main" val="2657516109"/>
                    </a:ext>
                  </a:extLst>
                </a:gridCol>
                <a:gridCol w="1255504">
                  <a:extLst>
                    <a:ext uri="{9D8B030D-6E8A-4147-A177-3AD203B41FA5}">
                      <a16:colId xmlns:a16="http://schemas.microsoft.com/office/drawing/2014/main" val="4263863829"/>
                    </a:ext>
                  </a:extLst>
                </a:gridCol>
                <a:gridCol w="1255504">
                  <a:extLst>
                    <a:ext uri="{9D8B030D-6E8A-4147-A177-3AD203B41FA5}">
                      <a16:colId xmlns:a16="http://schemas.microsoft.com/office/drawing/2014/main" val="2555021757"/>
                    </a:ext>
                  </a:extLst>
                </a:gridCol>
              </a:tblGrid>
              <a:tr h="709583">
                <a:tc>
                  <a:txBody>
                    <a:bodyPr/>
                    <a:lstStyle/>
                    <a:p>
                      <a:pPr algn="ctr"/>
                      <a:r>
                        <a:rPr lang="en-US" sz="3000" b="1" baseline="0" dirty="0"/>
                        <a:t>104</a:t>
                      </a:r>
                      <a:endParaRPr lang="en-GB" sz="3000" b="1"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09583">
                <a:tc>
                  <a:txBody>
                    <a:bodyPr/>
                    <a:lstStyle/>
                    <a:p>
                      <a:pPr algn="ctr"/>
                      <a:r>
                        <a:rPr lang="en-US" sz="3000" b="1" baseline="0" dirty="0">
                          <a:solidFill>
                            <a:schemeClr val="bg1"/>
                          </a:solidFill>
                        </a:rPr>
                        <a:t>-104</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18" name="Rectangle 17">
            <a:extLst>
              <a:ext uri="{FF2B5EF4-FFF2-40B4-BE49-F238E27FC236}">
                <a16:creationId xmlns:a16="http://schemas.microsoft.com/office/drawing/2014/main" id="{EA120B4D-EC2A-43D0-A54D-3AA7ABF7D455}"/>
              </a:ext>
            </a:extLst>
          </p:cNvPr>
          <p:cNvSpPr/>
          <p:nvPr/>
        </p:nvSpPr>
        <p:spPr>
          <a:xfrm>
            <a:off x="1506639" y="4989721"/>
            <a:ext cx="10042939" cy="141918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cxnSp>
        <p:nvCxnSpPr>
          <p:cNvPr id="11" name="Straight Connector 10">
            <a:extLst>
              <a:ext uri="{FF2B5EF4-FFF2-40B4-BE49-F238E27FC236}">
                <a16:creationId xmlns:a16="http://schemas.microsoft.com/office/drawing/2014/main" id="{DF5A0064-DD79-40E5-B834-7DD8F2F7BFD1}"/>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6281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18"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Signed magnitude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Do you remember the biggest number we could represent with </a:t>
            </a:r>
            <a:r>
              <a:rPr lang="en-US" sz="3200" dirty="0">
                <a:solidFill>
                  <a:srgbClr val="00CC00"/>
                </a:solidFill>
                <a:latin typeface="Bahnschrift SemiBold SemiConden" panose="020B0502040204020203" pitchFamily="34" charset="0"/>
              </a:rPr>
              <a:t>8 bits </a:t>
            </a:r>
            <a:r>
              <a:rPr lang="en-US" sz="3200" dirty="0">
                <a:solidFill>
                  <a:prstClr val="white"/>
                </a:solidFill>
                <a:latin typeface="Bahnschrift SemiBold SemiConden" panose="020B0502040204020203" pitchFamily="34" charset="0"/>
              </a:rPr>
              <a:t>using an unsigned representation?</a:t>
            </a:r>
          </a:p>
          <a:p>
            <a:pPr lvl="0" algn="ctr">
              <a:defRPr/>
            </a:pPr>
            <a:r>
              <a:rPr lang="en-US" sz="3200" dirty="0">
                <a:solidFill>
                  <a:prstClr val="white"/>
                </a:solidFill>
                <a:latin typeface="Bahnschrift SemiBold SemiConden" panose="020B0502040204020203" pitchFamily="34" charset="0"/>
              </a:rPr>
              <a:t>2</a:t>
            </a:r>
            <a:r>
              <a:rPr lang="en-US" sz="3200" baseline="30000" dirty="0">
                <a:solidFill>
                  <a:prstClr val="white"/>
                </a:solidFill>
                <a:latin typeface="Bahnschrift SemiBold SemiConden" panose="020B0502040204020203" pitchFamily="34" charset="0"/>
              </a:rPr>
              <a:t>8</a:t>
            </a:r>
            <a:r>
              <a:rPr lang="en-US" sz="3200" dirty="0">
                <a:solidFill>
                  <a:prstClr val="white"/>
                </a:solidFill>
                <a:latin typeface="Bahnschrift SemiBold SemiConden" panose="020B0502040204020203" pitchFamily="34" charset="0"/>
              </a:rPr>
              <a:t> – 1 = </a:t>
            </a:r>
            <a:r>
              <a:rPr lang="en-US" sz="3200" dirty="0">
                <a:solidFill>
                  <a:srgbClr val="00CC00"/>
                </a:solidFill>
                <a:latin typeface="Bahnschrift SemiBold SemiConden" panose="020B0502040204020203" pitchFamily="34" charset="0"/>
              </a:rPr>
              <a:t>255</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When dealing with 8-bit unsigned numbers, how many bits contributed to the magnitude? How many bits contribute for the magnitude in signed magnitude?</a:t>
            </a:r>
          </a:p>
          <a:p>
            <a:pPr lvl="0">
              <a:defRPr/>
            </a:pPr>
            <a:r>
              <a:rPr lang="en-US" sz="3200" dirty="0">
                <a:solidFill>
                  <a:srgbClr val="FFC000"/>
                </a:solidFill>
                <a:latin typeface="Bahnschrift SemiBold SemiConden" panose="020B0502040204020203" pitchFamily="34" charset="0"/>
              </a:rPr>
              <a:t>Unsigned</a:t>
            </a:r>
            <a:r>
              <a:rPr lang="en-US" sz="3200" dirty="0">
                <a:solidFill>
                  <a:prstClr val="white"/>
                </a:solidFill>
                <a:latin typeface="Bahnschrift SemiBold SemiConden" panose="020B0502040204020203" pitchFamily="34" charset="0"/>
              </a:rPr>
              <a:t> = all 8 bits used for magnitude</a:t>
            </a:r>
          </a:p>
          <a:p>
            <a:pPr lvl="0">
              <a:defRPr/>
            </a:pPr>
            <a:r>
              <a:rPr lang="en-US" sz="3200" dirty="0">
                <a:solidFill>
                  <a:srgbClr val="00B0F0"/>
                </a:solidFill>
                <a:latin typeface="Bahnschrift SemiBold SemiConden" panose="020B0502040204020203" pitchFamily="34" charset="0"/>
              </a:rPr>
              <a:t>Signed-magnitude</a:t>
            </a:r>
            <a:r>
              <a:rPr lang="en-US" sz="3200" dirty="0">
                <a:solidFill>
                  <a:prstClr val="white"/>
                </a:solidFill>
                <a:latin typeface="Bahnschrift SemiBold SemiConden" panose="020B0502040204020203" pitchFamily="34" charset="0"/>
              </a:rPr>
              <a:t>: 7 bits used for magnitude (since 1 bit used for sign)</a:t>
            </a:r>
          </a:p>
        </p:txBody>
      </p:sp>
      <p:cxnSp>
        <p:nvCxnSpPr>
          <p:cNvPr id="6" name="Straight Connector 5">
            <a:extLst>
              <a:ext uri="{FF2B5EF4-FFF2-40B4-BE49-F238E27FC236}">
                <a16:creationId xmlns:a16="http://schemas.microsoft.com/office/drawing/2014/main" id="{97E22A77-8970-4DDE-9E13-D85CA1EC4FCF}"/>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329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9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Signed magnitude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Hence, what would be the </a:t>
            </a:r>
            <a:r>
              <a:rPr lang="en-US" sz="3200" dirty="0">
                <a:solidFill>
                  <a:srgbClr val="00B0F0"/>
                </a:solidFill>
                <a:latin typeface="Bahnschrift SemiBold SemiConden" panose="020B0502040204020203" pitchFamily="34" charset="0"/>
              </a:rPr>
              <a:t>biggest</a:t>
            </a:r>
            <a:r>
              <a:rPr lang="en-US" sz="3200" dirty="0">
                <a:solidFill>
                  <a:prstClr val="white"/>
                </a:solidFill>
                <a:latin typeface="Bahnschrift SemiBold SemiConden" panose="020B0502040204020203" pitchFamily="34" charset="0"/>
              </a:rPr>
              <a:t> and </a:t>
            </a:r>
            <a:r>
              <a:rPr lang="en-US" sz="3200" dirty="0">
                <a:solidFill>
                  <a:srgbClr val="FFC000"/>
                </a:solidFill>
                <a:latin typeface="Bahnschrift SemiBold SemiConden" panose="020B0502040204020203" pitchFamily="34" charset="0"/>
              </a:rPr>
              <a:t>smallest</a:t>
            </a:r>
            <a:r>
              <a:rPr lang="en-US" sz="3200" dirty="0">
                <a:solidFill>
                  <a:prstClr val="white"/>
                </a:solidFill>
                <a:latin typeface="Bahnschrift SemiBold SemiConden" panose="020B0502040204020203" pitchFamily="34" charset="0"/>
              </a:rPr>
              <a:t> (i.e. most negative) number with could represent with 8 bit signed magnitude</a:t>
            </a:r>
          </a:p>
          <a:p>
            <a:pPr lvl="0" algn="ctr">
              <a:defRPr/>
            </a:pPr>
            <a:r>
              <a:rPr lang="en-US" sz="3200" dirty="0">
                <a:solidFill>
                  <a:srgbClr val="00B0F0"/>
                </a:solidFill>
                <a:latin typeface="Bahnschrift SemiBold SemiConden" panose="020B0502040204020203" pitchFamily="34" charset="0"/>
              </a:rPr>
              <a:t>Biggest</a:t>
            </a:r>
            <a:r>
              <a:rPr lang="en-US" sz="3200" dirty="0">
                <a:solidFill>
                  <a:prstClr val="white"/>
                </a:solidFill>
                <a:latin typeface="Bahnschrift SemiBold SemiConden" panose="020B0502040204020203" pitchFamily="34" charset="0"/>
              </a:rPr>
              <a:t> = 127 = 01111111</a:t>
            </a:r>
          </a:p>
          <a:p>
            <a:pPr lvl="0" algn="ctr">
              <a:defRPr/>
            </a:pPr>
            <a:r>
              <a:rPr lang="en-US" sz="3200" dirty="0">
                <a:solidFill>
                  <a:srgbClr val="FFC000"/>
                </a:solidFill>
                <a:latin typeface="Bahnschrift SemiBold SemiConden" panose="020B0502040204020203" pitchFamily="34" charset="0"/>
              </a:rPr>
              <a:t>Smallest</a:t>
            </a:r>
            <a:r>
              <a:rPr lang="en-US" sz="3200" dirty="0">
                <a:solidFill>
                  <a:prstClr val="white"/>
                </a:solidFill>
                <a:latin typeface="Bahnschrift SemiBold SemiConden" panose="020B0502040204020203" pitchFamily="34" charset="0"/>
              </a:rPr>
              <a:t> = -127 = 11111111</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What would be a formula to represent the biggest/smallest numbers using n-bits for signed magnitude?</a:t>
            </a:r>
          </a:p>
          <a:p>
            <a:pPr lvl="0" algn="ctr">
              <a:defRPr/>
            </a:pPr>
            <a:r>
              <a:rPr lang="en-US" sz="3200" dirty="0">
                <a:solidFill>
                  <a:srgbClr val="00CC00"/>
                </a:solidFill>
                <a:latin typeface="Bahnschrift SemiBold SemiConden" panose="020B0502040204020203" pitchFamily="34" charset="0"/>
              </a:rPr>
              <a:t>±2</a:t>
            </a:r>
            <a:r>
              <a:rPr lang="en-US" sz="3200" baseline="30000" dirty="0">
                <a:solidFill>
                  <a:srgbClr val="00CC00"/>
                </a:solidFill>
                <a:latin typeface="Bahnschrift SemiBold SemiConden" panose="020B0502040204020203" pitchFamily="34" charset="0"/>
              </a:rPr>
              <a:t>n-1</a:t>
            </a:r>
            <a:r>
              <a:rPr lang="en-US" sz="3200" dirty="0">
                <a:solidFill>
                  <a:srgbClr val="00CC00"/>
                </a:solidFill>
                <a:latin typeface="Bahnschrift SemiBold SemiConden" panose="020B0502040204020203" pitchFamily="34" charset="0"/>
              </a:rPr>
              <a:t> - 1</a:t>
            </a:r>
          </a:p>
          <a:p>
            <a:pPr lvl="0" algn="ctr">
              <a:defRPr/>
            </a:pPr>
            <a:endParaRPr lang="en-US" sz="3200" dirty="0">
              <a:solidFill>
                <a:prstClr val="white"/>
              </a:solidFill>
              <a:latin typeface="Bahnschrift SemiBold SemiConden" panose="020B0502040204020203" pitchFamily="34" charset="0"/>
            </a:endParaRPr>
          </a:p>
        </p:txBody>
      </p:sp>
      <p:cxnSp>
        <p:nvCxnSpPr>
          <p:cNvPr id="6" name="Straight Connector 5">
            <a:extLst>
              <a:ext uri="{FF2B5EF4-FFF2-40B4-BE49-F238E27FC236}">
                <a16:creationId xmlns:a16="http://schemas.microsoft.com/office/drawing/2014/main" id="{9EAFC9F3-9B8C-4BBB-B37A-E5AFF002C7D8}"/>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831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9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Signed magnitude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2405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While it may seem like signed magnitude solves the problem of representing negative numbers, signed magnitude doesn’t work well for </a:t>
            </a:r>
            <a:r>
              <a:rPr lang="en-US" sz="3200" dirty="0">
                <a:solidFill>
                  <a:srgbClr val="FF0000"/>
                </a:solidFill>
                <a:latin typeface="Bahnschrift SemiBold SemiConden" panose="020B0502040204020203" pitchFamily="34" charset="0"/>
              </a:rPr>
              <a:t>arithmetic</a:t>
            </a:r>
            <a:r>
              <a:rPr lang="en-US" sz="3200" dirty="0">
                <a:solidFill>
                  <a:prstClr val="white"/>
                </a:solidFill>
                <a:latin typeface="Bahnschrift SemiBold SemiConden" panose="020B0502040204020203" pitchFamily="34" charset="0"/>
              </a:rPr>
              <a:t> – let’s try the calculation 5 + (-5) – what would we expect the answer to be in binary?</a:t>
            </a:r>
          </a:p>
        </p:txBody>
      </p:sp>
      <p:graphicFrame>
        <p:nvGraphicFramePr>
          <p:cNvPr id="6" name="Table 5">
            <a:extLst>
              <a:ext uri="{FF2B5EF4-FFF2-40B4-BE49-F238E27FC236}">
                <a16:creationId xmlns:a16="http://schemas.microsoft.com/office/drawing/2014/main" id="{57F2E24A-B9DB-429A-BB2E-A0460C789BEC}"/>
              </a:ext>
            </a:extLst>
          </p:cNvPr>
          <p:cNvGraphicFramePr>
            <a:graphicFrameLocks noGrp="1"/>
          </p:cNvGraphicFramePr>
          <p:nvPr>
            <p:extLst>
              <p:ext uri="{D42A27DB-BD31-4B8C-83A1-F6EECF244321}">
                <p14:modId xmlns:p14="http://schemas.microsoft.com/office/powerpoint/2010/main" val="2029443502"/>
              </p:ext>
            </p:extLst>
          </p:nvPr>
        </p:nvGraphicFramePr>
        <p:xfrm>
          <a:off x="192703" y="3507878"/>
          <a:ext cx="6277520" cy="2838332"/>
        </p:xfrm>
        <a:graphic>
          <a:graphicData uri="http://schemas.openxmlformats.org/drawingml/2006/table">
            <a:tbl>
              <a:tblPr firstRow="1" bandRow="1">
                <a:tableStyleId>{5C22544A-7EE6-4342-B048-85BDC9FD1C3A}</a:tableStyleId>
              </a:tblPr>
              <a:tblGrid>
                <a:gridCol w="1255504">
                  <a:extLst>
                    <a:ext uri="{9D8B030D-6E8A-4147-A177-3AD203B41FA5}">
                      <a16:colId xmlns:a16="http://schemas.microsoft.com/office/drawing/2014/main" val="3687889296"/>
                    </a:ext>
                  </a:extLst>
                </a:gridCol>
                <a:gridCol w="1255504">
                  <a:extLst>
                    <a:ext uri="{9D8B030D-6E8A-4147-A177-3AD203B41FA5}">
                      <a16:colId xmlns:a16="http://schemas.microsoft.com/office/drawing/2014/main" val="1032071204"/>
                    </a:ext>
                  </a:extLst>
                </a:gridCol>
                <a:gridCol w="1255504">
                  <a:extLst>
                    <a:ext uri="{9D8B030D-6E8A-4147-A177-3AD203B41FA5}">
                      <a16:colId xmlns:a16="http://schemas.microsoft.com/office/drawing/2014/main" val="1746498091"/>
                    </a:ext>
                  </a:extLst>
                </a:gridCol>
                <a:gridCol w="1255504">
                  <a:extLst>
                    <a:ext uri="{9D8B030D-6E8A-4147-A177-3AD203B41FA5}">
                      <a16:colId xmlns:a16="http://schemas.microsoft.com/office/drawing/2014/main" val="126589501"/>
                    </a:ext>
                  </a:extLst>
                </a:gridCol>
                <a:gridCol w="1255504">
                  <a:extLst>
                    <a:ext uri="{9D8B030D-6E8A-4147-A177-3AD203B41FA5}">
                      <a16:colId xmlns:a16="http://schemas.microsoft.com/office/drawing/2014/main" val="2555021757"/>
                    </a:ext>
                  </a:extLst>
                </a:gridCol>
              </a:tblGrid>
              <a:tr h="709583">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709583">
                <a:tc>
                  <a:txBody>
                    <a:bodyPr/>
                    <a:lstStyle/>
                    <a:p>
                      <a:pPr algn="ctr"/>
                      <a:r>
                        <a:rPr lang="en-US" sz="3000" b="1" baseline="0" dirty="0">
                          <a:solidFill>
                            <a:schemeClr val="bg1"/>
                          </a:solidFill>
                        </a:rPr>
                        <a:t>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09583">
                <a:tc>
                  <a:txBody>
                    <a:bodyPr/>
                    <a:lstStyle/>
                    <a:p>
                      <a:pPr algn="ctr"/>
                      <a:r>
                        <a:rPr lang="en-US" sz="3000" b="1" baseline="0" dirty="0">
                          <a:solidFill>
                            <a:schemeClr val="bg1"/>
                          </a:solidFill>
                        </a:rPr>
                        <a:t>-5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709583">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7" name="Rectangle 6">
            <a:extLst>
              <a:ext uri="{FF2B5EF4-FFF2-40B4-BE49-F238E27FC236}">
                <a16:creationId xmlns:a16="http://schemas.microsoft.com/office/drawing/2014/main" id="{558575A7-6A6C-413F-8E18-43F27CE28FE4}"/>
              </a:ext>
            </a:extLst>
          </p:cNvPr>
          <p:cNvSpPr/>
          <p:nvPr/>
        </p:nvSpPr>
        <p:spPr>
          <a:xfrm>
            <a:off x="6738737" y="3428980"/>
            <a:ext cx="5260560" cy="32250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Expected answer: 0 = 0000</a:t>
            </a:r>
          </a:p>
          <a:p>
            <a:pPr lvl="0" algn="ctr">
              <a:defRPr/>
            </a:pPr>
            <a:r>
              <a:rPr lang="en-US" sz="3200" dirty="0">
                <a:solidFill>
                  <a:prstClr val="white"/>
                </a:solidFill>
                <a:latin typeface="Bahnschrift SemiBold SemiConden" panose="020B0502040204020203" pitchFamily="34" charset="0"/>
              </a:rPr>
              <a:t>Hence, arithmetic doesn’t work with signed magnitude…so we need a different approach…</a:t>
            </a:r>
          </a:p>
        </p:txBody>
      </p:sp>
      <p:cxnSp>
        <p:nvCxnSpPr>
          <p:cNvPr id="8" name="Straight Connector 7">
            <a:extLst>
              <a:ext uri="{FF2B5EF4-FFF2-40B4-BE49-F238E27FC236}">
                <a16:creationId xmlns:a16="http://schemas.microsoft.com/office/drawing/2014/main" id="{0DD08C8C-9C49-40FF-9496-FFFB289940DD}"/>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4927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1" end="1"/>
                                            </p:txEl>
                                          </p:spTgt>
                                        </p:tgtEl>
                                        <p:attrNameLst>
                                          <p:attrName>style.visibility</p:attrName>
                                        </p:attrNameLst>
                                      </p:cBhvr>
                                      <p:to>
                                        <p:strVal val="visible"/>
                                      </p:to>
                                    </p:set>
                                    <p:anim calcmode="lin" valueType="num">
                                      <p:cBhvr>
                                        <p:cTn id="28"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10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Signed magnitude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Question: what do the numbers 0000 and 1000 represent?</a:t>
            </a:r>
          </a:p>
          <a:p>
            <a:pPr lvl="0" algn="ctr">
              <a:defRPr/>
            </a:pPr>
            <a:r>
              <a:rPr lang="en-US" sz="3200" dirty="0">
                <a:solidFill>
                  <a:srgbClr val="00B0F0"/>
                </a:solidFill>
                <a:latin typeface="Bahnschrift SemiBold SemiConden" panose="020B0502040204020203" pitchFamily="34" charset="0"/>
              </a:rPr>
              <a:t>+0</a:t>
            </a:r>
            <a:r>
              <a:rPr lang="en-US" sz="3200" dirty="0">
                <a:solidFill>
                  <a:prstClr val="white"/>
                </a:solidFill>
                <a:latin typeface="Bahnschrift SemiBold SemiConden" panose="020B0502040204020203" pitchFamily="34" charset="0"/>
              </a:rPr>
              <a:t> and </a:t>
            </a:r>
            <a:r>
              <a:rPr lang="en-US" sz="3200" dirty="0">
                <a:solidFill>
                  <a:srgbClr val="FFC000"/>
                </a:solidFill>
                <a:latin typeface="Bahnschrift SemiBold SemiConden" panose="020B0502040204020203" pitchFamily="34" charset="0"/>
              </a:rPr>
              <a:t>-0</a:t>
            </a:r>
            <a:r>
              <a:rPr lang="en-US" sz="3200" dirty="0">
                <a:solidFill>
                  <a:prstClr val="white"/>
                </a:solidFill>
                <a:latin typeface="Bahnschrift SemiBold SemiConden" panose="020B0502040204020203" pitchFamily="34" charset="0"/>
              </a:rPr>
              <a:t> – it’s both </a:t>
            </a:r>
            <a:r>
              <a:rPr lang="en-US" sz="3200" dirty="0">
                <a:solidFill>
                  <a:srgbClr val="FF0000"/>
                </a:solidFill>
                <a:latin typeface="Bahnschrift SemiBold SemiConden" panose="020B0502040204020203" pitchFamily="34" charset="0"/>
              </a:rPr>
              <a:t>wasteful</a:t>
            </a:r>
            <a:r>
              <a:rPr lang="en-US" sz="3200" dirty="0">
                <a:solidFill>
                  <a:prstClr val="white"/>
                </a:solidFill>
                <a:latin typeface="Bahnschrift SemiBold SemiConden" panose="020B0502040204020203" pitchFamily="34" charset="0"/>
              </a:rPr>
              <a:t> and </a:t>
            </a:r>
            <a:r>
              <a:rPr lang="en-US" sz="3200" dirty="0">
                <a:solidFill>
                  <a:srgbClr val="FF0000"/>
                </a:solidFill>
                <a:latin typeface="Bahnschrift SemiBold SemiConden" panose="020B0502040204020203" pitchFamily="34" charset="0"/>
              </a:rPr>
              <a:t>strange</a:t>
            </a:r>
            <a:r>
              <a:rPr lang="en-US" sz="3200" dirty="0">
                <a:solidFill>
                  <a:prstClr val="white"/>
                </a:solidFill>
                <a:latin typeface="Bahnschrift SemiBold SemiConden" panose="020B0502040204020203" pitchFamily="34" charset="0"/>
              </a:rPr>
              <a:t> that there are </a:t>
            </a:r>
            <a:r>
              <a:rPr lang="en-US" sz="3200" dirty="0">
                <a:solidFill>
                  <a:srgbClr val="FF0000"/>
                </a:solidFill>
                <a:latin typeface="Bahnschrift SemiBold SemiConden" panose="020B0502040204020203" pitchFamily="34" charset="0"/>
              </a:rPr>
              <a:t>2 representations of zero</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This is also one reason that causes arithmetic not to work correctly with signed magnitude</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It is possible to design circuitry to correctly perform signed magnitude arithmetic – but it is </a:t>
            </a:r>
            <a:r>
              <a:rPr lang="en-US" sz="3200" dirty="0">
                <a:solidFill>
                  <a:srgbClr val="FF0000"/>
                </a:solidFill>
                <a:latin typeface="Bahnschrift SemiBold SemiConden" panose="020B0502040204020203" pitchFamily="34" charset="0"/>
              </a:rPr>
              <a:t>complex</a:t>
            </a:r>
            <a:r>
              <a:rPr lang="en-US" sz="3200" dirty="0">
                <a:solidFill>
                  <a:prstClr val="white"/>
                </a:solidFill>
                <a:latin typeface="Bahnschrift SemiBold SemiConden" panose="020B0502040204020203" pitchFamily="34" charset="0"/>
              </a:rPr>
              <a:t>, </a:t>
            </a:r>
            <a:r>
              <a:rPr lang="en-US" sz="3200" dirty="0">
                <a:solidFill>
                  <a:srgbClr val="FF0000"/>
                </a:solidFill>
                <a:latin typeface="Bahnschrift SemiBold SemiConden" panose="020B0502040204020203" pitchFamily="34" charset="0"/>
              </a:rPr>
              <a:t>inefficient </a:t>
            </a:r>
            <a:r>
              <a:rPr lang="en-US" sz="3200" dirty="0">
                <a:solidFill>
                  <a:schemeClr val="bg1"/>
                </a:solidFill>
                <a:latin typeface="Bahnschrift SemiBold SemiConden" panose="020B0502040204020203" pitchFamily="34" charset="0"/>
              </a:rPr>
              <a:t>and </a:t>
            </a:r>
            <a:r>
              <a:rPr lang="en-US" sz="3200" dirty="0">
                <a:solidFill>
                  <a:srgbClr val="FF0000"/>
                </a:solidFill>
                <a:latin typeface="Bahnschrift SemiBold SemiConden" panose="020B0502040204020203" pitchFamily="34" charset="0"/>
              </a:rPr>
              <a:t>more expensive</a:t>
            </a:r>
            <a:r>
              <a:rPr lang="en-US" sz="3200" dirty="0">
                <a:solidFill>
                  <a:schemeClr val="bg1"/>
                </a:solidFill>
                <a:latin typeface="Bahnschrift SemiBold SemiConden" panose="020B0502040204020203" pitchFamily="34" charset="0"/>
              </a:rPr>
              <a:t> than the best alternative (two’s complement)</a:t>
            </a:r>
          </a:p>
        </p:txBody>
      </p:sp>
      <p:cxnSp>
        <p:nvCxnSpPr>
          <p:cNvPr id="6" name="Straight Connector 5">
            <a:extLst>
              <a:ext uri="{FF2B5EF4-FFF2-40B4-BE49-F238E27FC236}">
                <a16:creationId xmlns:a16="http://schemas.microsoft.com/office/drawing/2014/main" id="{72AC15C4-2B2E-441A-B5F6-7F96C17AE819}"/>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4775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One’s complement</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We saw signed magnitude had 2 issues – another approach was developed to try to solve this</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One’s complement simply means </a:t>
            </a:r>
            <a:r>
              <a:rPr lang="en-US" sz="3200" dirty="0">
                <a:solidFill>
                  <a:srgbClr val="FFC000"/>
                </a:solidFill>
                <a:latin typeface="Bahnschrift SemiBold SemiConden" panose="020B0502040204020203" pitchFamily="34" charset="0"/>
              </a:rPr>
              <a:t>flipping</a:t>
            </a:r>
            <a:r>
              <a:rPr lang="en-US" sz="3200" dirty="0">
                <a:solidFill>
                  <a:prstClr val="white"/>
                </a:solidFill>
                <a:latin typeface="Bahnschrift SemiBold SemiConden" panose="020B0502040204020203" pitchFamily="34" charset="0"/>
              </a:rPr>
              <a:t>/</a:t>
            </a:r>
            <a:r>
              <a:rPr lang="en-US" sz="3200" dirty="0">
                <a:solidFill>
                  <a:srgbClr val="FFC000"/>
                </a:solidFill>
                <a:latin typeface="Bahnschrift SemiBold SemiConden" panose="020B0502040204020203" pitchFamily="34" charset="0"/>
              </a:rPr>
              <a:t>inverting</a:t>
            </a:r>
            <a:r>
              <a:rPr lang="en-US" sz="3200" dirty="0">
                <a:solidFill>
                  <a:prstClr val="white"/>
                </a:solidFill>
                <a:latin typeface="Bahnschrift SemiBold SemiConden" panose="020B0502040204020203" pitchFamily="34" charset="0"/>
              </a:rPr>
              <a:t>/</a:t>
            </a:r>
            <a:r>
              <a:rPr lang="en-US" sz="3200" dirty="0">
                <a:solidFill>
                  <a:srgbClr val="FFC000"/>
                </a:solidFill>
                <a:latin typeface="Bahnschrift SemiBold SemiConden" panose="020B0502040204020203" pitchFamily="34" charset="0"/>
              </a:rPr>
              <a:t>negating</a:t>
            </a:r>
            <a:r>
              <a:rPr lang="en-US" sz="3200" dirty="0">
                <a:solidFill>
                  <a:prstClr val="white"/>
                </a:solidFill>
                <a:latin typeface="Bahnschrift SemiBold SemiConden" panose="020B0502040204020203" pitchFamily="34" charset="0"/>
              </a:rPr>
              <a:t> the bits to convert from positive to negative and vice-versa – for example:</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5 = 0101</a:t>
            </a:r>
          </a:p>
          <a:p>
            <a:pPr lvl="0" algn="ctr">
              <a:defRPr/>
            </a:pPr>
            <a:r>
              <a:rPr lang="en-US" sz="3200" dirty="0">
                <a:solidFill>
                  <a:prstClr val="white"/>
                </a:solidFill>
                <a:latin typeface="Bahnschrift SemiBold SemiConden" panose="020B0502040204020203" pitchFamily="34" charset="0"/>
              </a:rPr>
              <a:t>-5 = 1010</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Note: there is no sign bit – all bits contribute to the magnitude</a:t>
            </a:r>
          </a:p>
        </p:txBody>
      </p:sp>
      <p:cxnSp>
        <p:nvCxnSpPr>
          <p:cNvPr id="6" name="Straight Connector 5">
            <a:extLst>
              <a:ext uri="{FF2B5EF4-FFF2-40B4-BE49-F238E27FC236}">
                <a16:creationId xmlns:a16="http://schemas.microsoft.com/office/drawing/2014/main" id="{8E2C62A1-4C51-44B5-9BAA-7A5D8CED73E1}"/>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6733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7" end="7"/>
                                            </p:txEl>
                                          </p:spTgt>
                                        </p:tgtEl>
                                        <p:attrNameLst>
                                          <p:attrName>style.visibility</p:attrName>
                                        </p:attrNameLst>
                                      </p:cBhvr>
                                      <p:to>
                                        <p:strVal val="visible"/>
                                      </p:to>
                                    </p:set>
                                    <p:anim calcmode="lin" valueType="num">
                                      <p:cBhvr>
                                        <p:cTn id="35"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One’s complement: questions</a:t>
            </a:r>
            <a:endParaRPr kumimoji="0" lang="en-GB" sz="36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graphicFrame>
        <p:nvGraphicFramePr>
          <p:cNvPr id="6" name="Table 5">
            <a:extLst>
              <a:ext uri="{FF2B5EF4-FFF2-40B4-BE49-F238E27FC236}">
                <a16:creationId xmlns:a16="http://schemas.microsoft.com/office/drawing/2014/main" id="{23E8F630-B610-443D-8B8B-BD0DB0D8F3B7}"/>
              </a:ext>
            </a:extLst>
          </p:cNvPr>
          <p:cNvGraphicFramePr>
            <a:graphicFrameLocks noGrp="1"/>
          </p:cNvGraphicFramePr>
          <p:nvPr>
            <p:extLst>
              <p:ext uri="{D42A27DB-BD31-4B8C-83A1-F6EECF244321}">
                <p14:modId xmlns:p14="http://schemas.microsoft.com/office/powerpoint/2010/main" val="687784074"/>
              </p:ext>
            </p:extLst>
          </p:nvPr>
        </p:nvGraphicFramePr>
        <p:xfrm>
          <a:off x="250042" y="1362941"/>
          <a:ext cx="5664375" cy="1419166"/>
        </p:xfrm>
        <a:graphic>
          <a:graphicData uri="http://schemas.openxmlformats.org/drawingml/2006/table">
            <a:tbl>
              <a:tblPr firstRow="1" bandRow="1">
                <a:tableStyleId>{5C22544A-7EE6-4342-B048-85BDC9FD1C3A}</a:tableStyleId>
              </a:tblPr>
              <a:tblGrid>
                <a:gridCol w="1132875">
                  <a:extLst>
                    <a:ext uri="{9D8B030D-6E8A-4147-A177-3AD203B41FA5}">
                      <a16:colId xmlns:a16="http://schemas.microsoft.com/office/drawing/2014/main" val="3687889296"/>
                    </a:ext>
                  </a:extLst>
                </a:gridCol>
                <a:gridCol w="1132875">
                  <a:extLst>
                    <a:ext uri="{9D8B030D-6E8A-4147-A177-3AD203B41FA5}">
                      <a16:colId xmlns:a16="http://schemas.microsoft.com/office/drawing/2014/main" val="350025250"/>
                    </a:ext>
                  </a:extLst>
                </a:gridCol>
                <a:gridCol w="1132875">
                  <a:extLst>
                    <a:ext uri="{9D8B030D-6E8A-4147-A177-3AD203B41FA5}">
                      <a16:colId xmlns:a16="http://schemas.microsoft.com/office/drawing/2014/main" val="776434977"/>
                    </a:ext>
                  </a:extLst>
                </a:gridCol>
                <a:gridCol w="1132875">
                  <a:extLst>
                    <a:ext uri="{9D8B030D-6E8A-4147-A177-3AD203B41FA5}">
                      <a16:colId xmlns:a16="http://schemas.microsoft.com/office/drawing/2014/main" val="4263863829"/>
                    </a:ext>
                  </a:extLst>
                </a:gridCol>
                <a:gridCol w="1132875">
                  <a:extLst>
                    <a:ext uri="{9D8B030D-6E8A-4147-A177-3AD203B41FA5}">
                      <a16:colId xmlns:a16="http://schemas.microsoft.com/office/drawing/2014/main" val="2555021757"/>
                    </a:ext>
                  </a:extLst>
                </a:gridCol>
              </a:tblGrid>
              <a:tr h="709583">
                <a:tc>
                  <a:txBody>
                    <a:bodyPr/>
                    <a:lstStyle/>
                    <a:p>
                      <a:pPr algn="ctr"/>
                      <a:r>
                        <a:rPr lang="en-US" sz="3000" b="1" baseline="0" dirty="0"/>
                        <a:t>3</a:t>
                      </a:r>
                      <a:endParaRPr lang="en-GB" sz="3000" b="1"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09583">
                <a:tc>
                  <a:txBody>
                    <a:bodyPr/>
                    <a:lstStyle/>
                    <a:p>
                      <a:pPr algn="ctr"/>
                      <a:r>
                        <a:rPr lang="en-US" sz="3000" b="1" baseline="0" dirty="0">
                          <a:solidFill>
                            <a:schemeClr val="bg1"/>
                          </a:solidFill>
                        </a:rPr>
                        <a:t>-3</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8" name="Rectangle 7">
            <a:extLst>
              <a:ext uri="{FF2B5EF4-FFF2-40B4-BE49-F238E27FC236}">
                <a16:creationId xmlns:a16="http://schemas.microsoft.com/office/drawing/2014/main" id="{B9BAC823-5210-402C-AAFC-23E05B12ADD5}"/>
              </a:ext>
            </a:extLst>
          </p:cNvPr>
          <p:cNvSpPr/>
          <p:nvPr/>
        </p:nvSpPr>
        <p:spPr>
          <a:xfrm>
            <a:off x="1395504" y="1362926"/>
            <a:ext cx="4533089" cy="141918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a:t>
            </a:r>
            <a:endPar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15" name="Table 14">
            <a:extLst>
              <a:ext uri="{FF2B5EF4-FFF2-40B4-BE49-F238E27FC236}">
                <a16:creationId xmlns:a16="http://schemas.microsoft.com/office/drawing/2014/main" id="{E014E245-CA12-465D-92CF-A9A226C3D068}"/>
              </a:ext>
            </a:extLst>
          </p:cNvPr>
          <p:cNvGraphicFramePr>
            <a:graphicFrameLocks noGrp="1"/>
          </p:cNvGraphicFramePr>
          <p:nvPr>
            <p:extLst>
              <p:ext uri="{D42A27DB-BD31-4B8C-83A1-F6EECF244321}">
                <p14:modId xmlns:p14="http://schemas.microsoft.com/office/powerpoint/2010/main" val="2326486962"/>
              </p:ext>
            </p:extLst>
          </p:nvPr>
        </p:nvGraphicFramePr>
        <p:xfrm>
          <a:off x="250042" y="3121464"/>
          <a:ext cx="11299536" cy="1419166"/>
        </p:xfrm>
        <a:graphic>
          <a:graphicData uri="http://schemas.openxmlformats.org/drawingml/2006/table">
            <a:tbl>
              <a:tblPr firstRow="1" bandRow="1">
                <a:tableStyleId>{5C22544A-7EE6-4342-B048-85BDC9FD1C3A}</a:tableStyleId>
              </a:tblPr>
              <a:tblGrid>
                <a:gridCol w="1255504">
                  <a:extLst>
                    <a:ext uri="{9D8B030D-6E8A-4147-A177-3AD203B41FA5}">
                      <a16:colId xmlns:a16="http://schemas.microsoft.com/office/drawing/2014/main" val="3687889296"/>
                    </a:ext>
                  </a:extLst>
                </a:gridCol>
                <a:gridCol w="1255504">
                  <a:extLst>
                    <a:ext uri="{9D8B030D-6E8A-4147-A177-3AD203B41FA5}">
                      <a16:colId xmlns:a16="http://schemas.microsoft.com/office/drawing/2014/main" val="350025250"/>
                    </a:ext>
                  </a:extLst>
                </a:gridCol>
                <a:gridCol w="1255504">
                  <a:extLst>
                    <a:ext uri="{9D8B030D-6E8A-4147-A177-3AD203B41FA5}">
                      <a16:colId xmlns:a16="http://schemas.microsoft.com/office/drawing/2014/main" val="776434977"/>
                    </a:ext>
                  </a:extLst>
                </a:gridCol>
                <a:gridCol w="1255504">
                  <a:extLst>
                    <a:ext uri="{9D8B030D-6E8A-4147-A177-3AD203B41FA5}">
                      <a16:colId xmlns:a16="http://schemas.microsoft.com/office/drawing/2014/main" val="1026499745"/>
                    </a:ext>
                  </a:extLst>
                </a:gridCol>
                <a:gridCol w="1255504">
                  <a:extLst>
                    <a:ext uri="{9D8B030D-6E8A-4147-A177-3AD203B41FA5}">
                      <a16:colId xmlns:a16="http://schemas.microsoft.com/office/drawing/2014/main" val="4263863829"/>
                    </a:ext>
                  </a:extLst>
                </a:gridCol>
                <a:gridCol w="1255504">
                  <a:extLst>
                    <a:ext uri="{9D8B030D-6E8A-4147-A177-3AD203B41FA5}">
                      <a16:colId xmlns:a16="http://schemas.microsoft.com/office/drawing/2014/main" val="1032071204"/>
                    </a:ext>
                  </a:extLst>
                </a:gridCol>
                <a:gridCol w="1255504">
                  <a:extLst>
                    <a:ext uri="{9D8B030D-6E8A-4147-A177-3AD203B41FA5}">
                      <a16:colId xmlns:a16="http://schemas.microsoft.com/office/drawing/2014/main" val="1746498091"/>
                    </a:ext>
                  </a:extLst>
                </a:gridCol>
                <a:gridCol w="1255504">
                  <a:extLst>
                    <a:ext uri="{9D8B030D-6E8A-4147-A177-3AD203B41FA5}">
                      <a16:colId xmlns:a16="http://schemas.microsoft.com/office/drawing/2014/main" val="126589501"/>
                    </a:ext>
                  </a:extLst>
                </a:gridCol>
                <a:gridCol w="1255504">
                  <a:extLst>
                    <a:ext uri="{9D8B030D-6E8A-4147-A177-3AD203B41FA5}">
                      <a16:colId xmlns:a16="http://schemas.microsoft.com/office/drawing/2014/main" val="2555021757"/>
                    </a:ext>
                  </a:extLst>
                </a:gridCol>
              </a:tblGrid>
              <a:tr h="709583">
                <a:tc>
                  <a:txBody>
                    <a:bodyPr/>
                    <a:lstStyle/>
                    <a:p>
                      <a:pPr algn="ctr"/>
                      <a:r>
                        <a:rPr lang="en-US" sz="3000" b="1" baseline="0" dirty="0"/>
                        <a:t>26</a:t>
                      </a:r>
                      <a:endParaRPr lang="en-GB" sz="3000" b="1"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09583">
                <a:tc>
                  <a:txBody>
                    <a:bodyPr/>
                    <a:lstStyle/>
                    <a:p>
                      <a:pPr algn="ctr"/>
                      <a:r>
                        <a:rPr lang="en-US" sz="3000" b="1" baseline="0" dirty="0">
                          <a:solidFill>
                            <a:schemeClr val="bg1"/>
                          </a:solidFill>
                        </a:rPr>
                        <a:t>-26</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16" name="Rectangle 15">
            <a:extLst>
              <a:ext uri="{FF2B5EF4-FFF2-40B4-BE49-F238E27FC236}">
                <a16:creationId xmlns:a16="http://schemas.microsoft.com/office/drawing/2014/main" id="{6D0468CE-3962-4D02-BD90-AF5DAA005F9E}"/>
              </a:ext>
            </a:extLst>
          </p:cNvPr>
          <p:cNvSpPr/>
          <p:nvPr/>
        </p:nvSpPr>
        <p:spPr>
          <a:xfrm>
            <a:off x="1520815" y="3121449"/>
            <a:ext cx="10042939" cy="141918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a:t>
            </a:r>
            <a:endPar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17" name="Table 16">
            <a:extLst>
              <a:ext uri="{FF2B5EF4-FFF2-40B4-BE49-F238E27FC236}">
                <a16:creationId xmlns:a16="http://schemas.microsoft.com/office/drawing/2014/main" id="{DB2466B1-443F-42D7-8F94-A76FD863C6D6}"/>
              </a:ext>
            </a:extLst>
          </p:cNvPr>
          <p:cNvGraphicFramePr>
            <a:graphicFrameLocks noGrp="1"/>
          </p:cNvGraphicFramePr>
          <p:nvPr>
            <p:extLst>
              <p:ext uri="{D42A27DB-BD31-4B8C-83A1-F6EECF244321}">
                <p14:modId xmlns:p14="http://schemas.microsoft.com/office/powerpoint/2010/main" val="2327298213"/>
              </p:ext>
            </p:extLst>
          </p:nvPr>
        </p:nvGraphicFramePr>
        <p:xfrm>
          <a:off x="250042" y="4989738"/>
          <a:ext cx="11299536" cy="1419166"/>
        </p:xfrm>
        <a:graphic>
          <a:graphicData uri="http://schemas.openxmlformats.org/drawingml/2006/table">
            <a:tbl>
              <a:tblPr firstRow="1" bandRow="1">
                <a:tableStyleId>{5C22544A-7EE6-4342-B048-85BDC9FD1C3A}</a:tableStyleId>
              </a:tblPr>
              <a:tblGrid>
                <a:gridCol w="1255504">
                  <a:extLst>
                    <a:ext uri="{9D8B030D-6E8A-4147-A177-3AD203B41FA5}">
                      <a16:colId xmlns:a16="http://schemas.microsoft.com/office/drawing/2014/main" val="3687889296"/>
                    </a:ext>
                  </a:extLst>
                </a:gridCol>
                <a:gridCol w="1255504">
                  <a:extLst>
                    <a:ext uri="{9D8B030D-6E8A-4147-A177-3AD203B41FA5}">
                      <a16:colId xmlns:a16="http://schemas.microsoft.com/office/drawing/2014/main" val="350025250"/>
                    </a:ext>
                  </a:extLst>
                </a:gridCol>
                <a:gridCol w="1255504">
                  <a:extLst>
                    <a:ext uri="{9D8B030D-6E8A-4147-A177-3AD203B41FA5}">
                      <a16:colId xmlns:a16="http://schemas.microsoft.com/office/drawing/2014/main" val="776434977"/>
                    </a:ext>
                  </a:extLst>
                </a:gridCol>
                <a:gridCol w="1255504">
                  <a:extLst>
                    <a:ext uri="{9D8B030D-6E8A-4147-A177-3AD203B41FA5}">
                      <a16:colId xmlns:a16="http://schemas.microsoft.com/office/drawing/2014/main" val="2936839818"/>
                    </a:ext>
                  </a:extLst>
                </a:gridCol>
                <a:gridCol w="1255504">
                  <a:extLst>
                    <a:ext uri="{9D8B030D-6E8A-4147-A177-3AD203B41FA5}">
                      <a16:colId xmlns:a16="http://schemas.microsoft.com/office/drawing/2014/main" val="673159706"/>
                    </a:ext>
                  </a:extLst>
                </a:gridCol>
                <a:gridCol w="1255504">
                  <a:extLst>
                    <a:ext uri="{9D8B030D-6E8A-4147-A177-3AD203B41FA5}">
                      <a16:colId xmlns:a16="http://schemas.microsoft.com/office/drawing/2014/main" val="2009217684"/>
                    </a:ext>
                  </a:extLst>
                </a:gridCol>
                <a:gridCol w="1255504">
                  <a:extLst>
                    <a:ext uri="{9D8B030D-6E8A-4147-A177-3AD203B41FA5}">
                      <a16:colId xmlns:a16="http://schemas.microsoft.com/office/drawing/2014/main" val="2657516109"/>
                    </a:ext>
                  </a:extLst>
                </a:gridCol>
                <a:gridCol w="1255504">
                  <a:extLst>
                    <a:ext uri="{9D8B030D-6E8A-4147-A177-3AD203B41FA5}">
                      <a16:colId xmlns:a16="http://schemas.microsoft.com/office/drawing/2014/main" val="4263863829"/>
                    </a:ext>
                  </a:extLst>
                </a:gridCol>
                <a:gridCol w="1255504">
                  <a:extLst>
                    <a:ext uri="{9D8B030D-6E8A-4147-A177-3AD203B41FA5}">
                      <a16:colId xmlns:a16="http://schemas.microsoft.com/office/drawing/2014/main" val="2555021757"/>
                    </a:ext>
                  </a:extLst>
                </a:gridCol>
              </a:tblGrid>
              <a:tr h="709583">
                <a:tc>
                  <a:txBody>
                    <a:bodyPr/>
                    <a:lstStyle/>
                    <a:p>
                      <a:pPr algn="ctr"/>
                      <a:r>
                        <a:rPr lang="en-US" sz="3000" b="1" baseline="0" dirty="0"/>
                        <a:t>107</a:t>
                      </a:r>
                      <a:endParaRPr lang="en-GB" sz="3000" b="1"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0</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t>1</a:t>
                      </a:r>
                      <a:endParaRPr lang="en-GB" sz="3000" b="0" baseline="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09583">
                <a:tc>
                  <a:txBody>
                    <a:bodyPr/>
                    <a:lstStyle/>
                    <a:p>
                      <a:pPr algn="ctr"/>
                      <a:r>
                        <a:rPr lang="en-US" sz="3000" b="1" baseline="0" dirty="0">
                          <a:solidFill>
                            <a:schemeClr val="bg1"/>
                          </a:solidFill>
                        </a:rPr>
                        <a:t>-107</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18" name="Rectangle 17">
            <a:extLst>
              <a:ext uri="{FF2B5EF4-FFF2-40B4-BE49-F238E27FC236}">
                <a16:creationId xmlns:a16="http://schemas.microsoft.com/office/drawing/2014/main" id="{EA120B4D-EC2A-43D0-A54D-3AA7ABF7D455}"/>
              </a:ext>
            </a:extLst>
          </p:cNvPr>
          <p:cNvSpPr/>
          <p:nvPr/>
        </p:nvSpPr>
        <p:spPr>
          <a:xfrm>
            <a:off x="1520815" y="4989723"/>
            <a:ext cx="10042939" cy="141918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a:t>
            </a:r>
            <a:endPar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11" name="Straight Connector 10">
            <a:extLst>
              <a:ext uri="{FF2B5EF4-FFF2-40B4-BE49-F238E27FC236}">
                <a16:creationId xmlns:a16="http://schemas.microsoft.com/office/drawing/2014/main" id="{DF5A0064-DD79-40E5-B834-7DD8F2F7BFD1}"/>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217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18"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One’s Complement Arithmetic</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2405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While it may seem like one’s complement solves the problem of representing negative numbers, one’s complement also doesn’t work well for </a:t>
            </a:r>
            <a:r>
              <a:rPr lang="en-US" sz="3200" dirty="0">
                <a:solidFill>
                  <a:srgbClr val="FF0000"/>
                </a:solidFill>
                <a:latin typeface="Bahnschrift SemiBold SemiConden" panose="020B0502040204020203" pitchFamily="34" charset="0"/>
              </a:rPr>
              <a:t>arithmetic</a:t>
            </a:r>
            <a:r>
              <a:rPr lang="en-US" sz="3200" dirty="0">
                <a:solidFill>
                  <a:prstClr val="white"/>
                </a:solidFill>
                <a:latin typeface="Bahnschrift SemiBold SemiConden" panose="020B0502040204020203" pitchFamily="34" charset="0"/>
              </a:rPr>
              <a:t> – let’s try the calculation 5 + (-5) – what would we expect the answer to be in binary?</a:t>
            </a:r>
          </a:p>
        </p:txBody>
      </p:sp>
      <p:graphicFrame>
        <p:nvGraphicFramePr>
          <p:cNvPr id="6" name="Table 5">
            <a:extLst>
              <a:ext uri="{FF2B5EF4-FFF2-40B4-BE49-F238E27FC236}">
                <a16:creationId xmlns:a16="http://schemas.microsoft.com/office/drawing/2014/main" id="{57F2E24A-B9DB-429A-BB2E-A0460C789BEC}"/>
              </a:ext>
            </a:extLst>
          </p:cNvPr>
          <p:cNvGraphicFramePr>
            <a:graphicFrameLocks noGrp="1"/>
          </p:cNvGraphicFramePr>
          <p:nvPr>
            <p:extLst>
              <p:ext uri="{D42A27DB-BD31-4B8C-83A1-F6EECF244321}">
                <p14:modId xmlns:p14="http://schemas.microsoft.com/office/powerpoint/2010/main" val="2092784010"/>
              </p:ext>
            </p:extLst>
          </p:nvPr>
        </p:nvGraphicFramePr>
        <p:xfrm>
          <a:off x="192703" y="3507878"/>
          <a:ext cx="6277520" cy="2838332"/>
        </p:xfrm>
        <a:graphic>
          <a:graphicData uri="http://schemas.openxmlformats.org/drawingml/2006/table">
            <a:tbl>
              <a:tblPr firstRow="1" bandRow="1">
                <a:tableStyleId>{5C22544A-7EE6-4342-B048-85BDC9FD1C3A}</a:tableStyleId>
              </a:tblPr>
              <a:tblGrid>
                <a:gridCol w="1255504">
                  <a:extLst>
                    <a:ext uri="{9D8B030D-6E8A-4147-A177-3AD203B41FA5}">
                      <a16:colId xmlns:a16="http://schemas.microsoft.com/office/drawing/2014/main" val="3687889296"/>
                    </a:ext>
                  </a:extLst>
                </a:gridCol>
                <a:gridCol w="1255504">
                  <a:extLst>
                    <a:ext uri="{9D8B030D-6E8A-4147-A177-3AD203B41FA5}">
                      <a16:colId xmlns:a16="http://schemas.microsoft.com/office/drawing/2014/main" val="1032071204"/>
                    </a:ext>
                  </a:extLst>
                </a:gridCol>
                <a:gridCol w="1255504">
                  <a:extLst>
                    <a:ext uri="{9D8B030D-6E8A-4147-A177-3AD203B41FA5}">
                      <a16:colId xmlns:a16="http://schemas.microsoft.com/office/drawing/2014/main" val="1746498091"/>
                    </a:ext>
                  </a:extLst>
                </a:gridCol>
                <a:gridCol w="1255504">
                  <a:extLst>
                    <a:ext uri="{9D8B030D-6E8A-4147-A177-3AD203B41FA5}">
                      <a16:colId xmlns:a16="http://schemas.microsoft.com/office/drawing/2014/main" val="126589501"/>
                    </a:ext>
                  </a:extLst>
                </a:gridCol>
                <a:gridCol w="1255504">
                  <a:extLst>
                    <a:ext uri="{9D8B030D-6E8A-4147-A177-3AD203B41FA5}">
                      <a16:colId xmlns:a16="http://schemas.microsoft.com/office/drawing/2014/main" val="2555021757"/>
                    </a:ext>
                  </a:extLst>
                </a:gridCol>
              </a:tblGrid>
              <a:tr h="709583">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709583">
                <a:tc>
                  <a:txBody>
                    <a:bodyPr/>
                    <a:lstStyle/>
                    <a:p>
                      <a:pPr algn="ctr"/>
                      <a:r>
                        <a:rPr lang="en-US" sz="3000" b="1" baseline="0" dirty="0">
                          <a:solidFill>
                            <a:schemeClr val="bg1"/>
                          </a:solidFill>
                        </a:rPr>
                        <a:t>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09583">
                <a:tc>
                  <a:txBody>
                    <a:bodyPr/>
                    <a:lstStyle/>
                    <a:p>
                      <a:pPr algn="ctr"/>
                      <a:r>
                        <a:rPr lang="en-US" sz="3000" b="1" baseline="0" dirty="0">
                          <a:solidFill>
                            <a:schemeClr val="bg1"/>
                          </a:solidFill>
                        </a:rPr>
                        <a:t>-5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709583">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7" name="Rectangle 6">
            <a:extLst>
              <a:ext uri="{FF2B5EF4-FFF2-40B4-BE49-F238E27FC236}">
                <a16:creationId xmlns:a16="http://schemas.microsoft.com/office/drawing/2014/main" id="{558575A7-6A6C-413F-8E18-43F27CE28FE4}"/>
              </a:ext>
            </a:extLst>
          </p:cNvPr>
          <p:cNvSpPr/>
          <p:nvPr/>
        </p:nvSpPr>
        <p:spPr>
          <a:xfrm>
            <a:off x="6738737" y="3428980"/>
            <a:ext cx="5260560" cy="32250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Expected answer: 0 = 0000</a:t>
            </a:r>
          </a:p>
          <a:p>
            <a:pPr lvl="0" algn="ctr">
              <a:defRPr/>
            </a:pPr>
            <a:r>
              <a:rPr lang="en-US" sz="3200" dirty="0">
                <a:solidFill>
                  <a:prstClr val="white"/>
                </a:solidFill>
                <a:latin typeface="Bahnschrift SemiBold SemiConden" panose="020B0502040204020203" pitchFamily="34" charset="0"/>
              </a:rPr>
              <a:t>1111 is a strange answer…but </a:t>
            </a:r>
            <a:r>
              <a:rPr lang="en-US" sz="3200" dirty="0">
                <a:solidFill>
                  <a:srgbClr val="FFC000"/>
                </a:solidFill>
                <a:latin typeface="Bahnschrift SemiBold SemiConden" panose="020B0502040204020203" pitchFamily="34" charset="0"/>
              </a:rPr>
              <a:t>technically not wrong in one’s complement</a:t>
            </a:r>
          </a:p>
        </p:txBody>
      </p:sp>
      <p:cxnSp>
        <p:nvCxnSpPr>
          <p:cNvPr id="8" name="Straight Connector 7">
            <a:extLst>
              <a:ext uri="{FF2B5EF4-FFF2-40B4-BE49-F238E27FC236}">
                <a16:creationId xmlns:a16="http://schemas.microsoft.com/office/drawing/2014/main" id="{E444AC3C-99F2-4637-9CE6-22558CE5405B}"/>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5920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1" end="1"/>
                                            </p:txEl>
                                          </p:spTgt>
                                        </p:tgtEl>
                                        <p:attrNameLst>
                                          <p:attrName>style.visibility</p:attrName>
                                        </p:attrNameLst>
                                      </p:cBhvr>
                                      <p:to>
                                        <p:strVal val="visible"/>
                                      </p:to>
                                    </p:set>
                                    <p:anim calcmode="lin" valueType="num">
                                      <p:cBhvr>
                                        <p:cTn id="28"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10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One’s Complement – Zero?</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How would you represent 0 in one’s complement?</a:t>
            </a:r>
          </a:p>
          <a:p>
            <a:pPr lvl="0" algn="ctr">
              <a:defRPr/>
            </a:pPr>
            <a:r>
              <a:rPr lang="en-US" sz="3200" dirty="0">
                <a:solidFill>
                  <a:prstClr val="white"/>
                </a:solidFill>
                <a:latin typeface="Bahnschrift SemiBold SemiConden" panose="020B0502040204020203" pitchFamily="34" charset="0"/>
              </a:rPr>
              <a:t>There are actually </a:t>
            </a:r>
            <a:r>
              <a:rPr lang="en-US" sz="3200" dirty="0">
                <a:solidFill>
                  <a:srgbClr val="FF0000"/>
                </a:solidFill>
                <a:latin typeface="Bahnschrift SemiBold SemiConden" panose="020B0502040204020203" pitchFamily="34" charset="0"/>
              </a:rPr>
              <a:t>2 ways </a:t>
            </a:r>
            <a:r>
              <a:rPr lang="en-US" sz="3200" dirty="0">
                <a:solidFill>
                  <a:prstClr val="white"/>
                </a:solidFill>
                <a:latin typeface="Bahnschrift SemiBold SemiConden" panose="020B0502040204020203" pitchFamily="34" charset="0"/>
              </a:rPr>
              <a:t>– 0000 and 1111</a:t>
            </a:r>
          </a:p>
          <a:p>
            <a:pPr lvl="0" algn="ctr">
              <a:defRPr/>
            </a:pPr>
            <a:r>
              <a:rPr lang="en-US" sz="3200" dirty="0">
                <a:solidFill>
                  <a:prstClr val="white"/>
                </a:solidFill>
                <a:latin typeface="Bahnschrift SemiBold SemiConden" panose="020B0502040204020203" pitchFamily="34" charset="0"/>
              </a:rPr>
              <a:t>i.e. a </a:t>
            </a:r>
            <a:r>
              <a:rPr lang="en-US" sz="3200" dirty="0">
                <a:solidFill>
                  <a:srgbClr val="00B0F0"/>
                </a:solidFill>
                <a:latin typeface="Bahnschrift SemiBold SemiConden" panose="020B0502040204020203" pitchFamily="34" charset="0"/>
              </a:rPr>
              <a:t>+0</a:t>
            </a:r>
            <a:r>
              <a:rPr lang="en-US" sz="3200" dirty="0">
                <a:solidFill>
                  <a:prstClr val="white"/>
                </a:solidFill>
                <a:latin typeface="Bahnschrift SemiBold SemiConden" panose="020B0502040204020203" pitchFamily="34" charset="0"/>
              </a:rPr>
              <a:t> and a </a:t>
            </a:r>
            <a:r>
              <a:rPr lang="en-US" sz="3200" dirty="0">
                <a:solidFill>
                  <a:srgbClr val="FFC000"/>
                </a:solidFill>
                <a:latin typeface="Bahnschrift SemiBold SemiConden" panose="020B0502040204020203" pitchFamily="34" charset="0"/>
              </a:rPr>
              <a:t>-0 </a:t>
            </a:r>
            <a:r>
              <a:rPr lang="en-US" sz="3200" dirty="0">
                <a:solidFill>
                  <a:prstClr val="white"/>
                </a:solidFill>
                <a:latin typeface="Bahnschrift SemiBold SemiConden" panose="020B0502040204020203" pitchFamily="34" charset="0"/>
              </a:rPr>
              <a:t>– again, this is redundant and is why the arithmetic doesn’t work</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If you try some more additions in one’s complement, you’ll notice the answer is always </a:t>
            </a:r>
            <a:r>
              <a:rPr lang="en-US" sz="3200" dirty="0">
                <a:solidFill>
                  <a:srgbClr val="FFC000"/>
                </a:solidFill>
                <a:latin typeface="Bahnschrift SemiBold SemiConden" panose="020B0502040204020203" pitchFamily="34" charset="0"/>
              </a:rPr>
              <a:t>1 less</a:t>
            </a:r>
            <a:r>
              <a:rPr lang="en-US" sz="3200" dirty="0">
                <a:solidFill>
                  <a:prstClr val="white"/>
                </a:solidFill>
                <a:latin typeface="Bahnschrift SemiBold SemiConden" panose="020B0502040204020203" pitchFamily="34" charset="0"/>
              </a:rPr>
              <a:t> than what it should be – i.e. something like 9 + -3 would equal </a:t>
            </a:r>
            <a:r>
              <a:rPr lang="en-US" sz="3200" dirty="0">
                <a:solidFill>
                  <a:srgbClr val="FF0000"/>
                </a:solidFill>
                <a:latin typeface="Bahnschrift SemiBold SemiConden" panose="020B0502040204020203" pitchFamily="34" charset="0"/>
              </a:rPr>
              <a:t>5</a:t>
            </a:r>
            <a:r>
              <a:rPr lang="en-US" sz="3200" dirty="0">
                <a:solidFill>
                  <a:prstClr val="white"/>
                </a:solidFill>
                <a:latin typeface="Bahnschrift SemiBold SemiConden" panose="020B0502040204020203" pitchFamily="34" charset="0"/>
              </a:rPr>
              <a:t>, not </a:t>
            </a:r>
            <a:r>
              <a:rPr lang="en-US" sz="3200" dirty="0">
                <a:solidFill>
                  <a:srgbClr val="00CC00"/>
                </a:solidFill>
                <a:latin typeface="Bahnschrift SemiBold SemiConden" panose="020B0502040204020203" pitchFamily="34" charset="0"/>
              </a:rPr>
              <a:t>6</a:t>
            </a:r>
          </a:p>
          <a:p>
            <a:pPr lvl="0" algn="ctr">
              <a:defRPr/>
            </a:pPr>
            <a:r>
              <a:rPr lang="en-US" sz="3200" dirty="0">
                <a:solidFill>
                  <a:prstClr val="white"/>
                </a:solidFill>
                <a:latin typeface="Bahnschrift SemiBold SemiConden" panose="020B0502040204020203" pitchFamily="34" charset="0"/>
              </a:rPr>
              <a:t>9           = 1001</a:t>
            </a:r>
          </a:p>
          <a:p>
            <a:pPr lvl="0" algn="ctr">
              <a:defRPr/>
            </a:pPr>
            <a:r>
              <a:rPr lang="en-US" sz="3200" dirty="0">
                <a:solidFill>
                  <a:prstClr val="white"/>
                </a:solidFill>
                <a:latin typeface="Bahnschrift SemiBold SemiConden" panose="020B0502040204020203" pitchFamily="34" charset="0"/>
              </a:rPr>
              <a:t>-3          = 1100</a:t>
            </a:r>
          </a:p>
          <a:p>
            <a:pPr lvl="0" algn="ctr">
              <a:defRPr/>
            </a:pPr>
            <a:r>
              <a:rPr lang="en-US" sz="3200" dirty="0">
                <a:solidFill>
                  <a:prstClr val="white"/>
                </a:solidFill>
                <a:latin typeface="Bahnschrift SemiBold SemiConden" panose="020B0502040204020203" pitchFamily="34" charset="0"/>
              </a:rPr>
              <a:t>answer = 0101</a:t>
            </a:r>
          </a:p>
        </p:txBody>
      </p:sp>
      <p:cxnSp>
        <p:nvCxnSpPr>
          <p:cNvPr id="6" name="Straight Connector 5">
            <a:extLst>
              <a:ext uri="{FF2B5EF4-FFF2-40B4-BE49-F238E27FC236}">
                <a16:creationId xmlns:a16="http://schemas.microsoft.com/office/drawing/2014/main" id="{11B6FE7B-E495-4685-8DD9-94C60BC39273}"/>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1086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 calcmode="lin" valueType="num">
                                      <p:cBhvr>
                                        <p:cTn id="42"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24">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7" end="7"/>
                                            </p:txEl>
                                          </p:spTgt>
                                        </p:tgtEl>
                                        <p:attrNameLst>
                                          <p:attrName>style.visibility</p:attrName>
                                        </p:attrNameLst>
                                      </p:cBhvr>
                                      <p:to>
                                        <p:strVal val="visible"/>
                                      </p:to>
                                    </p:set>
                                    <p:anim calcmode="lin" valueType="num">
                                      <p:cBhvr>
                                        <p:cTn id="49"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0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3983492"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One’s complement</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0" y="1023579"/>
            <a:ext cx="3983493" cy="5834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We said 1’s complement will result in an error by -1 for arithmetic</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If you looks at 2’s compliment, the negative values are +1 compared to 1’s compliment – there is also </a:t>
            </a:r>
            <a:r>
              <a:rPr lang="en-US" sz="3200" dirty="0">
                <a:solidFill>
                  <a:srgbClr val="00CC00"/>
                </a:solidFill>
                <a:latin typeface="Bahnschrift SemiBold SemiConden" panose="020B0502040204020203" pitchFamily="34" charset="0"/>
              </a:rPr>
              <a:t>only 1 zero </a:t>
            </a:r>
            <a:r>
              <a:rPr lang="en-US" sz="3200" dirty="0">
                <a:solidFill>
                  <a:prstClr val="white"/>
                </a:solidFill>
                <a:latin typeface="Bahnschrift SemiBold SemiConden" panose="020B0502040204020203" pitchFamily="34" charset="0"/>
              </a:rPr>
              <a:t>and </a:t>
            </a:r>
            <a:r>
              <a:rPr lang="en-US" sz="3200" dirty="0">
                <a:solidFill>
                  <a:srgbClr val="00CC00"/>
                </a:solidFill>
                <a:latin typeface="Bahnschrift SemiBold SemiConden" panose="020B0502040204020203" pitchFamily="34" charset="0"/>
              </a:rPr>
              <a:t>-8</a:t>
            </a:r>
          </a:p>
        </p:txBody>
      </p:sp>
      <p:graphicFrame>
        <p:nvGraphicFramePr>
          <p:cNvPr id="7" name="Table 6">
            <a:extLst>
              <a:ext uri="{FF2B5EF4-FFF2-40B4-BE49-F238E27FC236}">
                <a16:creationId xmlns:a16="http://schemas.microsoft.com/office/drawing/2014/main" id="{4A3F67C1-E53F-465B-8F9D-8379C053FA7B}"/>
              </a:ext>
            </a:extLst>
          </p:cNvPr>
          <p:cNvGraphicFramePr>
            <a:graphicFrameLocks noGrp="1"/>
          </p:cNvGraphicFramePr>
          <p:nvPr>
            <p:extLst>
              <p:ext uri="{D42A27DB-BD31-4B8C-83A1-F6EECF244321}">
                <p14:modId xmlns:p14="http://schemas.microsoft.com/office/powerpoint/2010/main" val="676398749"/>
              </p:ext>
            </p:extLst>
          </p:nvPr>
        </p:nvGraphicFramePr>
        <p:xfrm>
          <a:off x="3983492" y="0"/>
          <a:ext cx="8208508" cy="6861312"/>
        </p:xfrm>
        <a:graphic>
          <a:graphicData uri="http://schemas.openxmlformats.org/drawingml/2006/table">
            <a:tbl>
              <a:tblPr firstRow="1" bandRow="1">
                <a:tableStyleId>{5C22544A-7EE6-4342-B048-85BDC9FD1C3A}</a:tableStyleId>
              </a:tblPr>
              <a:tblGrid>
                <a:gridCol w="2052127">
                  <a:extLst>
                    <a:ext uri="{9D8B030D-6E8A-4147-A177-3AD203B41FA5}">
                      <a16:colId xmlns:a16="http://schemas.microsoft.com/office/drawing/2014/main" val="1032071204"/>
                    </a:ext>
                  </a:extLst>
                </a:gridCol>
                <a:gridCol w="2052127">
                  <a:extLst>
                    <a:ext uri="{9D8B030D-6E8A-4147-A177-3AD203B41FA5}">
                      <a16:colId xmlns:a16="http://schemas.microsoft.com/office/drawing/2014/main" val="3470305708"/>
                    </a:ext>
                  </a:extLst>
                </a:gridCol>
                <a:gridCol w="2052127">
                  <a:extLst>
                    <a:ext uri="{9D8B030D-6E8A-4147-A177-3AD203B41FA5}">
                      <a16:colId xmlns:a16="http://schemas.microsoft.com/office/drawing/2014/main" val="1746498091"/>
                    </a:ext>
                  </a:extLst>
                </a:gridCol>
                <a:gridCol w="2052127">
                  <a:extLst>
                    <a:ext uri="{9D8B030D-6E8A-4147-A177-3AD203B41FA5}">
                      <a16:colId xmlns:a16="http://schemas.microsoft.com/office/drawing/2014/main" val="126589501"/>
                    </a:ext>
                  </a:extLst>
                </a:gridCol>
              </a:tblGrid>
              <a:tr h="377417">
                <a:tc>
                  <a:txBody>
                    <a:bodyPr/>
                    <a:lstStyle/>
                    <a:p>
                      <a:pPr algn="ctr"/>
                      <a:r>
                        <a:rPr lang="en-US" sz="1900" b="0" baseline="0" dirty="0">
                          <a:solidFill>
                            <a:schemeClr val="bg1"/>
                          </a:solidFill>
                        </a:rPr>
                        <a:t>Decimal</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900" b="0" baseline="0" dirty="0">
                          <a:solidFill>
                            <a:schemeClr val="bg1"/>
                          </a:solidFill>
                        </a:rPr>
                        <a:t>Signed magnitude</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900" b="0" baseline="0" dirty="0">
                          <a:solidFill>
                            <a:schemeClr val="bg1"/>
                          </a:solidFill>
                        </a:rPr>
                        <a:t>1’s compliment</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900" b="0" baseline="0" dirty="0">
                          <a:solidFill>
                            <a:schemeClr val="bg1"/>
                          </a:solidFill>
                        </a:rPr>
                        <a:t>2’s compliment</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2297749310"/>
                  </a:ext>
                </a:extLst>
              </a:tr>
              <a:tr h="381207">
                <a:tc>
                  <a:txBody>
                    <a:bodyPr/>
                    <a:lstStyle/>
                    <a:p>
                      <a:pPr algn="ctr"/>
                      <a:r>
                        <a:rPr lang="en-US" sz="1900" b="0" baseline="0" dirty="0">
                          <a:solidFill>
                            <a:schemeClr val="bg1"/>
                          </a:solidFill>
                        </a:rPr>
                        <a:t>7</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957410735"/>
                  </a:ext>
                </a:extLst>
              </a:tr>
              <a:tr h="381207">
                <a:tc>
                  <a:txBody>
                    <a:bodyPr/>
                    <a:lstStyle/>
                    <a:p>
                      <a:pPr algn="ctr"/>
                      <a:r>
                        <a:rPr lang="en-US" sz="1900" b="0" baseline="0" dirty="0">
                          <a:solidFill>
                            <a:schemeClr val="bg1"/>
                          </a:solidFill>
                        </a:rPr>
                        <a:t>6</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381207">
                <a:tc>
                  <a:txBody>
                    <a:bodyPr/>
                    <a:lstStyle/>
                    <a:p>
                      <a:pPr algn="ctr"/>
                      <a:r>
                        <a:rPr lang="en-US" sz="1900" b="0" baseline="0" dirty="0">
                          <a:solidFill>
                            <a:schemeClr val="bg1"/>
                          </a:solidFill>
                        </a:rPr>
                        <a:t>5</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285096337"/>
                  </a:ext>
                </a:extLst>
              </a:tr>
              <a:tr h="381207">
                <a:tc>
                  <a:txBody>
                    <a:bodyPr/>
                    <a:lstStyle/>
                    <a:p>
                      <a:pPr algn="ctr"/>
                      <a:r>
                        <a:rPr lang="en-US" sz="1900" b="0" baseline="0" dirty="0">
                          <a:solidFill>
                            <a:schemeClr val="bg1"/>
                          </a:solidFill>
                        </a:rPr>
                        <a:t>4</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0100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377816172"/>
                  </a:ext>
                </a:extLst>
              </a:tr>
              <a:tr h="381207">
                <a:tc>
                  <a:txBody>
                    <a:bodyPr/>
                    <a:lstStyle/>
                    <a:p>
                      <a:pPr algn="ctr"/>
                      <a:r>
                        <a:rPr lang="en-US" sz="1900" b="0" baseline="0" dirty="0">
                          <a:solidFill>
                            <a:schemeClr val="bg1"/>
                          </a:solidFill>
                        </a:rPr>
                        <a:t>3</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19447750"/>
                  </a:ext>
                </a:extLst>
              </a:tr>
              <a:tr h="381207">
                <a:tc>
                  <a:txBody>
                    <a:bodyPr/>
                    <a:lstStyle/>
                    <a:p>
                      <a:pPr algn="ctr"/>
                      <a:r>
                        <a:rPr lang="en-US" sz="1900" b="0" baseline="0" dirty="0">
                          <a:solidFill>
                            <a:schemeClr val="bg1"/>
                          </a:solidFill>
                        </a:rPr>
                        <a:t>2</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404334303"/>
                  </a:ext>
                </a:extLst>
              </a:tr>
              <a:tr h="381207">
                <a:tc>
                  <a:txBody>
                    <a:bodyPr/>
                    <a:lstStyle/>
                    <a:p>
                      <a:pPr algn="ctr"/>
                      <a:r>
                        <a:rPr lang="en-US" sz="1900" b="0" baseline="0" dirty="0">
                          <a:solidFill>
                            <a:schemeClr val="bg1"/>
                          </a:solidFill>
                        </a:rPr>
                        <a:t>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600875235"/>
                  </a:ext>
                </a:extLst>
              </a:tr>
              <a:tr h="381207">
                <a:tc>
                  <a:txBody>
                    <a:bodyPr/>
                    <a:lstStyle/>
                    <a:p>
                      <a:pPr algn="ctr"/>
                      <a:r>
                        <a:rPr lang="en-US" sz="1900" b="0" baseline="0" dirty="0">
                          <a:solidFill>
                            <a:schemeClr val="bg1"/>
                          </a:solidFill>
                        </a:rPr>
                        <a:t>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0000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501505455"/>
                  </a:ext>
                </a:extLst>
              </a:tr>
              <a:tr h="381207">
                <a:tc>
                  <a:txBody>
                    <a:bodyPr/>
                    <a:lstStyle/>
                    <a:p>
                      <a:pPr algn="ctr"/>
                      <a:r>
                        <a:rPr lang="en-US" sz="1900" b="0" baseline="0" dirty="0">
                          <a:solidFill>
                            <a:schemeClr val="bg1"/>
                          </a:solidFill>
                        </a:rPr>
                        <a:t>-0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2456027647"/>
                  </a:ext>
                </a:extLst>
              </a:tr>
              <a:tr h="381207">
                <a:tc>
                  <a:txBody>
                    <a:bodyPr/>
                    <a:lstStyle/>
                    <a:p>
                      <a:pPr algn="ctr"/>
                      <a:r>
                        <a:rPr lang="en-US" sz="1900" b="0" baseline="0" dirty="0">
                          <a:solidFill>
                            <a:schemeClr val="bg1"/>
                          </a:solidFill>
                        </a:rPr>
                        <a:t>-1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850770739"/>
                  </a:ext>
                </a:extLst>
              </a:tr>
              <a:tr h="381207">
                <a:tc>
                  <a:txBody>
                    <a:bodyPr/>
                    <a:lstStyle/>
                    <a:p>
                      <a:pPr algn="ctr"/>
                      <a:r>
                        <a:rPr lang="en-US" sz="1900" b="0" baseline="0" dirty="0">
                          <a:solidFill>
                            <a:schemeClr val="bg1"/>
                          </a:solidFill>
                        </a:rPr>
                        <a:t>-2</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452916789"/>
                  </a:ext>
                </a:extLst>
              </a:tr>
              <a:tr h="381207">
                <a:tc>
                  <a:txBody>
                    <a:bodyPr/>
                    <a:lstStyle/>
                    <a:p>
                      <a:pPr algn="ctr"/>
                      <a:r>
                        <a:rPr lang="en-US" sz="1900" b="0" baseline="0" dirty="0">
                          <a:solidFill>
                            <a:schemeClr val="bg1"/>
                          </a:solidFill>
                        </a:rPr>
                        <a:t>-3</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366806475"/>
                  </a:ext>
                </a:extLst>
              </a:tr>
              <a:tr h="381207">
                <a:tc>
                  <a:txBody>
                    <a:bodyPr/>
                    <a:lstStyle/>
                    <a:p>
                      <a:pPr algn="ctr"/>
                      <a:r>
                        <a:rPr lang="en-US" sz="1900" b="0" baseline="0" dirty="0">
                          <a:solidFill>
                            <a:schemeClr val="bg1"/>
                          </a:solidFill>
                        </a:rPr>
                        <a:t>-4</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075322428"/>
                  </a:ext>
                </a:extLst>
              </a:tr>
              <a:tr h="134464">
                <a:tc>
                  <a:txBody>
                    <a:bodyPr/>
                    <a:lstStyle/>
                    <a:p>
                      <a:pPr algn="ctr"/>
                      <a:r>
                        <a:rPr lang="en-US" sz="1900" b="0" baseline="0" dirty="0">
                          <a:solidFill>
                            <a:schemeClr val="bg1"/>
                          </a:solidFill>
                        </a:rPr>
                        <a:t>-5</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512401867"/>
                  </a:ext>
                </a:extLst>
              </a:tr>
              <a:tr h="381207">
                <a:tc>
                  <a:txBody>
                    <a:bodyPr/>
                    <a:lstStyle/>
                    <a:p>
                      <a:pPr algn="ctr"/>
                      <a:r>
                        <a:rPr lang="en-US" sz="1900" b="0" baseline="0" dirty="0">
                          <a:solidFill>
                            <a:schemeClr val="bg1"/>
                          </a:solidFill>
                        </a:rPr>
                        <a:t>-6</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1010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283112615"/>
                  </a:ext>
                </a:extLst>
              </a:tr>
              <a:tr h="381207">
                <a:tc>
                  <a:txBody>
                    <a:bodyPr/>
                    <a:lstStyle/>
                    <a:p>
                      <a:pPr algn="ctr"/>
                      <a:r>
                        <a:rPr lang="en-US" sz="1900" b="0" baseline="0" dirty="0">
                          <a:solidFill>
                            <a:schemeClr val="bg1"/>
                          </a:solidFill>
                        </a:rPr>
                        <a:t>-7</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1111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900" b="0" baseline="0" dirty="0">
                          <a:solidFill>
                            <a:schemeClr val="bg1"/>
                          </a:solidFill>
                        </a:rPr>
                        <a:t>1001</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655965999"/>
                  </a:ext>
                </a:extLst>
              </a:tr>
              <a:tr h="381207">
                <a:tc>
                  <a:txBody>
                    <a:bodyPr/>
                    <a:lstStyle/>
                    <a:p>
                      <a:pPr algn="ctr"/>
                      <a:r>
                        <a:rPr lang="en-US" sz="1900" b="0" baseline="0" dirty="0">
                          <a:solidFill>
                            <a:schemeClr val="bg1"/>
                          </a:solidFill>
                        </a:rPr>
                        <a:t>-8</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1900" b="0" baseline="0" dirty="0">
                          <a:solidFill>
                            <a:schemeClr val="bg1"/>
                          </a:solidFill>
                        </a:rPr>
                        <a:t>1000</a:t>
                      </a:r>
                      <a:endParaRPr lang="en-GB" sz="19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1594739713"/>
                  </a:ext>
                </a:extLst>
              </a:tr>
            </a:tbl>
          </a:graphicData>
        </a:graphic>
      </p:graphicFrame>
      <p:cxnSp>
        <p:nvCxnSpPr>
          <p:cNvPr id="6" name="Straight Arrow Connector 5">
            <a:extLst>
              <a:ext uri="{FF2B5EF4-FFF2-40B4-BE49-F238E27FC236}">
                <a16:creationId xmlns:a16="http://schemas.microsoft.com/office/drawing/2014/main" id="{5E389B8B-9E4C-4DE1-AF69-665A8BBFC379}"/>
              </a:ext>
            </a:extLst>
          </p:cNvPr>
          <p:cNvCxnSpPr>
            <a:cxnSpLocks/>
          </p:cNvCxnSpPr>
          <p:nvPr/>
        </p:nvCxnSpPr>
        <p:spPr>
          <a:xfrm>
            <a:off x="9938193" y="3648075"/>
            <a:ext cx="476250" cy="339725"/>
          </a:xfrm>
          <a:prstGeom prst="straightConnector1">
            <a:avLst/>
          </a:prstGeom>
          <a:ln>
            <a:solidFill>
              <a:srgbClr val="FFFF00"/>
            </a:solidFill>
            <a:tailEnd type="triangle"/>
          </a:ln>
          <a:effectLst>
            <a:glow rad="63500">
              <a:srgbClr val="FFFF00">
                <a:alpha val="40000"/>
              </a:srgbClr>
            </a:glow>
          </a:effectLst>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B738FA6D-B163-43E3-8A49-D70160F64141}"/>
              </a:ext>
            </a:extLst>
          </p:cNvPr>
          <p:cNvCxnSpPr>
            <a:cxnSpLocks/>
          </p:cNvCxnSpPr>
          <p:nvPr/>
        </p:nvCxnSpPr>
        <p:spPr>
          <a:xfrm>
            <a:off x="9926515" y="4029075"/>
            <a:ext cx="476250" cy="339725"/>
          </a:xfrm>
          <a:prstGeom prst="straightConnector1">
            <a:avLst/>
          </a:prstGeom>
          <a:ln>
            <a:solidFill>
              <a:srgbClr val="FFFF00"/>
            </a:solidFill>
            <a:tailEnd type="triangle"/>
          </a:ln>
          <a:effectLst>
            <a:glow rad="63500">
              <a:srgbClr val="FFFF00">
                <a:alpha val="40000"/>
              </a:srgbClr>
            </a:glow>
          </a:effectLst>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883997D3-BFD9-4529-9DCD-7DDDCC0CFBAD}"/>
              </a:ext>
            </a:extLst>
          </p:cNvPr>
          <p:cNvCxnSpPr>
            <a:cxnSpLocks/>
          </p:cNvCxnSpPr>
          <p:nvPr/>
        </p:nvCxnSpPr>
        <p:spPr>
          <a:xfrm>
            <a:off x="9920676" y="4410075"/>
            <a:ext cx="476250" cy="339725"/>
          </a:xfrm>
          <a:prstGeom prst="straightConnector1">
            <a:avLst/>
          </a:prstGeom>
          <a:ln>
            <a:solidFill>
              <a:srgbClr val="FFFF00"/>
            </a:solidFill>
            <a:tailEnd type="triangle"/>
          </a:ln>
          <a:effectLst>
            <a:glow rad="63500">
              <a:srgbClr val="FFFF00">
                <a:alpha val="40000"/>
              </a:srgbClr>
            </a:glow>
          </a:effectLst>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FC5FA470-2906-4D0D-83BF-EB896305E6BA}"/>
              </a:ext>
            </a:extLst>
          </p:cNvPr>
          <p:cNvCxnSpPr>
            <a:cxnSpLocks/>
          </p:cNvCxnSpPr>
          <p:nvPr/>
        </p:nvCxnSpPr>
        <p:spPr>
          <a:xfrm>
            <a:off x="9908998" y="4791075"/>
            <a:ext cx="476250" cy="339725"/>
          </a:xfrm>
          <a:prstGeom prst="straightConnector1">
            <a:avLst/>
          </a:prstGeom>
          <a:ln>
            <a:solidFill>
              <a:srgbClr val="FFFF00"/>
            </a:solidFill>
            <a:tailEnd type="triangle"/>
          </a:ln>
          <a:effectLst>
            <a:glow rad="63500">
              <a:srgbClr val="FFFF00">
                <a:alpha val="40000"/>
              </a:srgbClr>
            </a:glow>
          </a:effectLst>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CA36906F-9195-4372-A797-3197377FD5F1}"/>
              </a:ext>
            </a:extLst>
          </p:cNvPr>
          <p:cNvCxnSpPr>
            <a:cxnSpLocks/>
          </p:cNvCxnSpPr>
          <p:nvPr/>
        </p:nvCxnSpPr>
        <p:spPr>
          <a:xfrm>
            <a:off x="9908998" y="5172075"/>
            <a:ext cx="476250" cy="339725"/>
          </a:xfrm>
          <a:prstGeom prst="straightConnector1">
            <a:avLst/>
          </a:prstGeom>
          <a:ln>
            <a:solidFill>
              <a:srgbClr val="FFFF00"/>
            </a:solidFill>
            <a:tailEnd type="triangle"/>
          </a:ln>
          <a:effectLst>
            <a:glow rad="63500">
              <a:srgbClr val="FFFF00">
                <a:alpha val="40000"/>
              </a:srgbClr>
            </a:glow>
          </a:effectLst>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A4052212-EFCD-4910-A7D7-F19332733EDB}"/>
              </a:ext>
            </a:extLst>
          </p:cNvPr>
          <p:cNvCxnSpPr>
            <a:cxnSpLocks/>
          </p:cNvCxnSpPr>
          <p:nvPr/>
        </p:nvCxnSpPr>
        <p:spPr>
          <a:xfrm>
            <a:off x="9897320" y="5553075"/>
            <a:ext cx="476250" cy="339725"/>
          </a:xfrm>
          <a:prstGeom prst="straightConnector1">
            <a:avLst/>
          </a:prstGeom>
          <a:ln>
            <a:solidFill>
              <a:srgbClr val="FFFF00"/>
            </a:solidFill>
            <a:tailEnd type="triangle"/>
          </a:ln>
          <a:effectLst>
            <a:glow rad="63500">
              <a:srgbClr val="FFFF00">
                <a:alpha val="40000"/>
              </a:srgbClr>
            </a:glow>
          </a:effectLst>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739704F-0180-4A34-B4ED-FC78B7FFFAAA}"/>
              </a:ext>
            </a:extLst>
          </p:cNvPr>
          <p:cNvCxnSpPr>
            <a:cxnSpLocks/>
          </p:cNvCxnSpPr>
          <p:nvPr/>
        </p:nvCxnSpPr>
        <p:spPr>
          <a:xfrm>
            <a:off x="9891469" y="5936615"/>
            <a:ext cx="476250" cy="339725"/>
          </a:xfrm>
          <a:prstGeom prst="straightConnector1">
            <a:avLst/>
          </a:prstGeom>
          <a:ln>
            <a:solidFill>
              <a:srgbClr val="FFFF00"/>
            </a:solidFill>
            <a:tailEnd type="triangle"/>
          </a:ln>
          <a:effectLst>
            <a:glow rad="63500">
              <a:srgbClr val="FFFF00">
                <a:alpha val="40000"/>
              </a:srgbClr>
            </a:glow>
          </a:effectLst>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C3FD4A42-8162-4BB0-BE22-6CCC86A906DA}"/>
              </a:ext>
            </a:extLst>
          </p:cNvPr>
          <p:cNvCxnSpPr>
            <a:cxnSpLocks/>
          </p:cNvCxnSpPr>
          <p:nvPr/>
        </p:nvCxnSpPr>
        <p:spPr>
          <a:xfrm>
            <a:off x="9894281" y="6315075"/>
            <a:ext cx="476250" cy="339725"/>
          </a:xfrm>
          <a:prstGeom prst="straightConnector1">
            <a:avLst/>
          </a:prstGeom>
          <a:ln>
            <a:solidFill>
              <a:srgbClr val="FFFF00"/>
            </a:solidFill>
            <a:tailEnd type="triangle"/>
          </a:ln>
          <a:effectLst>
            <a:glow rad="63500">
              <a:srgbClr val="FFFF00">
                <a:alpha val="40000"/>
              </a:srgbClr>
            </a:glow>
          </a:effectLst>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31B4D08-7FF8-40D0-BDD1-3B5D18B0670B}"/>
              </a:ext>
            </a:extLst>
          </p:cNvPr>
          <p:cNvCxnSpPr>
            <a:cxnSpLocks/>
          </p:cNvCxnSpPr>
          <p:nvPr/>
        </p:nvCxnSpPr>
        <p:spPr>
          <a:xfrm>
            <a:off x="0" y="1023581"/>
            <a:ext cx="3983492"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0206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22" presetClass="entr" presetSubtype="8"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cTn>
                              </p:par>
                              <p:par>
                                <p:cTn id="25" presetID="22" presetClass="entr" presetSubtype="8"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par>
                                <p:cTn id="28" presetID="22" presetClass="entr" presetSubtype="8"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par>
                                <p:cTn id="31" presetID="22" presetClass="entr" presetSubtype="8"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par>
                                <p:cTn id="34" presetID="22" presetClass="entr" presetSubtype="8"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par>
                                <p:cTn id="37" presetID="22" presetClass="entr" presetSubtype="8"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par>
                                <p:cTn id="40" presetID="22" presetClass="entr" presetSubtype="8"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0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31703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Now we’ll look at </a:t>
            </a:r>
            <a:r>
              <a:rPr lang="en-US" sz="3200" dirty="0">
                <a:solidFill>
                  <a:srgbClr val="00CC00"/>
                </a:solidFill>
                <a:latin typeface="Bahnschrift SemiBold SemiConden" panose="020B0502040204020203" pitchFamily="34" charset="0"/>
              </a:rPr>
              <a:t>two’s complement</a:t>
            </a:r>
            <a:r>
              <a:rPr lang="en-US" sz="3200" dirty="0">
                <a:solidFill>
                  <a:prstClr val="white"/>
                </a:solidFill>
                <a:latin typeface="Bahnschrift SemiBold SemiConden" panose="020B0502040204020203" pitchFamily="34" charset="0"/>
              </a:rPr>
              <a:t> – this is what is actually used in 99.99999% of modern computers</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This approach works by making the </a:t>
            </a:r>
            <a:r>
              <a:rPr lang="en-US" sz="3200" dirty="0">
                <a:solidFill>
                  <a:srgbClr val="FFC000"/>
                </a:solidFill>
                <a:latin typeface="Bahnschrift SemiBold SemiConden" panose="020B0502040204020203" pitchFamily="34" charset="0"/>
              </a:rPr>
              <a:t>most significant bit negative</a:t>
            </a:r>
            <a:r>
              <a:rPr lang="en-US" sz="3200" dirty="0">
                <a:solidFill>
                  <a:prstClr val="white"/>
                </a:solidFill>
                <a:latin typeface="Bahnschrift SemiBold SemiConden" panose="020B0502040204020203" pitchFamily="34" charset="0"/>
              </a:rPr>
              <a:t> – for example, with 4 bits, 5 and -5 would be represented as:</a:t>
            </a:r>
          </a:p>
        </p:txBody>
      </p:sp>
      <p:graphicFrame>
        <p:nvGraphicFramePr>
          <p:cNvPr id="6" name="Table 5">
            <a:extLst>
              <a:ext uri="{FF2B5EF4-FFF2-40B4-BE49-F238E27FC236}">
                <a16:creationId xmlns:a16="http://schemas.microsoft.com/office/drawing/2014/main" id="{D9D83865-3149-4EE0-9967-F653354D088F}"/>
              </a:ext>
            </a:extLst>
          </p:cNvPr>
          <p:cNvGraphicFramePr>
            <a:graphicFrameLocks noGrp="1"/>
          </p:cNvGraphicFramePr>
          <p:nvPr>
            <p:extLst>
              <p:ext uri="{D42A27DB-BD31-4B8C-83A1-F6EECF244321}">
                <p14:modId xmlns:p14="http://schemas.microsoft.com/office/powerpoint/2010/main" val="2320043129"/>
              </p:ext>
            </p:extLst>
          </p:nvPr>
        </p:nvGraphicFramePr>
        <p:xfrm>
          <a:off x="723480" y="4193931"/>
          <a:ext cx="6423130" cy="2174442"/>
        </p:xfrm>
        <a:graphic>
          <a:graphicData uri="http://schemas.openxmlformats.org/drawingml/2006/table">
            <a:tbl>
              <a:tblPr firstRow="1" bandRow="1">
                <a:tableStyleId>{5C22544A-7EE6-4342-B048-85BDC9FD1C3A}</a:tableStyleId>
              </a:tblPr>
              <a:tblGrid>
                <a:gridCol w="1284626">
                  <a:extLst>
                    <a:ext uri="{9D8B030D-6E8A-4147-A177-3AD203B41FA5}">
                      <a16:colId xmlns:a16="http://schemas.microsoft.com/office/drawing/2014/main" val="3687889296"/>
                    </a:ext>
                  </a:extLst>
                </a:gridCol>
                <a:gridCol w="1284626">
                  <a:extLst>
                    <a:ext uri="{9D8B030D-6E8A-4147-A177-3AD203B41FA5}">
                      <a16:colId xmlns:a16="http://schemas.microsoft.com/office/drawing/2014/main" val="350025250"/>
                    </a:ext>
                  </a:extLst>
                </a:gridCol>
                <a:gridCol w="1284626">
                  <a:extLst>
                    <a:ext uri="{9D8B030D-6E8A-4147-A177-3AD203B41FA5}">
                      <a16:colId xmlns:a16="http://schemas.microsoft.com/office/drawing/2014/main" val="776434977"/>
                    </a:ext>
                  </a:extLst>
                </a:gridCol>
                <a:gridCol w="1284626">
                  <a:extLst>
                    <a:ext uri="{9D8B030D-6E8A-4147-A177-3AD203B41FA5}">
                      <a16:colId xmlns:a16="http://schemas.microsoft.com/office/drawing/2014/main" val="4263863829"/>
                    </a:ext>
                  </a:extLst>
                </a:gridCol>
                <a:gridCol w="1284626">
                  <a:extLst>
                    <a:ext uri="{9D8B030D-6E8A-4147-A177-3AD203B41FA5}">
                      <a16:colId xmlns:a16="http://schemas.microsoft.com/office/drawing/2014/main" val="2555021757"/>
                    </a:ext>
                  </a:extLst>
                </a:gridCol>
              </a:tblGrid>
              <a:tr h="724814">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3131215"/>
                  </a:ext>
                </a:extLst>
              </a:tr>
              <a:tr h="724814">
                <a:tc>
                  <a:txBody>
                    <a:bodyPr/>
                    <a:lstStyle/>
                    <a:p>
                      <a:pPr algn="ctr"/>
                      <a:r>
                        <a:rPr lang="en-US" sz="3000" b="1" baseline="0" dirty="0">
                          <a:solidFill>
                            <a:schemeClr val="bg1"/>
                          </a:solidFill>
                        </a:rPr>
                        <a:t>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24814">
                <a:tc>
                  <a:txBody>
                    <a:bodyPr/>
                    <a:lstStyle/>
                    <a:p>
                      <a:pPr algn="ctr"/>
                      <a:r>
                        <a:rPr lang="en-US" sz="3000" b="1" baseline="0" dirty="0">
                          <a:solidFill>
                            <a:schemeClr val="bg1"/>
                          </a:solidFill>
                        </a:rPr>
                        <a:t>-5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7" name="Rectangle 6">
            <a:extLst>
              <a:ext uri="{FF2B5EF4-FFF2-40B4-BE49-F238E27FC236}">
                <a16:creationId xmlns:a16="http://schemas.microsoft.com/office/drawing/2014/main" id="{A6295B78-C1AF-42B8-BA8E-E2A50A5B668D}"/>
              </a:ext>
            </a:extLst>
          </p:cNvPr>
          <p:cNvSpPr/>
          <p:nvPr/>
        </p:nvSpPr>
        <p:spPr>
          <a:xfrm>
            <a:off x="7164336" y="4906108"/>
            <a:ext cx="2294512" cy="7473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4 + 1 = 5</a:t>
            </a:r>
          </a:p>
        </p:txBody>
      </p:sp>
      <p:sp>
        <p:nvSpPr>
          <p:cNvPr id="8" name="Rectangle 7">
            <a:extLst>
              <a:ext uri="{FF2B5EF4-FFF2-40B4-BE49-F238E27FC236}">
                <a16:creationId xmlns:a16="http://schemas.microsoft.com/office/drawing/2014/main" id="{5C0D34E3-0AC9-47FA-AF81-588424825695}"/>
              </a:ext>
            </a:extLst>
          </p:cNvPr>
          <p:cNvSpPr/>
          <p:nvPr/>
        </p:nvSpPr>
        <p:spPr>
          <a:xfrm>
            <a:off x="7146610" y="5656385"/>
            <a:ext cx="2294512" cy="7473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-8 + 2 + 1 = -5</a:t>
            </a:r>
          </a:p>
        </p:txBody>
      </p:sp>
      <p:cxnSp>
        <p:nvCxnSpPr>
          <p:cNvPr id="9" name="Straight Connector 8">
            <a:extLst>
              <a:ext uri="{FF2B5EF4-FFF2-40B4-BE49-F238E27FC236}">
                <a16:creationId xmlns:a16="http://schemas.microsoft.com/office/drawing/2014/main" id="{9CB0BB5D-72CB-4995-A4D8-201614F7813D}"/>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5783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 calcmode="lin" valueType="num">
                                      <p:cBhvr>
                                        <p:cTn id="28"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7">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xEl>
                                              <p:pRg st="0" end="0"/>
                                            </p:txEl>
                                          </p:spTgt>
                                        </p:tgtEl>
                                        <p:attrNameLst>
                                          <p:attrName>style.visibility</p:attrName>
                                        </p:attrNameLst>
                                      </p:cBhvr>
                                      <p:to>
                                        <p:strVal val="visible"/>
                                      </p:to>
                                    </p:set>
                                    <p:anim calcmode="lin" valueType="num">
                                      <p:cBhvr>
                                        <p:cTn id="35"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P spid="8" grpId="0" build="p"/>
    </p:bldLst>
  </p:timing>
</p:sld>
</file>

<file path=ppt/slides/slide10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Arithmetic</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2405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Let’s again try 5 + -5 (i.e. 5 – 5), this time using the two’s complement representation</a:t>
            </a:r>
          </a:p>
        </p:txBody>
      </p:sp>
      <p:graphicFrame>
        <p:nvGraphicFramePr>
          <p:cNvPr id="6" name="Table 5">
            <a:extLst>
              <a:ext uri="{FF2B5EF4-FFF2-40B4-BE49-F238E27FC236}">
                <a16:creationId xmlns:a16="http://schemas.microsoft.com/office/drawing/2014/main" id="{57F2E24A-B9DB-429A-BB2E-A0460C789BEC}"/>
              </a:ext>
            </a:extLst>
          </p:cNvPr>
          <p:cNvGraphicFramePr>
            <a:graphicFrameLocks noGrp="1"/>
          </p:cNvGraphicFramePr>
          <p:nvPr>
            <p:extLst>
              <p:ext uri="{D42A27DB-BD31-4B8C-83A1-F6EECF244321}">
                <p14:modId xmlns:p14="http://schemas.microsoft.com/office/powerpoint/2010/main" val="791816092"/>
              </p:ext>
            </p:extLst>
          </p:nvPr>
        </p:nvGraphicFramePr>
        <p:xfrm>
          <a:off x="192703" y="3507878"/>
          <a:ext cx="6277520" cy="2838332"/>
        </p:xfrm>
        <a:graphic>
          <a:graphicData uri="http://schemas.openxmlformats.org/drawingml/2006/table">
            <a:tbl>
              <a:tblPr firstRow="1" bandRow="1">
                <a:tableStyleId>{5C22544A-7EE6-4342-B048-85BDC9FD1C3A}</a:tableStyleId>
              </a:tblPr>
              <a:tblGrid>
                <a:gridCol w="1255504">
                  <a:extLst>
                    <a:ext uri="{9D8B030D-6E8A-4147-A177-3AD203B41FA5}">
                      <a16:colId xmlns:a16="http://schemas.microsoft.com/office/drawing/2014/main" val="3687889296"/>
                    </a:ext>
                  </a:extLst>
                </a:gridCol>
                <a:gridCol w="1255504">
                  <a:extLst>
                    <a:ext uri="{9D8B030D-6E8A-4147-A177-3AD203B41FA5}">
                      <a16:colId xmlns:a16="http://schemas.microsoft.com/office/drawing/2014/main" val="1032071204"/>
                    </a:ext>
                  </a:extLst>
                </a:gridCol>
                <a:gridCol w="1255504">
                  <a:extLst>
                    <a:ext uri="{9D8B030D-6E8A-4147-A177-3AD203B41FA5}">
                      <a16:colId xmlns:a16="http://schemas.microsoft.com/office/drawing/2014/main" val="1746498091"/>
                    </a:ext>
                  </a:extLst>
                </a:gridCol>
                <a:gridCol w="1255504">
                  <a:extLst>
                    <a:ext uri="{9D8B030D-6E8A-4147-A177-3AD203B41FA5}">
                      <a16:colId xmlns:a16="http://schemas.microsoft.com/office/drawing/2014/main" val="126589501"/>
                    </a:ext>
                  </a:extLst>
                </a:gridCol>
                <a:gridCol w="1255504">
                  <a:extLst>
                    <a:ext uri="{9D8B030D-6E8A-4147-A177-3AD203B41FA5}">
                      <a16:colId xmlns:a16="http://schemas.microsoft.com/office/drawing/2014/main" val="2555021757"/>
                    </a:ext>
                  </a:extLst>
                </a:gridCol>
              </a:tblGrid>
              <a:tr h="709583">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709583">
                <a:tc>
                  <a:txBody>
                    <a:bodyPr/>
                    <a:lstStyle/>
                    <a:p>
                      <a:pPr algn="ctr"/>
                      <a:r>
                        <a:rPr lang="en-US" sz="3000" b="1" baseline="0" dirty="0">
                          <a:solidFill>
                            <a:schemeClr val="bg1"/>
                          </a:solidFill>
                        </a:rPr>
                        <a:t>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709583">
                <a:tc>
                  <a:txBody>
                    <a:bodyPr/>
                    <a:lstStyle/>
                    <a:p>
                      <a:pPr algn="ctr"/>
                      <a:r>
                        <a:rPr lang="en-US" sz="3000" b="1" baseline="0" dirty="0">
                          <a:solidFill>
                            <a:schemeClr val="bg1"/>
                          </a:solidFill>
                        </a:rPr>
                        <a:t>-5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709583">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7" name="Rectangle 6">
            <a:extLst>
              <a:ext uri="{FF2B5EF4-FFF2-40B4-BE49-F238E27FC236}">
                <a16:creationId xmlns:a16="http://schemas.microsoft.com/office/drawing/2014/main" id="{558575A7-6A6C-413F-8E18-43F27CE28FE4}"/>
              </a:ext>
            </a:extLst>
          </p:cNvPr>
          <p:cNvSpPr/>
          <p:nvPr/>
        </p:nvSpPr>
        <p:spPr>
          <a:xfrm>
            <a:off x="6738737" y="3428980"/>
            <a:ext cx="5260560" cy="32250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As we can see, </a:t>
            </a:r>
            <a:r>
              <a:rPr lang="en-US" sz="3200" dirty="0">
                <a:solidFill>
                  <a:srgbClr val="00CC00"/>
                </a:solidFill>
                <a:latin typeface="Bahnschrift SemiBold SemiConden" panose="020B0502040204020203" pitchFamily="34" charset="0"/>
              </a:rPr>
              <a:t>arithmetic with two’s complement works</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Hence, this is what computers actually use</a:t>
            </a:r>
          </a:p>
        </p:txBody>
      </p:sp>
      <p:cxnSp>
        <p:nvCxnSpPr>
          <p:cNvPr id="8" name="Straight Connector 7">
            <a:extLst>
              <a:ext uri="{FF2B5EF4-FFF2-40B4-BE49-F238E27FC236}">
                <a16:creationId xmlns:a16="http://schemas.microsoft.com/office/drawing/2014/main" id="{9CD65E74-3196-490C-AE93-0B6567C87DCE}"/>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351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 calcmode="lin" valueType="num">
                                      <p:cBhvr>
                                        <p:cTn id="28"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10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a:t>
            </a:r>
            <a:endParaRPr lang="en-GB" sz="36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4059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Suppose we want to represent -102 in two’s complement – what would the value of the most significant bit be/how many bits would we need?</a:t>
            </a:r>
          </a:p>
          <a:p>
            <a:pPr lvl="0" algn="ctr">
              <a:defRPr/>
            </a:pPr>
            <a:r>
              <a:rPr lang="en-US" sz="3200" dirty="0">
                <a:solidFill>
                  <a:prstClr val="white"/>
                </a:solidFill>
                <a:latin typeface="Bahnschrift SemiBold SemiConden" panose="020B0502040204020203" pitchFamily="34" charset="0"/>
              </a:rPr>
              <a:t>-128 – so we need 8 bits</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Our logic can be </a:t>
            </a:r>
            <a:r>
              <a:rPr lang="en-US" sz="3200" dirty="0">
                <a:solidFill>
                  <a:srgbClr val="00CC00"/>
                </a:solidFill>
                <a:latin typeface="Bahnschrift SemiBold SemiConden" panose="020B0502040204020203" pitchFamily="34" charset="0"/>
              </a:rPr>
              <a:t>-128 + n = -102</a:t>
            </a:r>
          </a:p>
          <a:p>
            <a:pPr lvl="0" algn="ctr">
              <a:defRPr/>
            </a:pPr>
            <a:r>
              <a:rPr lang="en-US" sz="3200" dirty="0">
                <a:solidFill>
                  <a:prstClr val="white"/>
                </a:solidFill>
                <a:latin typeface="Bahnschrift SemiBold SemiConden" panose="020B0502040204020203" pitchFamily="34" charset="0"/>
              </a:rPr>
              <a:t>n would be 26 – so we need the other 7 bits to add up to 26</a:t>
            </a:r>
          </a:p>
        </p:txBody>
      </p:sp>
      <p:graphicFrame>
        <p:nvGraphicFramePr>
          <p:cNvPr id="9" name="Table 8">
            <a:extLst>
              <a:ext uri="{FF2B5EF4-FFF2-40B4-BE49-F238E27FC236}">
                <a16:creationId xmlns:a16="http://schemas.microsoft.com/office/drawing/2014/main" id="{53C6E965-53D6-4344-88C1-91D424890C9B}"/>
              </a:ext>
            </a:extLst>
          </p:cNvPr>
          <p:cNvGraphicFramePr>
            <a:graphicFrameLocks noGrp="1"/>
          </p:cNvGraphicFramePr>
          <p:nvPr>
            <p:extLst>
              <p:ext uri="{D42A27DB-BD31-4B8C-83A1-F6EECF244321}">
                <p14:modId xmlns:p14="http://schemas.microsoft.com/office/powerpoint/2010/main" val="638814100"/>
              </p:ext>
            </p:extLst>
          </p:nvPr>
        </p:nvGraphicFramePr>
        <p:xfrm>
          <a:off x="450919" y="5083536"/>
          <a:ext cx="8886510" cy="1351736"/>
        </p:xfrm>
        <a:graphic>
          <a:graphicData uri="http://schemas.openxmlformats.org/drawingml/2006/table">
            <a:tbl>
              <a:tblPr firstRow="1" bandRow="1">
                <a:tableStyleId>{5C22544A-7EE6-4342-B048-85BDC9FD1C3A}</a:tableStyleId>
              </a:tblPr>
              <a:tblGrid>
                <a:gridCol w="987390">
                  <a:extLst>
                    <a:ext uri="{9D8B030D-6E8A-4147-A177-3AD203B41FA5}">
                      <a16:colId xmlns:a16="http://schemas.microsoft.com/office/drawing/2014/main" val="3687889296"/>
                    </a:ext>
                  </a:extLst>
                </a:gridCol>
                <a:gridCol w="987390">
                  <a:extLst>
                    <a:ext uri="{9D8B030D-6E8A-4147-A177-3AD203B41FA5}">
                      <a16:colId xmlns:a16="http://schemas.microsoft.com/office/drawing/2014/main" val="350025250"/>
                    </a:ext>
                  </a:extLst>
                </a:gridCol>
                <a:gridCol w="987390">
                  <a:extLst>
                    <a:ext uri="{9D8B030D-6E8A-4147-A177-3AD203B41FA5}">
                      <a16:colId xmlns:a16="http://schemas.microsoft.com/office/drawing/2014/main" val="776434977"/>
                    </a:ext>
                  </a:extLst>
                </a:gridCol>
                <a:gridCol w="987390">
                  <a:extLst>
                    <a:ext uri="{9D8B030D-6E8A-4147-A177-3AD203B41FA5}">
                      <a16:colId xmlns:a16="http://schemas.microsoft.com/office/drawing/2014/main" val="4263863829"/>
                    </a:ext>
                  </a:extLst>
                </a:gridCol>
                <a:gridCol w="987390">
                  <a:extLst>
                    <a:ext uri="{9D8B030D-6E8A-4147-A177-3AD203B41FA5}">
                      <a16:colId xmlns:a16="http://schemas.microsoft.com/office/drawing/2014/main" val="2555021757"/>
                    </a:ext>
                  </a:extLst>
                </a:gridCol>
                <a:gridCol w="987390">
                  <a:extLst>
                    <a:ext uri="{9D8B030D-6E8A-4147-A177-3AD203B41FA5}">
                      <a16:colId xmlns:a16="http://schemas.microsoft.com/office/drawing/2014/main" val="3043524042"/>
                    </a:ext>
                  </a:extLst>
                </a:gridCol>
                <a:gridCol w="987390">
                  <a:extLst>
                    <a:ext uri="{9D8B030D-6E8A-4147-A177-3AD203B41FA5}">
                      <a16:colId xmlns:a16="http://schemas.microsoft.com/office/drawing/2014/main" val="1130134962"/>
                    </a:ext>
                  </a:extLst>
                </a:gridCol>
                <a:gridCol w="987390">
                  <a:extLst>
                    <a:ext uri="{9D8B030D-6E8A-4147-A177-3AD203B41FA5}">
                      <a16:colId xmlns:a16="http://schemas.microsoft.com/office/drawing/2014/main" val="3675710986"/>
                    </a:ext>
                  </a:extLst>
                </a:gridCol>
                <a:gridCol w="987390">
                  <a:extLst>
                    <a:ext uri="{9D8B030D-6E8A-4147-A177-3AD203B41FA5}">
                      <a16:colId xmlns:a16="http://schemas.microsoft.com/office/drawing/2014/main" val="1089739391"/>
                    </a:ext>
                  </a:extLst>
                </a:gridCol>
              </a:tblGrid>
              <a:tr h="675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-128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64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32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16</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3131215"/>
                  </a:ext>
                </a:extLst>
              </a:tr>
              <a:tr h="675868">
                <a:tc>
                  <a:txBody>
                    <a:bodyPr/>
                    <a:lstStyle/>
                    <a:p>
                      <a:pPr algn="ctr"/>
                      <a:r>
                        <a:rPr lang="en-US" sz="3000" b="1" baseline="0" dirty="0">
                          <a:solidFill>
                            <a:schemeClr val="bg1"/>
                          </a:solidFill>
                        </a:rPr>
                        <a:t>-102</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bl>
          </a:graphicData>
        </a:graphic>
      </p:graphicFrame>
    </p:spTree>
    <p:extLst>
      <p:ext uri="{BB962C8B-B14F-4D97-AF65-F5344CB8AC3E}">
        <p14:creationId xmlns:p14="http://schemas.microsoft.com/office/powerpoint/2010/main" val="2494586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0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a:t>
            </a:r>
            <a:endParaRPr lang="en-GB" sz="3600" dirty="0">
              <a:solidFill>
                <a:prstClr val="white"/>
              </a:solidFill>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D9D83865-3149-4EE0-9967-F653354D088F}"/>
              </a:ext>
            </a:extLst>
          </p:cNvPr>
          <p:cNvGraphicFramePr>
            <a:graphicFrameLocks noGrp="1"/>
          </p:cNvGraphicFramePr>
          <p:nvPr>
            <p:extLst>
              <p:ext uri="{D42A27DB-BD31-4B8C-83A1-F6EECF244321}">
                <p14:modId xmlns:p14="http://schemas.microsoft.com/office/powerpoint/2010/main" val="2325904282"/>
              </p:ext>
            </p:extLst>
          </p:nvPr>
        </p:nvGraphicFramePr>
        <p:xfrm>
          <a:off x="239903" y="1380393"/>
          <a:ext cx="4965145" cy="1351736"/>
        </p:xfrm>
        <a:graphic>
          <a:graphicData uri="http://schemas.openxmlformats.org/drawingml/2006/table">
            <a:tbl>
              <a:tblPr firstRow="1" bandRow="1">
                <a:tableStyleId>{5C22544A-7EE6-4342-B048-85BDC9FD1C3A}</a:tableStyleId>
              </a:tblPr>
              <a:tblGrid>
                <a:gridCol w="993029">
                  <a:extLst>
                    <a:ext uri="{9D8B030D-6E8A-4147-A177-3AD203B41FA5}">
                      <a16:colId xmlns:a16="http://schemas.microsoft.com/office/drawing/2014/main" val="3687889296"/>
                    </a:ext>
                  </a:extLst>
                </a:gridCol>
                <a:gridCol w="993029">
                  <a:extLst>
                    <a:ext uri="{9D8B030D-6E8A-4147-A177-3AD203B41FA5}">
                      <a16:colId xmlns:a16="http://schemas.microsoft.com/office/drawing/2014/main" val="350025250"/>
                    </a:ext>
                  </a:extLst>
                </a:gridCol>
                <a:gridCol w="993029">
                  <a:extLst>
                    <a:ext uri="{9D8B030D-6E8A-4147-A177-3AD203B41FA5}">
                      <a16:colId xmlns:a16="http://schemas.microsoft.com/office/drawing/2014/main" val="776434977"/>
                    </a:ext>
                  </a:extLst>
                </a:gridCol>
                <a:gridCol w="993029">
                  <a:extLst>
                    <a:ext uri="{9D8B030D-6E8A-4147-A177-3AD203B41FA5}">
                      <a16:colId xmlns:a16="http://schemas.microsoft.com/office/drawing/2014/main" val="4263863829"/>
                    </a:ext>
                  </a:extLst>
                </a:gridCol>
                <a:gridCol w="993029">
                  <a:extLst>
                    <a:ext uri="{9D8B030D-6E8A-4147-A177-3AD203B41FA5}">
                      <a16:colId xmlns:a16="http://schemas.microsoft.com/office/drawing/2014/main" val="2555021757"/>
                    </a:ext>
                  </a:extLst>
                </a:gridCol>
              </a:tblGrid>
              <a:tr h="675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3131215"/>
                  </a:ext>
                </a:extLst>
              </a:tr>
              <a:tr h="675868">
                <a:tc>
                  <a:txBody>
                    <a:bodyPr/>
                    <a:lstStyle/>
                    <a:p>
                      <a:pPr algn="ctr"/>
                      <a:r>
                        <a:rPr lang="en-US" sz="3000" b="1" baseline="0" dirty="0">
                          <a:solidFill>
                            <a:schemeClr val="bg1"/>
                          </a:solidFill>
                        </a:rPr>
                        <a:t>-7</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bl>
          </a:graphicData>
        </a:graphic>
      </p:graphicFrame>
      <p:sp>
        <p:nvSpPr>
          <p:cNvPr id="9" name="Rectangle 8">
            <a:extLst>
              <a:ext uri="{FF2B5EF4-FFF2-40B4-BE49-F238E27FC236}">
                <a16:creationId xmlns:a16="http://schemas.microsoft.com/office/drawing/2014/main" id="{BF5AC4ED-D461-4B43-B335-4AC14C97BDB4}"/>
              </a:ext>
            </a:extLst>
          </p:cNvPr>
          <p:cNvSpPr/>
          <p:nvPr/>
        </p:nvSpPr>
        <p:spPr>
          <a:xfrm>
            <a:off x="1239715" y="2048608"/>
            <a:ext cx="3965333" cy="6835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graphicFrame>
        <p:nvGraphicFramePr>
          <p:cNvPr id="10" name="Table 9">
            <a:extLst>
              <a:ext uri="{FF2B5EF4-FFF2-40B4-BE49-F238E27FC236}">
                <a16:creationId xmlns:a16="http://schemas.microsoft.com/office/drawing/2014/main" id="{17C8BA05-86B2-419C-91EA-21F4BEFFBD2B}"/>
              </a:ext>
            </a:extLst>
          </p:cNvPr>
          <p:cNvGraphicFramePr>
            <a:graphicFrameLocks noGrp="1"/>
          </p:cNvGraphicFramePr>
          <p:nvPr>
            <p:extLst>
              <p:ext uri="{D42A27DB-BD31-4B8C-83A1-F6EECF244321}">
                <p14:modId xmlns:p14="http://schemas.microsoft.com/office/powerpoint/2010/main" val="524202389"/>
              </p:ext>
            </p:extLst>
          </p:nvPr>
        </p:nvGraphicFramePr>
        <p:xfrm>
          <a:off x="239903" y="3085519"/>
          <a:ext cx="8886510" cy="1351736"/>
        </p:xfrm>
        <a:graphic>
          <a:graphicData uri="http://schemas.openxmlformats.org/drawingml/2006/table">
            <a:tbl>
              <a:tblPr firstRow="1" bandRow="1">
                <a:tableStyleId>{5C22544A-7EE6-4342-B048-85BDC9FD1C3A}</a:tableStyleId>
              </a:tblPr>
              <a:tblGrid>
                <a:gridCol w="987390">
                  <a:extLst>
                    <a:ext uri="{9D8B030D-6E8A-4147-A177-3AD203B41FA5}">
                      <a16:colId xmlns:a16="http://schemas.microsoft.com/office/drawing/2014/main" val="3687889296"/>
                    </a:ext>
                  </a:extLst>
                </a:gridCol>
                <a:gridCol w="987390">
                  <a:extLst>
                    <a:ext uri="{9D8B030D-6E8A-4147-A177-3AD203B41FA5}">
                      <a16:colId xmlns:a16="http://schemas.microsoft.com/office/drawing/2014/main" val="350025250"/>
                    </a:ext>
                  </a:extLst>
                </a:gridCol>
                <a:gridCol w="987390">
                  <a:extLst>
                    <a:ext uri="{9D8B030D-6E8A-4147-A177-3AD203B41FA5}">
                      <a16:colId xmlns:a16="http://schemas.microsoft.com/office/drawing/2014/main" val="776434977"/>
                    </a:ext>
                  </a:extLst>
                </a:gridCol>
                <a:gridCol w="987390">
                  <a:extLst>
                    <a:ext uri="{9D8B030D-6E8A-4147-A177-3AD203B41FA5}">
                      <a16:colId xmlns:a16="http://schemas.microsoft.com/office/drawing/2014/main" val="4263863829"/>
                    </a:ext>
                  </a:extLst>
                </a:gridCol>
                <a:gridCol w="987390">
                  <a:extLst>
                    <a:ext uri="{9D8B030D-6E8A-4147-A177-3AD203B41FA5}">
                      <a16:colId xmlns:a16="http://schemas.microsoft.com/office/drawing/2014/main" val="2555021757"/>
                    </a:ext>
                  </a:extLst>
                </a:gridCol>
                <a:gridCol w="987390">
                  <a:extLst>
                    <a:ext uri="{9D8B030D-6E8A-4147-A177-3AD203B41FA5}">
                      <a16:colId xmlns:a16="http://schemas.microsoft.com/office/drawing/2014/main" val="3043524042"/>
                    </a:ext>
                  </a:extLst>
                </a:gridCol>
                <a:gridCol w="987390">
                  <a:extLst>
                    <a:ext uri="{9D8B030D-6E8A-4147-A177-3AD203B41FA5}">
                      <a16:colId xmlns:a16="http://schemas.microsoft.com/office/drawing/2014/main" val="1130134962"/>
                    </a:ext>
                  </a:extLst>
                </a:gridCol>
                <a:gridCol w="987390">
                  <a:extLst>
                    <a:ext uri="{9D8B030D-6E8A-4147-A177-3AD203B41FA5}">
                      <a16:colId xmlns:a16="http://schemas.microsoft.com/office/drawing/2014/main" val="3675710986"/>
                    </a:ext>
                  </a:extLst>
                </a:gridCol>
                <a:gridCol w="987390">
                  <a:extLst>
                    <a:ext uri="{9D8B030D-6E8A-4147-A177-3AD203B41FA5}">
                      <a16:colId xmlns:a16="http://schemas.microsoft.com/office/drawing/2014/main" val="1089739391"/>
                    </a:ext>
                  </a:extLst>
                </a:gridCol>
              </a:tblGrid>
              <a:tr h="675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-128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64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32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16</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3131215"/>
                  </a:ext>
                </a:extLst>
              </a:tr>
              <a:tr h="675868">
                <a:tc>
                  <a:txBody>
                    <a:bodyPr/>
                    <a:lstStyle/>
                    <a:p>
                      <a:pPr algn="ctr"/>
                      <a:r>
                        <a:rPr lang="en-US" sz="3000" b="1" baseline="0" dirty="0">
                          <a:solidFill>
                            <a:schemeClr val="bg1"/>
                          </a:solidFill>
                        </a:rPr>
                        <a:t>-35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bl>
          </a:graphicData>
        </a:graphic>
      </p:graphicFrame>
      <p:sp>
        <p:nvSpPr>
          <p:cNvPr id="11" name="Rectangle 10">
            <a:extLst>
              <a:ext uri="{FF2B5EF4-FFF2-40B4-BE49-F238E27FC236}">
                <a16:creationId xmlns:a16="http://schemas.microsoft.com/office/drawing/2014/main" id="{E2E02473-104F-4A00-B4FF-F665E6CDE391}"/>
              </a:ext>
            </a:extLst>
          </p:cNvPr>
          <p:cNvSpPr/>
          <p:nvPr/>
        </p:nvSpPr>
        <p:spPr>
          <a:xfrm>
            <a:off x="1239714" y="3761387"/>
            <a:ext cx="7886699" cy="6835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graphicFrame>
        <p:nvGraphicFramePr>
          <p:cNvPr id="12" name="Table 11">
            <a:extLst>
              <a:ext uri="{FF2B5EF4-FFF2-40B4-BE49-F238E27FC236}">
                <a16:creationId xmlns:a16="http://schemas.microsoft.com/office/drawing/2014/main" id="{EEBDFAD7-E474-45CF-87EF-5A0B2CE2F41A}"/>
              </a:ext>
            </a:extLst>
          </p:cNvPr>
          <p:cNvGraphicFramePr>
            <a:graphicFrameLocks noGrp="1"/>
          </p:cNvGraphicFramePr>
          <p:nvPr>
            <p:extLst>
              <p:ext uri="{D42A27DB-BD31-4B8C-83A1-F6EECF244321}">
                <p14:modId xmlns:p14="http://schemas.microsoft.com/office/powerpoint/2010/main" val="3937434349"/>
              </p:ext>
            </p:extLst>
          </p:nvPr>
        </p:nvGraphicFramePr>
        <p:xfrm>
          <a:off x="239903" y="4790645"/>
          <a:ext cx="8886510" cy="1351736"/>
        </p:xfrm>
        <a:graphic>
          <a:graphicData uri="http://schemas.openxmlformats.org/drawingml/2006/table">
            <a:tbl>
              <a:tblPr firstRow="1" bandRow="1">
                <a:tableStyleId>{5C22544A-7EE6-4342-B048-85BDC9FD1C3A}</a:tableStyleId>
              </a:tblPr>
              <a:tblGrid>
                <a:gridCol w="987390">
                  <a:extLst>
                    <a:ext uri="{9D8B030D-6E8A-4147-A177-3AD203B41FA5}">
                      <a16:colId xmlns:a16="http://schemas.microsoft.com/office/drawing/2014/main" val="3687889296"/>
                    </a:ext>
                  </a:extLst>
                </a:gridCol>
                <a:gridCol w="987390">
                  <a:extLst>
                    <a:ext uri="{9D8B030D-6E8A-4147-A177-3AD203B41FA5}">
                      <a16:colId xmlns:a16="http://schemas.microsoft.com/office/drawing/2014/main" val="350025250"/>
                    </a:ext>
                  </a:extLst>
                </a:gridCol>
                <a:gridCol w="987390">
                  <a:extLst>
                    <a:ext uri="{9D8B030D-6E8A-4147-A177-3AD203B41FA5}">
                      <a16:colId xmlns:a16="http://schemas.microsoft.com/office/drawing/2014/main" val="776434977"/>
                    </a:ext>
                  </a:extLst>
                </a:gridCol>
                <a:gridCol w="987390">
                  <a:extLst>
                    <a:ext uri="{9D8B030D-6E8A-4147-A177-3AD203B41FA5}">
                      <a16:colId xmlns:a16="http://schemas.microsoft.com/office/drawing/2014/main" val="4263863829"/>
                    </a:ext>
                  </a:extLst>
                </a:gridCol>
                <a:gridCol w="987390">
                  <a:extLst>
                    <a:ext uri="{9D8B030D-6E8A-4147-A177-3AD203B41FA5}">
                      <a16:colId xmlns:a16="http://schemas.microsoft.com/office/drawing/2014/main" val="2555021757"/>
                    </a:ext>
                  </a:extLst>
                </a:gridCol>
                <a:gridCol w="987390">
                  <a:extLst>
                    <a:ext uri="{9D8B030D-6E8A-4147-A177-3AD203B41FA5}">
                      <a16:colId xmlns:a16="http://schemas.microsoft.com/office/drawing/2014/main" val="3043524042"/>
                    </a:ext>
                  </a:extLst>
                </a:gridCol>
                <a:gridCol w="987390">
                  <a:extLst>
                    <a:ext uri="{9D8B030D-6E8A-4147-A177-3AD203B41FA5}">
                      <a16:colId xmlns:a16="http://schemas.microsoft.com/office/drawing/2014/main" val="1130134962"/>
                    </a:ext>
                  </a:extLst>
                </a:gridCol>
                <a:gridCol w="987390">
                  <a:extLst>
                    <a:ext uri="{9D8B030D-6E8A-4147-A177-3AD203B41FA5}">
                      <a16:colId xmlns:a16="http://schemas.microsoft.com/office/drawing/2014/main" val="3675710986"/>
                    </a:ext>
                  </a:extLst>
                </a:gridCol>
                <a:gridCol w="987390">
                  <a:extLst>
                    <a:ext uri="{9D8B030D-6E8A-4147-A177-3AD203B41FA5}">
                      <a16:colId xmlns:a16="http://schemas.microsoft.com/office/drawing/2014/main" val="1089739391"/>
                    </a:ext>
                  </a:extLst>
                </a:gridCol>
              </a:tblGrid>
              <a:tr h="675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-128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64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32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16</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3131215"/>
                  </a:ext>
                </a:extLst>
              </a:tr>
              <a:tr h="675868">
                <a:tc>
                  <a:txBody>
                    <a:bodyPr/>
                    <a:lstStyle/>
                    <a:p>
                      <a:pPr algn="ctr"/>
                      <a:r>
                        <a:rPr lang="en-US" sz="3000" b="1" baseline="0" dirty="0">
                          <a:solidFill>
                            <a:schemeClr val="bg1"/>
                          </a:solidFill>
                        </a:rPr>
                        <a:t>-76</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bl>
          </a:graphicData>
        </a:graphic>
      </p:graphicFrame>
      <p:sp>
        <p:nvSpPr>
          <p:cNvPr id="13" name="Rectangle 12">
            <a:extLst>
              <a:ext uri="{FF2B5EF4-FFF2-40B4-BE49-F238E27FC236}">
                <a16:creationId xmlns:a16="http://schemas.microsoft.com/office/drawing/2014/main" id="{73BC254E-BF5D-4E37-9D25-93902420DC7D}"/>
              </a:ext>
            </a:extLst>
          </p:cNvPr>
          <p:cNvSpPr/>
          <p:nvPr/>
        </p:nvSpPr>
        <p:spPr>
          <a:xfrm>
            <a:off x="1233562" y="5492658"/>
            <a:ext cx="7886699" cy="6835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cxnSp>
        <p:nvCxnSpPr>
          <p:cNvPr id="14" name="Straight Connector 13">
            <a:extLst>
              <a:ext uri="{FF2B5EF4-FFF2-40B4-BE49-F238E27FC236}">
                <a16:creationId xmlns:a16="http://schemas.microsoft.com/office/drawing/2014/main" id="{EC23DF30-8E92-4AEF-81F4-5962DD9EF6E6}"/>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578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 Converting from Positive to Negative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To convert from a positive number – say 12 – to it’s negative equivalent – i.e. -12, we simply “</a:t>
            </a:r>
            <a:r>
              <a:rPr lang="en-US" sz="3200" dirty="0">
                <a:solidFill>
                  <a:srgbClr val="00CC00"/>
                </a:solidFill>
                <a:latin typeface="Bahnschrift SemiBold SemiConden" panose="020B0502040204020203" pitchFamily="34" charset="0"/>
              </a:rPr>
              <a:t>flip the bits &amp; add 1</a:t>
            </a:r>
            <a:r>
              <a:rPr lang="en-US" sz="3200" dirty="0">
                <a:solidFill>
                  <a:prstClr val="white"/>
                </a:solidFill>
                <a:latin typeface="Bahnschrift SemiBold SemiConden" panose="020B0502040204020203" pitchFamily="34" charset="0"/>
              </a:rPr>
              <a:t>” – so remember this rule</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When thinking about one’s compliment, do you know why we need to add 1 for two’s complement?</a:t>
            </a:r>
          </a:p>
          <a:p>
            <a:pPr lvl="0" algn="ctr">
              <a:defRPr/>
            </a:pPr>
            <a:r>
              <a:rPr lang="en-US" sz="3200" dirty="0">
                <a:solidFill>
                  <a:prstClr val="white"/>
                </a:solidFill>
                <a:latin typeface="Bahnschrift SemiBold SemiConden" panose="020B0502040204020203" pitchFamily="34" charset="0"/>
              </a:rPr>
              <a:t>Since arithmetic answers in one’s compliment were always off by -1 – so if we add 1, the answer will be correct</a:t>
            </a:r>
          </a:p>
        </p:txBody>
      </p:sp>
      <p:cxnSp>
        <p:nvCxnSpPr>
          <p:cNvPr id="6" name="Straight Connector 5">
            <a:extLst>
              <a:ext uri="{FF2B5EF4-FFF2-40B4-BE49-F238E27FC236}">
                <a16:creationId xmlns:a16="http://schemas.microsoft.com/office/drawing/2014/main" id="{DAC84117-5251-41A8-9FAD-45CC62174793}"/>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7083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 Converting from Positive to Negative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810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Let’s try converting from 12 to -12 – how many bits do we need?</a:t>
            </a:r>
          </a:p>
        </p:txBody>
      </p:sp>
      <p:graphicFrame>
        <p:nvGraphicFramePr>
          <p:cNvPr id="9" name="Table 8">
            <a:extLst>
              <a:ext uri="{FF2B5EF4-FFF2-40B4-BE49-F238E27FC236}">
                <a16:creationId xmlns:a16="http://schemas.microsoft.com/office/drawing/2014/main" id="{53C6E965-53D6-4344-88C1-91D424890C9B}"/>
              </a:ext>
            </a:extLst>
          </p:cNvPr>
          <p:cNvGraphicFramePr>
            <a:graphicFrameLocks noGrp="1"/>
          </p:cNvGraphicFramePr>
          <p:nvPr>
            <p:extLst>
              <p:ext uri="{D42A27DB-BD31-4B8C-83A1-F6EECF244321}">
                <p14:modId xmlns:p14="http://schemas.microsoft.com/office/powerpoint/2010/main" val="3532556770"/>
              </p:ext>
            </p:extLst>
          </p:nvPr>
        </p:nvGraphicFramePr>
        <p:xfrm>
          <a:off x="530049" y="1855779"/>
          <a:ext cx="10178983" cy="1660164"/>
        </p:xfrm>
        <a:graphic>
          <a:graphicData uri="http://schemas.openxmlformats.org/drawingml/2006/table">
            <a:tbl>
              <a:tblPr firstRow="1" bandRow="1">
                <a:tableStyleId>{5C22544A-7EE6-4342-B048-85BDC9FD1C3A}</a:tableStyleId>
              </a:tblPr>
              <a:tblGrid>
                <a:gridCol w="2485713">
                  <a:extLst>
                    <a:ext uri="{9D8B030D-6E8A-4147-A177-3AD203B41FA5}">
                      <a16:colId xmlns:a16="http://schemas.microsoft.com/office/drawing/2014/main" val="3687889296"/>
                    </a:ext>
                  </a:extLst>
                </a:gridCol>
                <a:gridCol w="1538654">
                  <a:extLst>
                    <a:ext uri="{9D8B030D-6E8A-4147-A177-3AD203B41FA5}">
                      <a16:colId xmlns:a16="http://schemas.microsoft.com/office/drawing/2014/main" val="2361590161"/>
                    </a:ext>
                  </a:extLst>
                </a:gridCol>
                <a:gridCol w="1538654">
                  <a:extLst>
                    <a:ext uri="{9D8B030D-6E8A-4147-A177-3AD203B41FA5}">
                      <a16:colId xmlns:a16="http://schemas.microsoft.com/office/drawing/2014/main" val="3043524042"/>
                    </a:ext>
                  </a:extLst>
                </a:gridCol>
                <a:gridCol w="1538654">
                  <a:extLst>
                    <a:ext uri="{9D8B030D-6E8A-4147-A177-3AD203B41FA5}">
                      <a16:colId xmlns:a16="http://schemas.microsoft.com/office/drawing/2014/main" val="1130134962"/>
                    </a:ext>
                  </a:extLst>
                </a:gridCol>
                <a:gridCol w="1538654">
                  <a:extLst>
                    <a:ext uri="{9D8B030D-6E8A-4147-A177-3AD203B41FA5}">
                      <a16:colId xmlns:a16="http://schemas.microsoft.com/office/drawing/2014/main" val="3675710986"/>
                    </a:ext>
                  </a:extLst>
                </a:gridCol>
                <a:gridCol w="1538654">
                  <a:extLst>
                    <a:ext uri="{9D8B030D-6E8A-4147-A177-3AD203B41FA5}">
                      <a16:colId xmlns:a16="http://schemas.microsoft.com/office/drawing/2014/main" val="1089739391"/>
                    </a:ext>
                  </a:extLst>
                </a:gridCol>
              </a:tblGrid>
              <a:tr h="55338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-16</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3131215"/>
                  </a:ext>
                </a:extLst>
              </a:tr>
              <a:tr h="553388">
                <a:tc>
                  <a:txBody>
                    <a:bodyPr/>
                    <a:lstStyle/>
                    <a:p>
                      <a:pPr algn="ctr"/>
                      <a:r>
                        <a:rPr lang="en-US" sz="3000" b="1" baseline="0" dirty="0">
                          <a:solidFill>
                            <a:schemeClr val="bg1"/>
                          </a:solidFill>
                        </a:rPr>
                        <a:t>12</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553388">
                <a:tc>
                  <a:txBody>
                    <a:bodyPr/>
                    <a:lstStyle/>
                    <a:p>
                      <a:pPr algn="ctr"/>
                      <a:r>
                        <a:rPr lang="en-US" sz="3000" b="1" baseline="0" dirty="0">
                          <a:solidFill>
                            <a:schemeClr val="bg1"/>
                          </a:solidFill>
                        </a:rPr>
                        <a:t>Flip bits</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1203149573"/>
                  </a:ext>
                </a:extLst>
              </a:tr>
            </a:tbl>
          </a:graphicData>
        </a:graphic>
      </p:graphicFrame>
      <p:sp>
        <p:nvSpPr>
          <p:cNvPr id="7" name="Rectangle 6">
            <a:extLst>
              <a:ext uri="{FF2B5EF4-FFF2-40B4-BE49-F238E27FC236}">
                <a16:creationId xmlns:a16="http://schemas.microsoft.com/office/drawing/2014/main" id="{3E83C465-C2D9-439C-8AF5-2A14FD86820F}"/>
              </a:ext>
            </a:extLst>
          </p:cNvPr>
          <p:cNvSpPr/>
          <p:nvPr/>
        </p:nvSpPr>
        <p:spPr>
          <a:xfrm>
            <a:off x="210178" y="3537671"/>
            <a:ext cx="11451773" cy="6562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Now we need to </a:t>
            </a:r>
            <a:r>
              <a:rPr lang="en-US" sz="3200" dirty="0">
                <a:solidFill>
                  <a:srgbClr val="00CC00"/>
                </a:solidFill>
                <a:latin typeface="Bahnschrift SemiBold SemiConden" panose="020B0502040204020203" pitchFamily="34" charset="0"/>
              </a:rPr>
              <a:t>add 1</a:t>
            </a:r>
          </a:p>
        </p:txBody>
      </p:sp>
      <p:graphicFrame>
        <p:nvGraphicFramePr>
          <p:cNvPr id="8" name="Table 7">
            <a:extLst>
              <a:ext uri="{FF2B5EF4-FFF2-40B4-BE49-F238E27FC236}">
                <a16:creationId xmlns:a16="http://schemas.microsoft.com/office/drawing/2014/main" id="{87ACA9B7-DE7F-4BE7-BD8D-F8E4FDAF191E}"/>
              </a:ext>
            </a:extLst>
          </p:cNvPr>
          <p:cNvGraphicFramePr>
            <a:graphicFrameLocks noGrp="1"/>
          </p:cNvGraphicFramePr>
          <p:nvPr>
            <p:extLst>
              <p:ext uri="{D42A27DB-BD31-4B8C-83A1-F6EECF244321}">
                <p14:modId xmlns:p14="http://schemas.microsoft.com/office/powerpoint/2010/main" val="734046043"/>
              </p:ext>
            </p:extLst>
          </p:nvPr>
        </p:nvGraphicFramePr>
        <p:xfrm>
          <a:off x="530046" y="4215654"/>
          <a:ext cx="10178986" cy="2260030"/>
        </p:xfrm>
        <a:graphic>
          <a:graphicData uri="http://schemas.openxmlformats.org/drawingml/2006/table">
            <a:tbl>
              <a:tblPr firstRow="1" bandRow="1">
                <a:tableStyleId>{5C22544A-7EE6-4342-B048-85BDC9FD1C3A}</a:tableStyleId>
              </a:tblPr>
              <a:tblGrid>
                <a:gridCol w="2494506">
                  <a:extLst>
                    <a:ext uri="{9D8B030D-6E8A-4147-A177-3AD203B41FA5}">
                      <a16:colId xmlns:a16="http://schemas.microsoft.com/office/drawing/2014/main" val="3687889296"/>
                    </a:ext>
                  </a:extLst>
                </a:gridCol>
                <a:gridCol w="1536896">
                  <a:extLst>
                    <a:ext uri="{9D8B030D-6E8A-4147-A177-3AD203B41FA5}">
                      <a16:colId xmlns:a16="http://schemas.microsoft.com/office/drawing/2014/main" val="1032071204"/>
                    </a:ext>
                  </a:extLst>
                </a:gridCol>
                <a:gridCol w="1536896">
                  <a:extLst>
                    <a:ext uri="{9D8B030D-6E8A-4147-A177-3AD203B41FA5}">
                      <a16:colId xmlns:a16="http://schemas.microsoft.com/office/drawing/2014/main" val="1746498091"/>
                    </a:ext>
                  </a:extLst>
                </a:gridCol>
                <a:gridCol w="1536896">
                  <a:extLst>
                    <a:ext uri="{9D8B030D-6E8A-4147-A177-3AD203B41FA5}">
                      <a16:colId xmlns:a16="http://schemas.microsoft.com/office/drawing/2014/main" val="126589501"/>
                    </a:ext>
                  </a:extLst>
                </a:gridCol>
                <a:gridCol w="1536896">
                  <a:extLst>
                    <a:ext uri="{9D8B030D-6E8A-4147-A177-3AD203B41FA5}">
                      <a16:colId xmlns:a16="http://schemas.microsoft.com/office/drawing/2014/main" val="2555021757"/>
                    </a:ext>
                  </a:extLst>
                </a:gridCol>
                <a:gridCol w="1536896">
                  <a:extLst>
                    <a:ext uri="{9D8B030D-6E8A-4147-A177-3AD203B41FA5}">
                      <a16:colId xmlns:a16="http://schemas.microsoft.com/office/drawing/2014/main" val="3526651773"/>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r>
                        <a:rPr lang="en-US" sz="3000" b="1" baseline="0" dirty="0">
                          <a:solidFill>
                            <a:schemeClr val="bg1"/>
                          </a:solidFill>
                        </a:rPr>
                        <a:t>Flipped</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r>
                        <a:rPr lang="en-US" sz="3000" b="1" baseline="0" dirty="0">
                          <a:solidFill>
                            <a:schemeClr val="bg1"/>
                          </a:solidFill>
                        </a:rPr>
                        <a:t>Add 1</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0" name="Rectangle 9">
            <a:extLst>
              <a:ext uri="{FF2B5EF4-FFF2-40B4-BE49-F238E27FC236}">
                <a16:creationId xmlns:a16="http://schemas.microsoft.com/office/drawing/2014/main" id="{CF84BAD4-DC2D-496D-941E-03906E014E0F}"/>
              </a:ext>
            </a:extLst>
          </p:cNvPr>
          <p:cNvSpPr/>
          <p:nvPr/>
        </p:nvSpPr>
        <p:spPr>
          <a:xfrm>
            <a:off x="9402242" y="4692908"/>
            <a:ext cx="2613580" cy="1053310"/>
          </a:xfrm>
          <a:prstGeom prst="rect">
            <a:avLst/>
          </a:prstGeom>
          <a:gradFill flip="none" rotWithShape="1">
            <a:gsLst>
              <a:gs pos="0">
                <a:schemeClr val="tx1">
                  <a:lumMod val="65000"/>
                  <a:lumOff val="35000"/>
                </a:schemeClr>
              </a:gs>
              <a:gs pos="100000">
                <a:schemeClr val="tx1">
                  <a:lumMod val="85000"/>
                  <a:lumOff val="1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-16 + 4 = -12</a:t>
            </a:r>
          </a:p>
          <a:p>
            <a:pPr lvl="0" algn="ctr">
              <a:defRPr/>
            </a:pPr>
            <a:r>
              <a:rPr lang="en-US" sz="3200" dirty="0">
                <a:solidFill>
                  <a:prstClr val="white"/>
                </a:solidFill>
                <a:latin typeface="Bahnschrift SemiBold SemiConden" panose="020B0502040204020203" pitchFamily="34" charset="0"/>
              </a:rPr>
              <a:t>so it’s correct</a:t>
            </a:r>
          </a:p>
        </p:txBody>
      </p:sp>
      <p:cxnSp>
        <p:nvCxnSpPr>
          <p:cNvPr id="11" name="Straight Connector 10">
            <a:extLst>
              <a:ext uri="{FF2B5EF4-FFF2-40B4-BE49-F238E27FC236}">
                <a16:creationId xmlns:a16="http://schemas.microsoft.com/office/drawing/2014/main" id="{1AD50F0A-2CEC-48FF-BE85-06A12F943912}"/>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7005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0">
                                            <p:bg/>
                                          </p:spTgt>
                                        </p:tgtEl>
                                        <p:attrNameLst>
                                          <p:attrName>style.visibility</p:attrName>
                                        </p:attrNameLst>
                                      </p:cBhvr>
                                      <p:to>
                                        <p:strVal val="visible"/>
                                      </p:to>
                                    </p:set>
                                    <p:anim calcmode="lin" valueType="num">
                                      <p:cBhvr>
                                        <p:cTn id="35" dur="500" fill="hold"/>
                                        <p:tgtEl>
                                          <p:spTgt spid="10">
                                            <p:bg/>
                                          </p:spTgt>
                                        </p:tgtEl>
                                        <p:attrNameLst>
                                          <p:attrName>ppt_w</p:attrName>
                                        </p:attrNameLst>
                                      </p:cBhvr>
                                      <p:tavLst>
                                        <p:tav tm="0">
                                          <p:val>
                                            <p:fltVal val="0"/>
                                          </p:val>
                                        </p:tav>
                                        <p:tav tm="100000">
                                          <p:val>
                                            <p:strVal val="#ppt_w"/>
                                          </p:val>
                                        </p:tav>
                                      </p:tavLst>
                                    </p:anim>
                                    <p:anim calcmode="lin" valueType="num">
                                      <p:cBhvr>
                                        <p:cTn id="36" dur="500" fill="hold"/>
                                        <p:tgtEl>
                                          <p:spTgt spid="10">
                                            <p:bg/>
                                          </p:spTgt>
                                        </p:tgtEl>
                                        <p:attrNameLst>
                                          <p:attrName>ppt_h</p:attrName>
                                        </p:attrNameLst>
                                      </p:cBhvr>
                                      <p:tavLst>
                                        <p:tav tm="0">
                                          <p:val>
                                            <p:fltVal val="0"/>
                                          </p:val>
                                        </p:tav>
                                        <p:tav tm="100000">
                                          <p:val>
                                            <p:strVal val="#ppt_h"/>
                                          </p:val>
                                        </p:tav>
                                      </p:tavLst>
                                    </p:anim>
                                    <p:animEffect transition="in" filter="fade">
                                      <p:cBhvr>
                                        <p:cTn id="37" dur="500"/>
                                        <p:tgtEl>
                                          <p:spTgt spid="10">
                                            <p:bg/>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 calcmode="lin" valueType="num">
                                      <p:cBhvr>
                                        <p:cTn id="42"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10">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0">
                                            <p:txEl>
                                              <p:pRg st="1" end="1"/>
                                            </p:txEl>
                                          </p:spTgt>
                                        </p:tgtEl>
                                        <p:attrNameLst>
                                          <p:attrName>style.visibility</p:attrName>
                                        </p:attrNameLst>
                                      </p:cBhvr>
                                      <p:to>
                                        <p:strVal val="visible"/>
                                      </p:to>
                                    </p:set>
                                    <p:anim calcmode="lin" valueType="num">
                                      <p:cBhvr>
                                        <p:cTn id="49" dur="500" fill="hold"/>
                                        <p:tgtEl>
                                          <p:spTgt spid="10">
                                            <p:txEl>
                                              <p:pRg st="1" end="1"/>
                                            </p:txEl>
                                          </p:spTgt>
                                        </p:tgtEl>
                                        <p:attrNameLst>
                                          <p:attrName>ppt_w</p:attrName>
                                        </p:attrNameLst>
                                      </p:cBhvr>
                                      <p:tavLst>
                                        <p:tav tm="0">
                                          <p:val>
                                            <p:fltVal val="0"/>
                                          </p:val>
                                        </p:tav>
                                        <p:tav tm="100000">
                                          <p:val>
                                            <p:strVal val="#ppt_w"/>
                                          </p:val>
                                        </p:tav>
                                      </p:tavLst>
                                    </p:anim>
                                    <p:anim calcmode="lin" valueType="num">
                                      <p:cBhvr>
                                        <p:cTn id="50" dur="500" fill="hold"/>
                                        <p:tgtEl>
                                          <p:spTgt spid="10">
                                            <p:txEl>
                                              <p:pRg st="1" end="1"/>
                                            </p:txEl>
                                          </p:spTgt>
                                        </p:tgtEl>
                                        <p:attrNameLst>
                                          <p:attrName>ppt_h</p:attrName>
                                        </p:attrNameLst>
                                      </p:cBhvr>
                                      <p:tavLst>
                                        <p:tav tm="0">
                                          <p:val>
                                            <p:fltVal val="0"/>
                                          </p:val>
                                        </p:tav>
                                        <p:tav tm="100000">
                                          <p:val>
                                            <p:strVal val="#ppt_h"/>
                                          </p:val>
                                        </p:tav>
                                      </p:tavLst>
                                    </p:anim>
                                    <p:animEffect transition="in" filter="fade">
                                      <p:cBhvr>
                                        <p:cTn id="51"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P spid="10" grpId="0" build="p" animBg="1"/>
    </p:bldLst>
  </p:timing>
</p:sld>
</file>

<file path=ppt/slides/slide1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 Converting from Positive to Negative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We have seen that 12 and -12 are 01010 and 10100 respectively when using 5 bits – what would they be if we used 8 bits?</a:t>
            </a:r>
          </a:p>
          <a:p>
            <a:pPr lvl="0" algn="ctr">
              <a:defRPr/>
            </a:pPr>
            <a:r>
              <a:rPr lang="en-US" sz="3200" dirty="0">
                <a:solidFill>
                  <a:prstClr val="white"/>
                </a:solidFill>
                <a:latin typeface="Bahnschrift SemiBold SemiConden" panose="020B0502040204020203" pitchFamily="34" charset="0"/>
              </a:rPr>
              <a:t>0000 1010 and 1111 0100</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Note how </a:t>
            </a:r>
            <a:r>
              <a:rPr lang="en-US" sz="3200" dirty="0">
                <a:solidFill>
                  <a:srgbClr val="FFC000"/>
                </a:solidFill>
                <a:latin typeface="Bahnschrift SemiBold SemiConden" panose="020B0502040204020203" pitchFamily="34" charset="0"/>
              </a:rPr>
              <a:t>leading 0s </a:t>
            </a:r>
            <a:r>
              <a:rPr lang="en-US" sz="3200" dirty="0">
                <a:solidFill>
                  <a:prstClr val="white"/>
                </a:solidFill>
                <a:latin typeface="Bahnschrift SemiBold SemiConden" panose="020B0502040204020203" pitchFamily="34" charset="0"/>
              </a:rPr>
              <a:t>for a positive number are </a:t>
            </a:r>
            <a:r>
              <a:rPr lang="en-US" sz="3200" dirty="0">
                <a:solidFill>
                  <a:srgbClr val="FFC000"/>
                </a:solidFill>
                <a:latin typeface="Bahnschrift SemiBold SemiConden" panose="020B0502040204020203" pitchFamily="34" charset="0"/>
              </a:rPr>
              <a:t>redundant</a:t>
            </a:r>
            <a:r>
              <a:rPr lang="en-US" sz="3200" dirty="0">
                <a:solidFill>
                  <a:prstClr val="white"/>
                </a:solidFill>
                <a:latin typeface="Bahnschrift SemiBold SemiConden" panose="020B0502040204020203" pitchFamily="34" charset="0"/>
              </a:rPr>
              <a:t> – but let’s check </a:t>
            </a:r>
            <a:r>
              <a:rPr lang="en-US" sz="3200" dirty="0">
                <a:solidFill>
                  <a:srgbClr val="FF0000"/>
                </a:solidFill>
                <a:latin typeface="Bahnschrift SemiBold SemiConden" panose="020B0502040204020203" pitchFamily="34" charset="0"/>
              </a:rPr>
              <a:t>leading 1s</a:t>
            </a:r>
            <a:r>
              <a:rPr lang="en-US" sz="3200" dirty="0">
                <a:solidFill>
                  <a:prstClr val="white"/>
                </a:solidFill>
                <a:latin typeface="Bahnschrift SemiBold SemiConden" panose="020B0502040204020203" pitchFamily="34" charset="0"/>
              </a:rPr>
              <a:t> for the negative value too</a:t>
            </a:r>
          </a:p>
          <a:p>
            <a:pPr lvl="0" algn="ctr">
              <a:defRPr/>
            </a:pPr>
            <a:r>
              <a:rPr lang="en-US" sz="3200" dirty="0">
                <a:solidFill>
                  <a:prstClr val="white"/>
                </a:solidFill>
                <a:latin typeface="Bahnschrift SemiBold SemiConden" panose="020B0502040204020203" pitchFamily="34" charset="0"/>
              </a:rPr>
              <a:t>1111 0100 = -128 + 64 + 32 + 16 + 4 = -128 + 116 = -12</a:t>
            </a:r>
          </a:p>
        </p:txBody>
      </p:sp>
      <p:cxnSp>
        <p:nvCxnSpPr>
          <p:cNvPr id="6" name="Straight Connector 5">
            <a:extLst>
              <a:ext uri="{FF2B5EF4-FFF2-40B4-BE49-F238E27FC236}">
                <a16:creationId xmlns:a16="http://schemas.microsoft.com/office/drawing/2014/main" id="{52D4C357-9A5C-4A06-BA70-01A947E35F1C}"/>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4898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 Converting from Positive to Negative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Hence, we can say:</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srgbClr val="00CC00"/>
                </a:solidFill>
                <a:latin typeface="Bahnschrift SemiBold SemiConden" panose="020B0502040204020203" pitchFamily="34" charset="0"/>
              </a:rPr>
              <a:t>Positive</a:t>
            </a:r>
            <a:r>
              <a:rPr lang="en-US" sz="3200" dirty="0">
                <a:solidFill>
                  <a:prstClr val="white"/>
                </a:solidFill>
                <a:latin typeface="Bahnschrift SemiBold SemiConden" panose="020B0502040204020203" pitchFamily="34" charset="0"/>
              </a:rPr>
              <a:t> numbers: </a:t>
            </a:r>
            <a:r>
              <a:rPr lang="en-US" sz="3200" dirty="0">
                <a:solidFill>
                  <a:srgbClr val="00B0F0"/>
                </a:solidFill>
                <a:latin typeface="Bahnschrift SemiBold SemiConden" panose="020B0502040204020203" pitchFamily="34" charset="0"/>
              </a:rPr>
              <a:t>leading zeros </a:t>
            </a:r>
            <a:r>
              <a:rPr lang="en-US" sz="3200" dirty="0">
                <a:solidFill>
                  <a:prstClr val="white"/>
                </a:solidFill>
                <a:latin typeface="Bahnschrift SemiBold SemiConden" panose="020B0502040204020203" pitchFamily="34" charset="0"/>
              </a:rPr>
              <a:t>have no effect:</a:t>
            </a: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011</a:t>
            </a:r>
            <a:r>
              <a:rPr lang="en-US" sz="3200" baseline="-25000" dirty="0">
                <a:solidFill>
                  <a:prstClr val="white"/>
                </a:solidFill>
                <a:latin typeface="Bahnschrift SemiBold SemiConden" panose="020B0502040204020203" pitchFamily="34" charset="0"/>
              </a:rPr>
              <a:t>2</a:t>
            </a:r>
            <a:r>
              <a:rPr lang="en-US" sz="3200" dirty="0">
                <a:solidFill>
                  <a:prstClr val="white"/>
                </a:solidFill>
                <a:latin typeface="Bahnschrift SemiBold SemiConden" panose="020B0502040204020203" pitchFamily="34" charset="0"/>
              </a:rPr>
              <a:t> = 000000011</a:t>
            </a:r>
            <a:r>
              <a:rPr lang="en-US" sz="3200" baseline="-25000" dirty="0">
                <a:solidFill>
                  <a:prstClr val="white"/>
                </a:solidFill>
                <a:latin typeface="Bahnschrift SemiBold SemiConden" panose="020B0502040204020203" pitchFamily="34" charset="0"/>
              </a:rPr>
              <a:t>2 </a:t>
            </a:r>
            <a:r>
              <a:rPr lang="en-US" sz="3200" dirty="0">
                <a:solidFill>
                  <a:prstClr val="white"/>
                </a:solidFill>
                <a:latin typeface="Bahnschrift SemiBold SemiConden" panose="020B0502040204020203" pitchFamily="34" charset="0"/>
              </a:rPr>
              <a:t>= 3</a:t>
            </a:r>
            <a:r>
              <a:rPr lang="en-US" sz="3200" baseline="-25000" dirty="0">
                <a:solidFill>
                  <a:prstClr val="white"/>
                </a:solidFill>
                <a:latin typeface="Bahnschrift SemiBold SemiConden" panose="020B0502040204020203" pitchFamily="34" charset="0"/>
              </a:rPr>
              <a:t>10</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srgbClr val="FFC000"/>
                </a:solidFill>
                <a:latin typeface="Bahnschrift SemiBold SemiConden" panose="020B0502040204020203" pitchFamily="34" charset="0"/>
              </a:rPr>
              <a:t>Negative</a:t>
            </a:r>
            <a:r>
              <a:rPr lang="en-US" sz="3200" dirty="0">
                <a:solidFill>
                  <a:prstClr val="white"/>
                </a:solidFill>
                <a:latin typeface="Bahnschrift SemiBold SemiConden" panose="020B0502040204020203" pitchFamily="34" charset="0"/>
              </a:rPr>
              <a:t> numbers: </a:t>
            </a:r>
            <a:r>
              <a:rPr lang="en-US" sz="3200" dirty="0">
                <a:solidFill>
                  <a:srgbClr val="00B0F0"/>
                </a:solidFill>
                <a:latin typeface="Bahnschrift SemiBold SemiConden" panose="020B0502040204020203" pitchFamily="34" charset="0"/>
              </a:rPr>
              <a:t>leading ones</a:t>
            </a:r>
            <a:r>
              <a:rPr lang="en-US" sz="3200" dirty="0">
                <a:solidFill>
                  <a:prstClr val="white"/>
                </a:solidFill>
                <a:latin typeface="Bahnschrift SemiBold SemiConden" panose="020B0502040204020203" pitchFamily="34" charset="0"/>
              </a:rPr>
              <a:t> have no effect:</a:t>
            </a: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101</a:t>
            </a:r>
            <a:r>
              <a:rPr lang="en-US" sz="3200" baseline="-25000" dirty="0">
                <a:solidFill>
                  <a:prstClr val="white"/>
                </a:solidFill>
                <a:latin typeface="Bahnschrift SemiBold SemiConden" panose="020B0502040204020203" pitchFamily="34" charset="0"/>
              </a:rPr>
              <a:t>2</a:t>
            </a:r>
            <a:r>
              <a:rPr lang="en-US" sz="3200" dirty="0">
                <a:solidFill>
                  <a:prstClr val="white"/>
                </a:solidFill>
                <a:latin typeface="Bahnschrift SemiBold SemiConden" panose="020B0502040204020203" pitchFamily="34" charset="0"/>
              </a:rPr>
              <a:t> = 11111101</a:t>
            </a:r>
            <a:r>
              <a:rPr lang="en-US" sz="3200" baseline="-25000" dirty="0">
                <a:solidFill>
                  <a:prstClr val="white"/>
                </a:solidFill>
                <a:latin typeface="Bahnschrift SemiBold SemiConden" panose="020B0502040204020203" pitchFamily="34" charset="0"/>
              </a:rPr>
              <a:t>2</a:t>
            </a:r>
            <a:r>
              <a:rPr lang="en-US" sz="3200" dirty="0">
                <a:solidFill>
                  <a:prstClr val="white"/>
                </a:solidFill>
                <a:latin typeface="Bahnschrift SemiBold SemiConden" panose="020B0502040204020203" pitchFamily="34" charset="0"/>
              </a:rPr>
              <a:t> = -3</a:t>
            </a:r>
            <a:r>
              <a:rPr lang="en-US" sz="3200" baseline="-25000" dirty="0">
                <a:solidFill>
                  <a:prstClr val="white"/>
                </a:solidFill>
                <a:latin typeface="Bahnschrift SemiBold SemiConden" panose="020B0502040204020203" pitchFamily="34" charset="0"/>
              </a:rPr>
              <a:t>10</a:t>
            </a:r>
          </a:p>
        </p:txBody>
      </p:sp>
      <p:cxnSp>
        <p:nvCxnSpPr>
          <p:cNvPr id="6" name="Straight Connector 5">
            <a:extLst>
              <a:ext uri="{FF2B5EF4-FFF2-40B4-BE49-F238E27FC236}">
                <a16:creationId xmlns:a16="http://schemas.microsoft.com/office/drawing/2014/main" id="{52D4C357-9A5C-4A06-BA70-01A947E35F1C}"/>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2677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 Converting from Positive to Negative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Using the “</a:t>
            </a:r>
            <a:r>
              <a:rPr lang="en-US" sz="3200" dirty="0">
                <a:solidFill>
                  <a:srgbClr val="00B0F0"/>
                </a:solidFill>
                <a:latin typeface="Bahnschrift SemiBold SemiConden" panose="020B0502040204020203" pitchFamily="34" charset="0"/>
              </a:rPr>
              <a:t>flip the bits &amp; add 1</a:t>
            </a:r>
            <a:r>
              <a:rPr lang="en-US" sz="3200" dirty="0">
                <a:solidFill>
                  <a:prstClr val="white"/>
                </a:solidFill>
                <a:latin typeface="Bahnschrift SemiBold SemiConden" panose="020B0502040204020203" pitchFamily="34" charset="0"/>
              </a:rPr>
              <a:t>” method, convert the following positive numbers to negative – answers should use 1 byte</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17 </a:t>
            </a:r>
            <a:r>
              <a:rPr lang="en-US" sz="3200" dirty="0">
                <a:solidFill>
                  <a:prstClr val="white"/>
                </a:solidFill>
                <a:latin typeface="Bahnschrift SemiBold SemiConden" panose="020B0502040204020203" pitchFamily="34" charset="0"/>
                <a:sym typeface="Wingdings" panose="05000000000000000000" pitchFamily="2" charset="2"/>
              </a:rPr>
              <a:t> -17</a:t>
            </a: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48  -48</a:t>
            </a: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90  -90</a:t>
            </a:r>
          </a:p>
          <a:p>
            <a:pPr lvl="0" algn="ctr">
              <a:defRPr/>
            </a:pPr>
            <a:endParaRPr lang="en-US" sz="3200" dirty="0">
              <a:solidFill>
                <a:prstClr val="white"/>
              </a:solidFill>
              <a:latin typeface="Bahnschrift SemiBold SemiConden" panose="020B0502040204020203" pitchFamily="34" charset="0"/>
              <a:sym typeface="Wingdings" panose="05000000000000000000" pitchFamily="2" charset="2"/>
            </a:endParaRP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-17 = 1110 1111</a:t>
            </a: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-48 = 1101 0000</a:t>
            </a: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-90 = 1010 0110</a:t>
            </a:r>
            <a:endParaRPr lang="en-US" sz="3200" dirty="0">
              <a:solidFill>
                <a:prstClr val="white"/>
              </a:solidFill>
              <a:latin typeface="Bahnschrift SemiBold SemiConden" panose="020B0502040204020203" pitchFamily="34" charset="0"/>
            </a:endParaRPr>
          </a:p>
        </p:txBody>
      </p:sp>
      <p:cxnSp>
        <p:nvCxnSpPr>
          <p:cNvPr id="6" name="Straight Connector 5">
            <a:extLst>
              <a:ext uri="{FF2B5EF4-FFF2-40B4-BE49-F238E27FC236}">
                <a16:creationId xmlns:a16="http://schemas.microsoft.com/office/drawing/2014/main" id="{0A797C25-4077-43BF-B947-28B10615F5EC}"/>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821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8" end="8"/>
                                            </p:txEl>
                                          </p:spTgt>
                                        </p:tgtEl>
                                        <p:attrNameLst>
                                          <p:attrName>style.visibility</p:attrName>
                                        </p:attrNameLst>
                                      </p:cBhvr>
                                      <p:to>
                                        <p:strVal val="visible"/>
                                      </p:to>
                                    </p:set>
                                    <p:anim calcmode="lin" valueType="num">
                                      <p:cBhvr>
                                        <p:cTn id="49"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1" dur="500"/>
                                        <p:tgtEl>
                                          <p:spTgt spid="2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 Converting from Positive to Negative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Do you think this ‘flip the bits &amp; add 1’ method would work going from </a:t>
            </a:r>
            <a:r>
              <a:rPr lang="en-US" sz="3200" dirty="0">
                <a:solidFill>
                  <a:srgbClr val="FFC000"/>
                </a:solidFill>
                <a:latin typeface="Bahnschrift SemiBold SemiConden" panose="020B0502040204020203" pitchFamily="34" charset="0"/>
              </a:rPr>
              <a:t>negative</a:t>
            </a:r>
            <a:r>
              <a:rPr lang="en-US" sz="3200" dirty="0">
                <a:solidFill>
                  <a:prstClr val="white"/>
                </a:solidFill>
                <a:latin typeface="Bahnschrift SemiBold SemiConden" panose="020B0502040204020203" pitchFamily="34" charset="0"/>
              </a:rPr>
              <a:t> </a:t>
            </a:r>
            <a:r>
              <a:rPr lang="en-US" sz="3200" dirty="0">
                <a:solidFill>
                  <a:prstClr val="white"/>
                </a:solidFill>
                <a:latin typeface="Bahnschrift SemiBold SemiConden" panose="020B0502040204020203" pitchFamily="34" charset="0"/>
                <a:sym typeface="Wingdings" panose="05000000000000000000" pitchFamily="2" charset="2"/>
              </a:rPr>
              <a:t> </a:t>
            </a:r>
            <a:r>
              <a:rPr lang="en-US" sz="3200" dirty="0">
                <a:solidFill>
                  <a:srgbClr val="00B0F0"/>
                </a:solidFill>
                <a:latin typeface="Bahnschrift SemiBold SemiConden" panose="020B0502040204020203" pitchFamily="34" charset="0"/>
                <a:sym typeface="Wingdings" panose="05000000000000000000" pitchFamily="2" charset="2"/>
              </a:rPr>
              <a:t>positive</a:t>
            </a:r>
            <a:r>
              <a:rPr lang="en-US" sz="3200" dirty="0">
                <a:solidFill>
                  <a:prstClr val="white"/>
                </a:solidFill>
                <a:latin typeface="Bahnschrift SemiBold SemiConden" panose="020B0502040204020203" pitchFamily="34" charset="0"/>
                <a:sym typeface="Wingdings" panose="05000000000000000000" pitchFamily="2" charset="2"/>
              </a:rPr>
              <a:t>?</a:t>
            </a:r>
          </a:p>
          <a:p>
            <a:pPr lvl="0" algn="ctr">
              <a:defRPr/>
            </a:pPr>
            <a:endParaRPr lang="en-US" sz="3200" dirty="0">
              <a:solidFill>
                <a:prstClr val="white"/>
              </a:solidFill>
              <a:latin typeface="Bahnschrift SemiBold SemiConden" panose="020B0502040204020203" pitchFamily="34" charset="0"/>
              <a:sym typeface="Wingdings" panose="05000000000000000000" pitchFamily="2" charset="2"/>
            </a:endParaRP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Try it – convert 6 to -6 and back to 6</a:t>
            </a: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It </a:t>
            </a:r>
            <a:r>
              <a:rPr lang="en-US" sz="3200" dirty="0">
                <a:solidFill>
                  <a:srgbClr val="00CC00"/>
                </a:solidFill>
                <a:latin typeface="Bahnschrift SemiBold SemiConden" panose="020B0502040204020203" pitchFamily="34" charset="0"/>
                <a:sym typeface="Wingdings" panose="05000000000000000000" pitchFamily="2" charset="2"/>
              </a:rPr>
              <a:t>does</a:t>
            </a:r>
            <a:r>
              <a:rPr lang="en-US" sz="3200" dirty="0">
                <a:solidFill>
                  <a:prstClr val="white"/>
                </a:solidFill>
                <a:latin typeface="Bahnschrift SemiBold SemiConden" panose="020B0502040204020203" pitchFamily="34" charset="0"/>
                <a:sym typeface="Wingdings" panose="05000000000000000000" pitchFamily="2" charset="2"/>
              </a:rPr>
              <a:t> – so this method can be used to convert a two’s complement number from </a:t>
            </a:r>
            <a:r>
              <a:rPr lang="en-US" sz="3200" dirty="0">
                <a:solidFill>
                  <a:srgbClr val="00CC00"/>
                </a:solidFill>
                <a:latin typeface="Bahnschrift SemiBold SemiConden" panose="020B0502040204020203" pitchFamily="34" charset="0"/>
                <a:sym typeface="Wingdings" panose="05000000000000000000" pitchFamily="2" charset="2"/>
              </a:rPr>
              <a:t>positive to negative and vice-versa</a:t>
            </a:r>
            <a:endParaRPr lang="en-US" sz="3200" dirty="0">
              <a:solidFill>
                <a:srgbClr val="00CC00"/>
              </a:solidFill>
              <a:latin typeface="Bahnschrift SemiBold SemiConden" panose="020B0502040204020203" pitchFamily="34" charset="0"/>
            </a:endParaRPr>
          </a:p>
        </p:txBody>
      </p:sp>
      <p:cxnSp>
        <p:nvCxnSpPr>
          <p:cNvPr id="6" name="Straight Connector 5">
            <a:extLst>
              <a:ext uri="{FF2B5EF4-FFF2-40B4-BE49-F238E27FC236}">
                <a16:creationId xmlns:a16="http://schemas.microsoft.com/office/drawing/2014/main" id="{B6DC0017-6DAC-494B-AE84-52043C63BC6B}"/>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1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 Converting from Positive to Negative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So far, there have been </a:t>
            </a:r>
            <a:r>
              <a:rPr lang="en-US" sz="3200" dirty="0">
                <a:solidFill>
                  <a:srgbClr val="FFC000"/>
                </a:solidFill>
                <a:latin typeface="Bahnschrift SemiBold SemiConden" panose="020B0502040204020203" pitchFamily="34" charset="0"/>
              </a:rPr>
              <a:t>two methods </a:t>
            </a:r>
            <a:r>
              <a:rPr lang="en-US" sz="3200" dirty="0">
                <a:solidFill>
                  <a:prstClr val="white"/>
                </a:solidFill>
                <a:latin typeface="Bahnschrift SemiBold SemiConden" panose="020B0502040204020203" pitchFamily="34" charset="0"/>
              </a:rPr>
              <a:t>to calculate the binary representation of a negative denary number in two’s complement</a:t>
            </a:r>
          </a:p>
          <a:p>
            <a:pPr lvl="0" algn="ctr">
              <a:defRPr/>
            </a:pPr>
            <a:endParaRPr lang="en-US" sz="3200" dirty="0">
              <a:solidFill>
                <a:prstClr val="white"/>
              </a:solidFill>
              <a:latin typeface="Bahnschrift SemiBold SemiConden" panose="020B0502040204020203" pitchFamily="34" charset="0"/>
            </a:endParaRPr>
          </a:p>
          <a:p>
            <a:pPr marL="457200" lvl="0" indent="-457200">
              <a:buFont typeface="Arial" panose="020B0604020202020204" pitchFamily="34" charset="0"/>
              <a:buChar char="•"/>
              <a:defRPr/>
            </a:pPr>
            <a:r>
              <a:rPr lang="en-US" sz="3200" dirty="0">
                <a:solidFill>
                  <a:prstClr val="white"/>
                </a:solidFill>
                <a:latin typeface="Bahnschrift SemiBold SemiConden" panose="020B0502040204020203" pitchFamily="34" charset="0"/>
              </a:rPr>
              <a:t>Do it </a:t>
            </a:r>
            <a:r>
              <a:rPr lang="en-US" sz="3200" dirty="0">
                <a:solidFill>
                  <a:srgbClr val="00B0F0"/>
                </a:solidFill>
                <a:latin typeface="Bahnschrift SemiBold SemiConden" panose="020B0502040204020203" pitchFamily="34" charset="0"/>
              </a:rPr>
              <a:t>directly</a:t>
            </a:r>
            <a:r>
              <a:rPr lang="en-US" sz="3200" dirty="0">
                <a:solidFill>
                  <a:prstClr val="white"/>
                </a:solidFill>
                <a:latin typeface="Bahnschrift SemiBold SemiConden" panose="020B0502040204020203" pitchFamily="34" charset="0"/>
              </a:rPr>
              <a:t> – the most-significant bit is negative, the rest are positive</a:t>
            </a:r>
          </a:p>
          <a:p>
            <a:pPr marL="457200" lvl="0" indent="-457200">
              <a:buFont typeface="Arial" panose="020B0604020202020204" pitchFamily="34" charset="0"/>
              <a:buChar char="•"/>
              <a:defRPr/>
            </a:pPr>
            <a:r>
              <a:rPr lang="en-US" sz="3200" dirty="0">
                <a:solidFill>
                  <a:prstClr val="white"/>
                </a:solidFill>
                <a:latin typeface="Bahnschrift SemiBold SemiConden" panose="020B0502040204020203" pitchFamily="34" charset="0"/>
              </a:rPr>
              <a:t>Take the positive binary two’s complement value, then ‘</a:t>
            </a:r>
            <a:r>
              <a:rPr lang="en-US" sz="3200" dirty="0">
                <a:solidFill>
                  <a:srgbClr val="00CC00"/>
                </a:solidFill>
                <a:latin typeface="Bahnschrift SemiBold SemiConden" panose="020B0502040204020203" pitchFamily="34" charset="0"/>
              </a:rPr>
              <a:t>flip the bits &amp; add 1</a:t>
            </a:r>
            <a:r>
              <a:rPr lang="en-US" sz="3200" dirty="0">
                <a:solidFill>
                  <a:prstClr val="white"/>
                </a:solidFill>
                <a:latin typeface="Bahnschrift SemiBold SemiConden" panose="020B0502040204020203" pitchFamily="34" charset="0"/>
              </a:rPr>
              <a:t>’</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There is also 1 other method you can use – sometimes this has been given as a programming task in the exam</a:t>
            </a:r>
          </a:p>
        </p:txBody>
      </p:sp>
      <p:cxnSp>
        <p:nvCxnSpPr>
          <p:cNvPr id="6" name="Straight Connector 5">
            <a:extLst>
              <a:ext uri="{FF2B5EF4-FFF2-40B4-BE49-F238E27FC236}">
                <a16:creationId xmlns:a16="http://schemas.microsoft.com/office/drawing/2014/main" id="{C9321F90-39A6-40E4-944F-54111D88E8F5}"/>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9000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 Converting from Positive to Negative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Start from </a:t>
            </a:r>
            <a:r>
              <a:rPr lang="en-US" sz="3200" dirty="0">
                <a:solidFill>
                  <a:srgbClr val="00B0F0"/>
                </a:solidFill>
                <a:latin typeface="Bahnschrift SemiBold SemiConden" panose="020B0502040204020203" pitchFamily="34" charset="0"/>
              </a:rPr>
              <a:t>right</a:t>
            </a:r>
            <a:r>
              <a:rPr lang="en-US" sz="3200" dirty="0">
                <a:solidFill>
                  <a:prstClr val="white"/>
                </a:solidFill>
                <a:latin typeface="Bahnschrift SemiBold SemiConden" panose="020B0502040204020203" pitchFamily="34" charset="0"/>
              </a:rPr>
              <a:t> &amp; </a:t>
            </a:r>
            <a:r>
              <a:rPr lang="en-US" sz="3200" dirty="0">
                <a:solidFill>
                  <a:srgbClr val="00B0F0"/>
                </a:solidFill>
                <a:latin typeface="Bahnschrift SemiBold SemiConden" panose="020B0502040204020203" pitchFamily="34" charset="0"/>
              </a:rPr>
              <a:t>go left</a:t>
            </a:r>
          </a:p>
          <a:p>
            <a:pPr lvl="0" algn="ctr">
              <a:defRPr/>
            </a:pPr>
            <a:r>
              <a:rPr lang="en-US" sz="3200" dirty="0">
                <a:solidFill>
                  <a:prstClr val="white"/>
                </a:solidFill>
                <a:latin typeface="Bahnschrift SemiBold SemiConden" panose="020B0502040204020203" pitchFamily="34" charset="0"/>
              </a:rPr>
              <a:t>Keep all bits the </a:t>
            </a:r>
            <a:r>
              <a:rPr lang="en-US" sz="3200" dirty="0">
                <a:solidFill>
                  <a:srgbClr val="00CC00"/>
                </a:solidFill>
                <a:latin typeface="Bahnschrift SemiBold SemiConden" panose="020B0502040204020203" pitchFamily="34" charset="0"/>
              </a:rPr>
              <a:t>same</a:t>
            </a:r>
            <a:r>
              <a:rPr lang="en-US" sz="3200" dirty="0">
                <a:solidFill>
                  <a:prstClr val="white"/>
                </a:solidFill>
                <a:latin typeface="Bahnschrift SemiBold SemiConden" panose="020B0502040204020203" pitchFamily="34" charset="0"/>
              </a:rPr>
              <a:t>, until &amp; including the </a:t>
            </a:r>
            <a:r>
              <a:rPr lang="en-US" sz="3200" dirty="0">
                <a:solidFill>
                  <a:srgbClr val="00CC00"/>
                </a:solidFill>
                <a:latin typeface="Bahnschrift SemiBold SemiConden" panose="020B0502040204020203" pitchFamily="34" charset="0"/>
              </a:rPr>
              <a:t>first ‘1’</a:t>
            </a:r>
            <a:r>
              <a:rPr lang="en-US" sz="3200" dirty="0">
                <a:solidFill>
                  <a:prstClr val="white"/>
                </a:solidFill>
                <a:latin typeface="Bahnschrift SemiBold SemiConden" panose="020B0502040204020203" pitchFamily="34" charset="0"/>
              </a:rPr>
              <a:t> you see</a:t>
            </a:r>
          </a:p>
          <a:p>
            <a:pPr lvl="0" algn="ctr">
              <a:defRPr/>
            </a:pPr>
            <a:r>
              <a:rPr lang="en-US" sz="3200" dirty="0">
                <a:solidFill>
                  <a:srgbClr val="FFC000"/>
                </a:solidFill>
                <a:latin typeface="Bahnschrift SemiBold SemiConden" panose="020B0502040204020203" pitchFamily="34" charset="0"/>
              </a:rPr>
              <a:t>After</a:t>
            </a:r>
            <a:r>
              <a:rPr lang="en-US" sz="3200" dirty="0">
                <a:solidFill>
                  <a:prstClr val="white"/>
                </a:solidFill>
                <a:latin typeface="Bahnschrift SemiBold SemiConden" panose="020B0502040204020203" pitchFamily="34" charset="0"/>
              </a:rPr>
              <a:t> the first ‘1’, then </a:t>
            </a:r>
            <a:r>
              <a:rPr lang="en-US" sz="3200" dirty="0">
                <a:solidFill>
                  <a:srgbClr val="FFC000"/>
                </a:solidFill>
                <a:latin typeface="Bahnschrift SemiBold SemiConden" panose="020B0502040204020203" pitchFamily="34" charset="0"/>
              </a:rPr>
              <a:t>flip all remaining bits</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This is actually just doing the same as the ‘flip the bits &amp; add 1’ method, but it does it more directly</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0110 = 6</a:t>
            </a:r>
          </a:p>
          <a:p>
            <a:pPr lvl="0" algn="ctr">
              <a:defRPr/>
            </a:pPr>
            <a:r>
              <a:rPr lang="en-US" sz="3200" dirty="0">
                <a:solidFill>
                  <a:srgbClr val="FFC000"/>
                </a:solidFill>
                <a:latin typeface="Bahnschrift SemiBold SemiConden" panose="020B0502040204020203" pitchFamily="34" charset="0"/>
              </a:rPr>
              <a:t>10</a:t>
            </a:r>
            <a:r>
              <a:rPr lang="en-US" sz="3200" u="sng" dirty="0">
                <a:solidFill>
                  <a:srgbClr val="00CC00"/>
                </a:solidFill>
                <a:latin typeface="Bahnschrift SemiBold SemiConden" panose="020B0502040204020203" pitchFamily="34" charset="0"/>
              </a:rPr>
              <a:t>1</a:t>
            </a:r>
            <a:r>
              <a:rPr lang="en-US" sz="3200" dirty="0">
                <a:solidFill>
                  <a:srgbClr val="00CC00"/>
                </a:solidFill>
                <a:latin typeface="Bahnschrift SemiBold SemiConden" panose="020B0502040204020203" pitchFamily="34" charset="0"/>
              </a:rPr>
              <a:t>0</a:t>
            </a:r>
            <a:r>
              <a:rPr lang="en-US" sz="3200" dirty="0">
                <a:solidFill>
                  <a:prstClr val="white"/>
                </a:solidFill>
                <a:latin typeface="Bahnschrift SemiBold SemiConden" panose="020B0502040204020203" pitchFamily="34" charset="0"/>
              </a:rPr>
              <a:t> = -6</a:t>
            </a:r>
          </a:p>
          <a:p>
            <a:pPr lvl="0" algn="ctr">
              <a:defRPr/>
            </a:pPr>
            <a:r>
              <a:rPr lang="en-US" sz="3200" dirty="0">
                <a:solidFill>
                  <a:srgbClr val="FFC000"/>
                </a:solidFill>
                <a:latin typeface="Bahnschrift SemiBold SemiConden" panose="020B0502040204020203" pitchFamily="34" charset="0"/>
              </a:rPr>
              <a:t>flip bits </a:t>
            </a:r>
            <a:r>
              <a:rPr lang="en-US" sz="3200" dirty="0">
                <a:solidFill>
                  <a:prstClr val="white"/>
                </a:solidFill>
                <a:latin typeface="Bahnschrift SemiBold SemiConden" panose="020B0502040204020203" pitchFamily="34" charset="0"/>
              </a:rPr>
              <a:t>| </a:t>
            </a:r>
            <a:r>
              <a:rPr lang="en-US" sz="3200" u="sng" dirty="0">
                <a:solidFill>
                  <a:srgbClr val="00CC00"/>
                </a:solidFill>
                <a:latin typeface="Bahnschrift SemiBold SemiConden" panose="020B0502040204020203" pitchFamily="34" charset="0"/>
              </a:rPr>
              <a:t>first 1</a:t>
            </a:r>
            <a:r>
              <a:rPr lang="en-US" sz="3200" dirty="0">
                <a:solidFill>
                  <a:schemeClr val="bg1"/>
                </a:solidFill>
                <a:latin typeface="Bahnschrift SemiBold SemiConden" panose="020B0502040204020203" pitchFamily="34" charset="0"/>
              </a:rPr>
              <a:t> | </a:t>
            </a:r>
            <a:r>
              <a:rPr lang="en-US" sz="3200" dirty="0">
                <a:solidFill>
                  <a:srgbClr val="00CC00"/>
                </a:solidFill>
                <a:latin typeface="Bahnschrift SemiBold SemiConden" panose="020B0502040204020203" pitchFamily="34" charset="0"/>
              </a:rPr>
              <a:t>keep same</a:t>
            </a:r>
            <a:endParaRPr lang="en-US" sz="3200" u="sng" dirty="0">
              <a:solidFill>
                <a:srgbClr val="00CC00"/>
              </a:solidFill>
              <a:latin typeface="Bahnschrift SemiBold SemiConden" panose="020B0502040204020203" pitchFamily="34" charset="0"/>
            </a:endParaRPr>
          </a:p>
        </p:txBody>
      </p:sp>
      <p:cxnSp>
        <p:nvCxnSpPr>
          <p:cNvPr id="6" name="Straight Connector 5">
            <a:extLst>
              <a:ext uri="{FF2B5EF4-FFF2-40B4-BE49-F238E27FC236}">
                <a16:creationId xmlns:a16="http://schemas.microsoft.com/office/drawing/2014/main" id="{EAEEFE2C-57E1-4BD4-A691-4D0A462C258F}"/>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249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8" end="8"/>
                                            </p:txEl>
                                          </p:spTgt>
                                        </p:tgtEl>
                                        <p:attrNameLst>
                                          <p:attrName>style.visibility</p:attrName>
                                        </p:attrNameLst>
                                      </p:cBhvr>
                                      <p:to>
                                        <p:strVal val="visible"/>
                                      </p:to>
                                    </p:set>
                                    <p:anim calcmode="lin" valueType="num">
                                      <p:cBhvr>
                                        <p:cTn id="49"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1" dur="500"/>
                                        <p:tgtEl>
                                          <p:spTgt spid="2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Two’s Complement – Converting from Positive to Negative</a:t>
            </a:r>
            <a:endParaRPr lang="en-GB" sz="3600" dirty="0">
              <a:solidFill>
                <a:prstClr val="white"/>
              </a:solidFill>
              <a:latin typeface="Bahnschrift SemiBold SemiConden" panose="020B0502040204020203" pitchFamily="34" charset="0"/>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15789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If we know the binary value, this method is very quick – again, it works from </a:t>
            </a:r>
            <a:r>
              <a:rPr lang="en-US" sz="3200" dirty="0">
                <a:solidFill>
                  <a:srgbClr val="00CC00"/>
                </a:solidFill>
                <a:latin typeface="Bahnschrift SemiBold SemiConden" panose="020B0502040204020203" pitchFamily="34" charset="0"/>
              </a:rPr>
              <a:t>positive</a:t>
            </a:r>
            <a:r>
              <a:rPr lang="en-US" sz="3200" dirty="0">
                <a:solidFill>
                  <a:prstClr val="white"/>
                </a:solidFill>
                <a:latin typeface="Bahnschrift SemiBold SemiConden" panose="020B0502040204020203" pitchFamily="34" charset="0"/>
              </a:rPr>
              <a:t> to </a:t>
            </a:r>
            <a:r>
              <a:rPr lang="en-US" sz="3200" dirty="0">
                <a:solidFill>
                  <a:srgbClr val="FFC000"/>
                </a:solidFill>
                <a:latin typeface="Bahnschrift SemiBold SemiConden" panose="020B0502040204020203" pitchFamily="34" charset="0"/>
              </a:rPr>
              <a:t>negative</a:t>
            </a:r>
            <a:r>
              <a:rPr lang="en-US" sz="3200" dirty="0">
                <a:solidFill>
                  <a:prstClr val="white"/>
                </a:solidFill>
                <a:latin typeface="Bahnschrift SemiBold SemiConden" panose="020B0502040204020203" pitchFamily="34" charset="0"/>
              </a:rPr>
              <a:t> and </a:t>
            </a:r>
            <a:r>
              <a:rPr lang="en-US" sz="3200" dirty="0">
                <a:solidFill>
                  <a:srgbClr val="FFC000"/>
                </a:solidFill>
                <a:latin typeface="Bahnschrift SemiBold SemiConden" panose="020B0502040204020203" pitchFamily="34" charset="0"/>
              </a:rPr>
              <a:t>negative</a:t>
            </a:r>
            <a:r>
              <a:rPr lang="en-US" sz="3200" dirty="0">
                <a:solidFill>
                  <a:prstClr val="white"/>
                </a:solidFill>
                <a:latin typeface="Bahnschrift SemiBold SemiConden" panose="020B0502040204020203" pitchFamily="34" charset="0"/>
              </a:rPr>
              <a:t> to </a:t>
            </a:r>
            <a:r>
              <a:rPr lang="en-US" sz="3200" dirty="0">
                <a:solidFill>
                  <a:srgbClr val="00CC00"/>
                </a:solidFill>
                <a:latin typeface="Bahnschrift SemiBold SemiConden" panose="020B0502040204020203" pitchFamily="34" charset="0"/>
              </a:rPr>
              <a:t>positive</a:t>
            </a:r>
            <a:endParaRPr lang="en-US" sz="3200" u="sng" dirty="0">
              <a:solidFill>
                <a:srgbClr val="00CC00"/>
              </a:solidFill>
              <a:latin typeface="Bahnschrift SemiBold SemiConden" panose="020B0502040204020203" pitchFamily="34" charset="0"/>
            </a:endParaRPr>
          </a:p>
        </p:txBody>
      </p:sp>
      <p:sp>
        <p:nvSpPr>
          <p:cNvPr id="6" name="Rectangle 5">
            <a:extLst>
              <a:ext uri="{FF2B5EF4-FFF2-40B4-BE49-F238E27FC236}">
                <a16:creationId xmlns:a16="http://schemas.microsoft.com/office/drawing/2014/main" id="{BE956C8E-2D89-4B3A-A1D6-819A0EBEFB34}"/>
              </a:ext>
            </a:extLst>
          </p:cNvPr>
          <p:cNvSpPr/>
          <p:nvPr/>
        </p:nvSpPr>
        <p:spPr>
          <a:xfrm>
            <a:off x="370113" y="2361824"/>
            <a:ext cx="5725887" cy="4496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0111</a:t>
            </a:r>
          </a:p>
          <a:p>
            <a:pPr lvl="0" algn="ctr">
              <a:defRPr/>
            </a:pPr>
            <a:endParaRPr lang="en-US" sz="3200" u="sng"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10000001</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11100000</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00110000</a:t>
            </a:r>
            <a:endParaRPr lang="en-US" sz="3200" dirty="0">
              <a:solidFill>
                <a:srgbClr val="00CC00"/>
              </a:solidFill>
              <a:latin typeface="Bahnschrift SemiBold SemiConden" panose="020B0502040204020203" pitchFamily="34" charset="0"/>
            </a:endParaRPr>
          </a:p>
        </p:txBody>
      </p:sp>
      <p:sp>
        <p:nvSpPr>
          <p:cNvPr id="7" name="Rectangle 6">
            <a:extLst>
              <a:ext uri="{FF2B5EF4-FFF2-40B4-BE49-F238E27FC236}">
                <a16:creationId xmlns:a16="http://schemas.microsoft.com/office/drawing/2014/main" id="{CE625592-5512-43D9-96F5-EC081727BD11}"/>
              </a:ext>
            </a:extLst>
          </p:cNvPr>
          <p:cNvSpPr/>
          <p:nvPr/>
        </p:nvSpPr>
        <p:spPr>
          <a:xfrm>
            <a:off x="6019799" y="2361804"/>
            <a:ext cx="5725887" cy="4496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1001</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01111111</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00100000</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11010000</a:t>
            </a:r>
            <a:endParaRPr lang="en-US" sz="3200" dirty="0">
              <a:solidFill>
                <a:srgbClr val="00CC00"/>
              </a:solidFill>
              <a:latin typeface="Bahnschrift SemiBold SemiConden" panose="020B0502040204020203" pitchFamily="34" charset="0"/>
            </a:endParaRPr>
          </a:p>
        </p:txBody>
      </p:sp>
      <p:cxnSp>
        <p:nvCxnSpPr>
          <p:cNvPr id="8" name="Straight Connector 7">
            <a:extLst>
              <a:ext uri="{FF2B5EF4-FFF2-40B4-BE49-F238E27FC236}">
                <a16:creationId xmlns:a16="http://schemas.microsoft.com/office/drawing/2014/main" id="{F251F93C-A020-41E3-AB23-3614346BA031}"/>
              </a:ext>
            </a:extLst>
          </p:cNvPr>
          <p:cNvCxnSpPr/>
          <p:nvPr/>
        </p:nvCxnSpPr>
        <p:spPr>
          <a:xfrm>
            <a:off x="0" y="1023581"/>
            <a:ext cx="12192000" cy="0"/>
          </a:xfrm>
          <a:prstGeom prst="line">
            <a:avLst/>
          </a:prstGeom>
          <a:ln>
            <a:solidFill>
              <a:schemeClr val="bg1">
                <a:lumMod val="65000"/>
              </a:schemeClr>
            </a:solidFill>
          </a:ln>
          <a:effectLst>
            <a:glow rad="63500">
              <a:schemeClr val="bg1">
                <a:lumMod val="65000"/>
                <a:alpha val="40000"/>
              </a:schemeClr>
            </a:glo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4135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 calcmode="lin" valueType="num">
                                      <p:cBhvr>
                                        <p:cTn id="28" dur="500" fill="hold"/>
                                        <p:tgtEl>
                                          <p:spTgt spid="6">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6">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 calcmode="lin" valueType="num">
                                      <p:cBhvr>
                                        <p:cTn id="35" dur="500" fill="hold"/>
                                        <p:tgtEl>
                                          <p:spTgt spid="6">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6">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7">
                                            <p:txEl>
                                              <p:pRg st="0" end="0"/>
                                            </p:txEl>
                                          </p:spTgt>
                                        </p:tgtEl>
                                        <p:attrNameLst>
                                          <p:attrName>style.visibility</p:attrName>
                                        </p:attrNameLst>
                                      </p:cBhvr>
                                      <p:to>
                                        <p:strVal val="visible"/>
                                      </p:to>
                                    </p:set>
                                    <p:anim calcmode="lin" valueType="num">
                                      <p:cBhvr>
                                        <p:cTn id="42"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7">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7">
                                            <p:txEl>
                                              <p:pRg st="2" end="2"/>
                                            </p:txEl>
                                          </p:spTgt>
                                        </p:tgtEl>
                                        <p:attrNameLst>
                                          <p:attrName>style.visibility</p:attrName>
                                        </p:attrNameLst>
                                      </p:cBhvr>
                                      <p:to>
                                        <p:strVal val="visible"/>
                                      </p:to>
                                    </p:set>
                                    <p:anim calcmode="lin" valueType="num">
                                      <p:cBhvr>
                                        <p:cTn id="49"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50"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51" dur="500"/>
                                        <p:tgtEl>
                                          <p:spTgt spid="7">
                                            <p:txEl>
                                              <p:pRg st="2" end="2"/>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7">
                                            <p:txEl>
                                              <p:pRg st="4" end="4"/>
                                            </p:txEl>
                                          </p:spTgt>
                                        </p:tgtEl>
                                        <p:attrNameLst>
                                          <p:attrName>style.visibility</p:attrName>
                                        </p:attrNameLst>
                                      </p:cBhvr>
                                      <p:to>
                                        <p:strVal val="visible"/>
                                      </p:to>
                                    </p:set>
                                    <p:anim calcmode="lin" valueType="num">
                                      <p:cBhvr>
                                        <p:cTn id="56"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57"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58" dur="500"/>
                                        <p:tgtEl>
                                          <p:spTgt spid="7">
                                            <p:txEl>
                                              <p:pRg st="4" end="4"/>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7">
                                            <p:txEl>
                                              <p:pRg st="6" end="6"/>
                                            </p:txEl>
                                          </p:spTgt>
                                        </p:tgtEl>
                                        <p:attrNameLst>
                                          <p:attrName>style.visibility</p:attrName>
                                        </p:attrNameLst>
                                      </p:cBhvr>
                                      <p:to>
                                        <p:strVal val="visible"/>
                                      </p:to>
                                    </p:set>
                                    <p:anim calcmode="lin" valueType="num">
                                      <p:cBhvr>
                                        <p:cTn id="63" dur="500" fill="hold"/>
                                        <p:tgtEl>
                                          <p:spTgt spid="7">
                                            <p:txEl>
                                              <p:pRg st="6" end="6"/>
                                            </p:txEl>
                                          </p:spTgt>
                                        </p:tgtEl>
                                        <p:attrNameLst>
                                          <p:attrName>ppt_w</p:attrName>
                                        </p:attrNameLst>
                                      </p:cBhvr>
                                      <p:tavLst>
                                        <p:tav tm="0">
                                          <p:val>
                                            <p:fltVal val="0"/>
                                          </p:val>
                                        </p:tav>
                                        <p:tav tm="100000">
                                          <p:val>
                                            <p:strVal val="#ppt_w"/>
                                          </p:val>
                                        </p:tav>
                                      </p:tavLst>
                                    </p:anim>
                                    <p:anim calcmode="lin" valueType="num">
                                      <p:cBhvr>
                                        <p:cTn id="64" dur="500" fill="hold"/>
                                        <p:tgtEl>
                                          <p:spTgt spid="7">
                                            <p:txEl>
                                              <p:pRg st="6" end="6"/>
                                            </p:txEl>
                                          </p:spTgt>
                                        </p:tgtEl>
                                        <p:attrNameLst>
                                          <p:attrName>ppt_h</p:attrName>
                                        </p:attrNameLst>
                                      </p:cBhvr>
                                      <p:tavLst>
                                        <p:tav tm="0">
                                          <p:val>
                                            <p:fltVal val="0"/>
                                          </p:val>
                                        </p:tav>
                                        <p:tav tm="100000">
                                          <p:val>
                                            <p:strVal val="#ppt_h"/>
                                          </p:val>
                                        </p:tav>
                                      </p:tavLst>
                                    </p:anim>
                                    <p:animEffect transition="in" filter="fade">
                                      <p:cBhvr>
                                        <p:cTn id="65"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6" grpId="0" build="p"/>
      <p:bldP spid="7" grpId="0" build="p"/>
    </p:bldLst>
  </p:timing>
</p:sld>
</file>

<file path=ppt/slides/slide1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319313" y="-2"/>
            <a:ext cx="11451773"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Note: sometimes students get confused and </a:t>
            </a:r>
            <a:r>
              <a:rPr lang="en-US" sz="3200" dirty="0">
                <a:solidFill>
                  <a:srgbClr val="FF0000"/>
                </a:solidFill>
                <a:latin typeface="Bahnschrift SemiBold SemiConden" panose="020B0502040204020203" pitchFamily="34" charset="0"/>
              </a:rPr>
              <a:t>ALWAYS</a:t>
            </a:r>
            <a:r>
              <a:rPr lang="en-US" sz="3200" dirty="0">
                <a:solidFill>
                  <a:prstClr val="white"/>
                </a:solidFill>
                <a:latin typeface="Bahnschrift SemiBold SemiConden" panose="020B0502040204020203" pitchFamily="34" charset="0"/>
              </a:rPr>
              <a:t> try to e.g. “flip the bits and add 1” – but you only have to do that if you want to convert from positive to negative or vice-versa</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Two’s complement numbers can be </a:t>
            </a:r>
            <a:r>
              <a:rPr lang="en-US" sz="3200" dirty="0">
                <a:solidFill>
                  <a:srgbClr val="00CC00"/>
                </a:solidFill>
                <a:latin typeface="Bahnschrift SemiBold SemiConden" panose="020B0502040204020203" pitchFamily="34" charset="0"/>
              </a:rPr>
              <a:t>positive</a:t>
            </a:r>
            <a:r>
              <a:rPr lang="en-US" sz="3200" dirty="0">
                <a:solidFill>
                  <a:prstClr val="white"/>
                </a:solidFill>
                <a:latin typeface="Bahnschrift SemiBold SemiConden" panose="020B0502040204020203" pitchFamily="34" charset="0"/>
              </a:rPr>
              <a:t> OR </a:t>
            </a:r>
            <a:r>
              <a:rPr lang="en-US" sz="3200" dirty="0">
                <a:solidFill>
                  <a:srgbClr val="FFC000"/>
                </a:solidFill>
                <a:latin typeface="Bahnschrift SemiBold SemiConden" panose="020B0502040204020203" pitchFamily="34" charset="0"/>
              </a:rPr>
              <a:t>negative</a:t>
            </a:r>
            <a:r>
              <a:rPr lang="en-US" sz="3200" dirty="0">
                <a:solidFill>
                  <a:prstClr val="white"/>
                </a:solidFill>
                <a:latin typeface="Bahnschrift SemiBold SemiConden" panose="020B0502040204020203" pitchFamily="34" charset="0"/>
              </a:rPr>
              <a:t>…if a question asks you to “write 37 in two’s complement form”, then that will be positive – i.e. </a:t>
            </a:r>
            <a:r>
              <a:rPr lang="en-US" sz="3200" dirty="0">
                <a:solidFill>
                  <a:srgbClr val="00CC00"/>
                </a:solidFill>
                <a:latin typeface="Bahnschrift SemiBold SemiConden" panose="020B0502040204020203" pitchFamily="34" charset="0"/>
              </a:rPr>
              <a:t>00100101</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“Write 37 as a </a:t>
            </a:r>
            <a:r>
              <a:rPr lang="en-US" sz="3200" dirty="0">
                <a:solidFill>
                  <a:srgbClr val="00B0F0"/>
                </a:solidFill>
                <a:latin typeface="Bahnschrift SemiBold SemiConden" panose="020B0502040204020203" pitchFamily="34" charset="0"/>
              </a:rPr>
              <a:t>binary</a:t>
            </a:r>
            <a:r>
              <a:rPr lang="en-US" sz="3200" dirty="0">
                <a:solidFill>
                  <a:prstClr val="white"/>
                </a:solidFill>
                <a:latin typeface="Bahnschrift SemiBold SemiConden" panose="020B0502040204020203" pitchFamily="34" charset="0"/>
              </a:rPr>
              <a:t>/</a:t>
            </a:r>
            <a:r>
              <a:rPr lang="en-US" sz="3200" dirty="0">
                <a:solidFill>
                  <a:srgbClr val="00B0F0"/>
                </a:solidFill>
                <a:latin typeface="Bahnschrift SemiBold SemiConden" panose="020B0502040204020203" pitchFamily="34" charset="0"/>
              </a:rPr>
              <a:t>signed binary</a:t>
            </a:r>
            <a:r>
              <a:rPr lang="en-US" sz="3200" dirty="0">
                <a:solidFill>
                  <a:prstClr val="white"/>
                </a:solidFill>
                <a:latin typeface="Bahnschrift SemiBold SemiConden" panose="020B0502040204020203" pitchFamily="34" charset="0"/>
              </a:rPr>
              <a:t> number” is also saying to use two’s complement – since it’s the default</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If they say </a:t>
            </a:r>
            <a:r>
              <a:rPr lang="en-US" sz="3200" dirty="0">
                <a:solidFill>
                  <a:srgbClr val="B021DD"/>
                </a:solidFill>
                <a:latin typeface="Bahnschrift SemiBold SemiConden" panose="020B0502040204020203" pitchFamily="34" charset="0"/>
              </a:rPr>
              <a:t>unsigned binary</a:t>
            </a:r>
            <a:r>
              <a:rPr lang="en-US" sz="3200" dirty="0">
                <a:solidFill>
                  <a:prstClr val="white"/>
                </a:solidFill>
                <a:latin typeface="Bahnschrift SemiBold SemiConden" panose="020B0502040204020203" pitchFamily="34" charset="0"/>
              </a:rPr>
              <a:t>, however, it means the most significant bit will be positive</a:t>
            </a:r>
          </a:p>
        </p:txBody>
      </p:sp>
    </p:spTree>
    <p:extLst>
      <p:ext uri="{BB962C8B-B14F-4D97-AF65-F5344CB8AC3E}">
        <p14:creationId xmlns:p14="http://schemas.microsoft.com/office/powerpoint/2010/main" val="361682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1" y="-1"/>
            <a:ext cx="12192001" cy="6858000"/>
          </a:xfrm>
          <a:prstGeom prst="rect">
            <a:avLst/>
          </a:prstGeom>
          <a:solidFill>
            <a:schemeClr val="tx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6000" dirty="0">
                <a:solidFill>
                  <a:prstClr val="white"/>
                </a:solidFill>
                <a:latin typeface="Bahnschrift SemiBold SemiConden" panose="020B0502040204020203" pitchFamily="34" charset="0"/>
              </a:rPr>
              <a:t>9618 AS</a:t>
            </a:r>
            <a:br>
              <a:rPr lang="en-US" sz="6000" dirty="0">
                <a:solidFill>
                  <a:prstClr val="white"/>
                </a:solidFill>
                <a:latin typeface="Bahnschrift SemiBold SemiConden" panose="020B0502040204020203" pitchFamily="34" charset="0"/>
              </a:rPr>
            </a:br>
            <a:br>
              <a:rPr lang="en-US" sz="6000" dirty="0">
                <a:solidFill>
                  <a:prstClr val="white"/>
                </a:solidFill>
                <a:latin typeface="Bahnschrift SemiBold SemiConden" panose="020B0502040204020203" pitchFamily="34" charset="0"/>
              </a:rPr>
            </a:br>
            <a:r>
              <a:rPr lang="en-US" sz="6000" dirty="0">
                <a:solidFill>
                  <a:prstClr val="white"/>
                </a:solidFill>
                <a:latin typeface="Bahnschrift SemiBold SemiConden" panose="020B0502040204020203" pitchFamily="34" charset="0"/>
              </a:rPr>
              <a:t>Unit 1</a:t>
            </a: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Addition, Subtraction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&amp; Overflow</a:t>
            </a:r>
          </a:p>
        </p:txBody>
      </p:sp>
    </p:spTree>
    <p:extLst>
      <p:ext uri="{BB962C8B-B14F-4D97-AF65-F5344CB8AC3E}">
        <p14:creationId xmlns:p14="http://schemas.microsoft.com/office/powerpoint/2010/main" val="3242211088"/>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Class Overview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addition</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Binary subtraction</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Calculating PI to 1 billion digits</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2910904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Denary Addition</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Before looking at binary addition, let’s first look at how we can add denary</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numbers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We can place each number in a row and add a carry row above</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4266053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Denary Addition</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1104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Let’s try a few examples</a:t>
            </a:r>
          </a:p>
        </p:txBody>
      </p:sp>
      <p:graphicFrame>
        <p:nvGraphicFramePr>
          <p:cNvPr id="6" name="Table 5">
            <a:extLst>
              <a:ext uri="{FF2B5EF4-FFF2-40B4-BE49-F238E27FC236}">
                <a16:creationId xmlns:a16="http://schemas.microsoft.com/office/drawing/2014/main" id="{F386E937-7C04-439D-8E90-2CAC734D4734}"/>
              </a:ext>
            </a:extLst>
          </p:cNvPr>
          <p:cNvGraphicFramePr>
            <a:graphicFrameLocks noGrp="1"/>
          </p:cNvGraphicFramePr>
          <p:nvPr>
            <p:extLst>
              <p:ext uri="{D42A27DB-BD31-4B8C-83A1-F6EECF244321}">
                <p14:modId xmlns:p14="http://schemas.microsoft.com/office/powerpoint/2010/main" val="3524786668"/>
              </p:ext>
            </p:extLst>
          </p:nvPr>
        </p:nvGraphicFramePr>
        <p:xfrm>
          <a:off x="319313" y="2232839"/>
          <a:ext cx="5272596" cy="2260030"/>
        </p:xfrm>
        <a:graphic>
          <a:graphicData uri="http://schemas.openxmlformats.org/drawingml/2006/table">
            <a:tbl>
              <a:tblPr firstRow="1" bandRow="1">
                <a:tableStyleId>{5C22544A-7EE6-4342-B048-85BDC9FD1C3A}</a:tableStyleId>
              </a:tblPr>
              <a:tblGrid>
                <a:gridCol w="1851114">
                  <a:extLst>
                    <a:ext uri="{9D8B030D-6E8A-4147-A177-3AD203B41FA5}">
                      <a16:colId xmlns:a16="http://schemas.microsoft.com/office/drawing/2014/main" val="3687889296"/>
                    </a:ext>
                  </a:extLst>
                </a:gridCol>
                <a:gridCol w="1140494">
                  <a:extLst>
                    <a:ext uri="{9D8B030D-6E8A-4147-A177-3AD203B41FA5}">
                      <a16:colId xmlns:a16="http://schemas.microsoft.com/office/drawing/2014/main" val="126589501"/>
                    </a:ext>
                  </a:extLst>
                </a:gridCol>
                <a:gridCol w="1140494">
                  <a:extLst>
                    <a:ext uri="{9D8B030D-6E8A-4147-A177-3AD203B41FA5}">
                      <a16:colId xmlns:a16="http://schemas.microsoft.com/office/drawing/2014/main" val="2555021757"/>
                    </a:ext>
                  </a:extLst>
                </a:gridCol>
                <a:gridCol w="1140494">
                  <a:extLst>
                    <a:ext uri="{9D8B030D-6E8A-4147-A177-3AD203B41FA5}">
                      <a16:colId xmlns:a16="http://schemas.microsoft.com/office/drawing/2014/main" val="3526651773"/>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r>
                        <a:rPr lang="en-US" sz="3000" b="1" baseline="0" dirty="0">
                          <a:solidFill>
                            <a:schemeClr val="bg1"/>
                          </a:solidFill>
                        </a:rPr>
                        <a:t>75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7</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5</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r>
                        <a:rPr lang="en-US" sz="3000" b="1" baseline="0" dirty="0">
                          <a:solidFill>
                            <a:schemeClr val="bg1"/>
                          </a:solidFill>
                        </a:rPr>
                        <a:t>47</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7</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graphicFrame>
        <p:nvGraphicFramePr>
          <p:cNvPr id="7" name="Table 6">
            <a:extLst>
              <a:ext uri="{FF2B5EF4-FFF2-40B4-BE49-F238E27FC236}">
                <a16:creationId xmlns:a16="http://schemas.microsoft.com/office/drawing/2014/main" id="{2A6F00BE-4D2C-4160-BF36-1D62B3614B9F}"/>
              </a:ext>
            </a:extLst>
          </p:cNvPr>
          <p:cNvGraphicFramePr>
            <a:graphicFrameLocks noGrp="1"/>
          </p:cNvGraphicFramePr>
          <p:nvPr>
            <p:extLst>
              <p:ext uri="{D42A27DB-BD31-4B8C-83A1-F6EECF244321}">
                <p14:modId xmlns:p14="http://schemas.microsoft.com/office/powerpoint/2010/main" val="3780663034"/>
              </p:ext>
            </p:extLst>
          </p:nvPr>
        </p:nvGraphicFramePr>
        <p:xfrm>
          <a:off x="6169128" y="2235363"/>
          <a:ext cx="5272596" cy="3357310"/>
        </p:xfrm>
        <a:graphic>
          <a:graphicData uri="http://schemas.openxmlformats.org/drawingml/2006/table">
            <a:tbl>
              <a:tblPr firstRow="1" bandRow="1">
                <a:tableStyleId>{5C22544A-7EE6-4342-B048-85BDC9FD1C3A}</a:tableStyleId>
              </a:tblPr>
              <a:tblGrid>
                <a:gridCol w="1851114">
                  <a:extLst>
                    <a:ext uri="{9D8B030D-6E8A-4147-A177-3AD203B41FA5}">
                      <a16:colId xmlns:a16="http://schemas.microsoft.com/office/drawing/2014/main" val="3687889296"/>
                    </a:ext>
                  </a:extLst>
                </a:gridCol>
                <a:gridCol w="1140494">
                  <a:extLst>
                    <a:ext uri="{9D8B030D-6E8A-4147-A177-3AD203B41FA5}">
                      <a16:colId xmlns:a16="http://schemas.microsoft.com/office/drawing/2014/main" val="126589501"/>
                    </a:ext>
                  </a:extLst>
                </a:gridCol>
                <a:gridCol w="1140494">
                  <a:extLst>
                    <a:ext uri="{9D8B030D-6E8A-4147-A177-3AD203B41FA5}">
                      <a16:colId xmlns:a16="http://schemas.microsoft.com/office/drawing/2014/main" val="2555021757"/>
                    </a:ext>
                  </a:extLst>
                </a:gridCol>
                <a:gridCol w="1140494">
                  <a:extLst>
                    <a:ext uri="{9D8B030D-6E8A-4147-A177-3AD203B41FA5}">
                      <a16:colId xmlns:a16="http://schemas.microsoft.com/office/drawing/2014/main" val="3526651773"/>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r>
                        <a:rPr lang="en-US" sz="3000" b="1" baseline="0" dirty="0">
                          <a:solidFill>
                            <a:schemeClr val="bg1"/>
                          </a:solidFill>
                        </a:rPr>
                        <a:t>18</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r>
                        <a:rPr lang="en-US" sz="3000" b="1" baseline="0" dirty="0">
                          <a:solidFill>
                            <a:schemeClr val="bg1"/>
                          </a:solidFill>
                        </a:rPr>
                        <a:t>95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9</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5</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83</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3</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458762998"/>
                  </a:ext>
                </a:extLst>
              </a:tr>
              <a:tr h="409868">
                <a:tc>
                  <a:txBody>
                    <a:bodyPr/>
                    <a:lstStyle/>
                    <a:p>
                      <a:pPr algn="ctr"/>
                      <a:r>
                        <a:rPr lang="en-US" sz="3000" b="1" baseline="0" dirty="0">
                          <a:solidFill>
                            <a:schemeClr val="bg1"/>
                          </a:solidFill>
                        </a:rPr>
                        <a:t>27</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7</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12152242"/>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3</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8" name="Rectangle 7">
            <a:extLst>
              <a:ext uri="{FF2B5EF4-FFF2-40B4-BE49-F238E27FC236}">
                <a16:creationId xmlns:a16="http://schemas.microsoft.com/office/drawing/2014/main" id="{E6EEE9F2-B3C9-4FD9-A551-4859DE241028}"/>
              </a:ext>
            </a:extLst>
          </p:cNvPr>
          <p:cNvSpPr/>
          <p:nvPr/>
        </p:nvSpPr>
        <p:spPr>
          <a:xfrm>
            <a:off x="2182935" y="2239189"/>
            <a:ext cx="3402624"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9" name="Rectangle 8">
            <a:extLst>
              <a:ext uri="{FF2B5EF4-FFF2-40B4-BE49-F238E27FC236}">
                <a16:creationId xmlns:a16="http://schemas.microsoft.com/office/drawing/2014/main" id="{F78A3CAF-4B17-45E1-BC8F-5CF291A64CC8}"/>
              </a:ext>
            </a:extLst>
          </p:cNvPr>
          <p:cNvSpPr/>
          <p:nvPr/>
        </p:nvSpPr>
        <p:spPr>
          <a:xfrm>
            <a:off x="2182935" y="3951491"/>
            <a:ext cx="3402624"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0" name="Rectangle 9">
            <a:extLst>
              <a:ext uri="{FF2B5EF4-FFF2-40B4-BE49-F238E27FC236}">
                <a16:creationId xmlns:a16="http://schemas.microsoft.com/office/drawing/2014/main" id="{B47D541E-76AB-4293-A4E8-D3D847540F3F}"/>
              </a:ext>
            </a:extLst>
          </p:cNvPr>
          <p:cNvSpPr/>
          <p:nvPr/>
        </p:nvSpPr>
        <p:spPr>
          <a:xfrm>
            <a:off x="8030308" y="2239189"/>
            <a:ext cx="3402624"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1" name="Rectangle 10">
            <a:extLst>
              <a:ext uri="{FF2B5EF4-FFF2-40B4-BE49-F238E27FC236}">
                <a16:creationId xmlns:a16="http://schemas.microsoft.com/office/drawing/2014/main" id="{910FEF56-B26D-4F42-A953-574F14EFFA1A}"/>
              </a:ext>
            </a:extLst>
          </p:cNvPr>
          <p:cNvSpPr/>
          <p:nvPr/>
        </p:nvSpPr>
        <p:spPr>
          <a:xfrm>
            <a:off x="8030308" y="5051295"/>
            <a:ext cx="3402624"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Tree>
    <p:extLst>
      <p:ext uri="{BB962C8B-B14F-4D97-AF65-F5344CB8AC3E}">
        <p14:creationId xmlns:p14="http://schemas.microsoft.com/office/powerpoint/2010/main" val="868750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xit" presetSubtype="8" fill="hold" grpId="0" nodeType="clickEffect">
                                  <p:stCondLst>
                                    <p:cond delay="0"/>
                                  </p:stCondLst>
                                  <p:childTnLst>
                                    <p:animEffect transition="out" filter="wipe(left)">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2" presetClass="exit" presetSubtype="8" fill="hold" grpId="0" nodeType="clickEffect">
                                  <p:stCondLst>
                                    <p:cond delay="0"/>
                                  </p:stCondLst>
                                  <p:childTnLst>
                                    <p:animEffect transition="out" filter="wipe(left)">
                                      <p:cBhvr>
                                        <p:cTn id="18" dur="500"/>
                                        <p:tgtEl>
                                          <p:spTgt spid="9"/>
                                        </p:tgtEl>
                                      </p:cBhvr>
                                    </p:animEffect>
                                    <p:set>
                                      <p:cBhvr>
                                        <p:cTn id="19" dur="1" fill="hold">
                                          <p:stCondLst>
                                            <p:cond delay="499"/>
                                          </p:stCondLst>
                                        </p:cTn>
                                        <p:tgtEl>
                                          <p:spTgt spid="9"/>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2" presetClass="exit" presetSubtype="8" fill="hold" grpId="0" nodeType="clickEffect">
                                  <p:stCondLst>
                                    <p:cond delay="0"/>
                                  </p:stCondLst>
                                  <p:childTnLst>
                                    <p:animEffect transition="out" filter="wipe(left)">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2" presetClass="exit" presetSubtype="8" fill="hold" grpId="0" nodeType="clickEffect">
                                  <p:stCondLst>
                                    <p:cond delay="0"/>
                                  </p:stCondLst>
                                  <p:childTnLst>
                                    <p:animEffect transition="out" filter="wipe(left)">
                                      <p:cBhvr>
                                        <p:cTn id="28" dur="500"/>
                                        <p:tgtEl>
                                          <p:spTgt spid="11"/>
                                        </p:tgtEl>
                                      </p:cBhvr>
                                    </p:animEffect>
                                    <p:set>
                                      <p:cBhvr>
                                        <p:cTn id="29"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8" grpId="0" animBg="1"/>
      <p:bldP spid="9" grpId="0" animBg="1"/>
      <p:bldP spid="10" grpId="0" animBg="1"/>
      <p:bldP spid="11"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Addition</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rPr>
              <a:t>Luckily, we can use the same method with binary – the rules are: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rPr>
              <a:t>0 + 0 = 0</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white"/>
                </a:solidFill>
                <a:latin typeface="Bahnschrift SemiBold SemiConden" panose="020B0502040204020203" pitchFamily="34" charset="0"/>
              </a:rPr>
              <a:t>0 + 1 = 1</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aseline="0" dirty="0">
                <a:solidFill>
                  <a:prstClr val="white"/>
                </a:solidFill>
                <a:latin typeface="Bahnschrift SemiBold SemiConden" panose="020B0502040204020203" pitchFamily="34" charset="0"/>
              </a:rPr>
              <a:t>1</a:t>
            </a:r>
            <a:r>
              <a:rPr lang="en-US" sz="2800" dirty="0">
                <a:solidFill>
                  <a:prstClr val="white"/>
                </a:solidFill>
                <a:latin typeface="Bahnschrift SemiBold SemiConden" panose="020B0502040204020203" pitchFamily="34" charset="0"/>
              </a:rPr>
              <a:t> + 1 = 0 &amp; carry 1</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white"/>
                </a:solidFill>
                <a:latin typeface="Bahnschrift SemiBold SemiConden" panose="020B0502040204020203" pitchFamily="34" charset="0"/>
              </a:rPr>
              <a:t>1 + 1 + 1 = 1 &amp; carry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Note: the properties are commutative – i.e. 1 + 0 = 0 + 1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Likewise, 1 + 1 + 0 = 0 + 1 + 1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1 + 1 would be like 3 + 7 in denary (i.e. that equals 10, so we would put a 0 in this digit’s column, then </a:t>
            </a:r>
            <a:r>
              <a:rPr lang="en-US" sz="2800" dirty="0">
                <a:solidFill>
                  <a:srgbClr val="FFC000"/>
                </a:solidFill>
                <a:latin typeface="Bahnschrift SemiBold SemiConden" panose="020B0502040204020203" pitchFamily="34" charset="0"/>
              </a:rPr>
              <a:t>carry</a:t>
            </a:r>
            <a:r>
              <a:rPr lang="en-US" sz="2800" dirty="0">
                <a:solidFill>
                  <a:prstClr val="white"/>
                </a:solidFill>
                <a:latin typeface="Bahnschrift SemiBold SemiConden" panose="020B0502040204020203" pitchFamily="34" charset="0"/>
              </a:rPr>
              <a:t> a 1 to the left)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rPr>
              <a:t>1</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rPr>
              <a:t> + 1 + 1 would be like 4 + 7 (i.e. there’s a </a:t>
            </a:r>
            <a:r>
              <a:rPr kumimoji="0" lang="en-US" sz="2800" b="0" i="0" u="none" strike="noStrike" kern="1200" cap="none" spc="0" normalizeH="0" noProof="0" dirty="0">
                <a:ln>
                  <a:noFill/>
                </a:ln>
                <a:solidFill>
                  <a:srgbClr val="00CC00"/>
                </a:solidFill>
                <a:effectLst/>
                <a:uLnTx/>
                <a:uFillTx/>
                <a:latin typeface="Bahnschrift SemiBold SemiConden" panose="020B0502040204020203" pitchFamily="34" charset="0"/>
              </a:rPr>
              <a:t>sum</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rPr>
              <a:t> &amp; </a:t>
            </a:r>
            <a:r>
              <a:rPr kumimoji="0" lang="en-US" sz="2800" b="0" i="0" u="none" strike="noStrike" kern="1200" cap="none" spc="0" normalizeH="0" noProof="0" dirty="0">
                <a:ln>
                  <a:noFill/>
                </a:ln>
                <a:solidFill>
                  <a:srgbClr val="FFC000"/>
                </a:solidFill>
                <a:effectLst/>
                <a:uLnTx/>
                <a:uFillTx/>
                <a:latin typeface="Bahnschrift SemiBold SemiConden" panose="020B0502040204020203" pitchFamily="34" charset="0"/>
              </a:rPr>
              <a:t>carry</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rPr>
              <a:t>)</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416BB36B-FD30-497F-A0F9-DBEB7A5EFEC7}"/>
              </a:ext>
            </a:extLst>
          </p:cNvPr>
          <p:cNvGraphicFramePr>
            <a:graphicFrameLocks noGrp="1"/>
          </p:cNvGraphicFramePr>
          <p:nvPr>
            <p:extLst>
              <p:ext uri="{D42A27DB-BD31-4B8C-83A1-F6EECF244321}">
                <p14:modId xmlns:p14="http://schemas.microsoft.com/office/powerpoint/2010/main" val="980824847"/>
              </p:ext>
            </p:extLst>
          </p:nvPr>
        </p:nvGraphicFramePr>
        <p:xfrm>
          <a:off x="5517487" y="1772908"/>
          <a:ext cx="5949300" cy="2289143"/>
        </p:xfrm>
        <a:graphic>
          <a:graphicData uri="http://schemas.openxmlformats.org/drawingml/2006/table">
            <a:tbl>
              <a:tblPr firstRow="1" bandRow="1">
                <a:tableStyleId>{5C22544A-7EE6-4342-B048-85BDC9FD1C3A}</a:tableStyleId>
              </a:tblPr>
              <a:tblGrid>
                <a:gridCol w="1189860">
                  <a:extLst>
                    <a:ext uri="{9D8B030D-6E8A-4147-A177-3AD203B41FA5}">
                      <a16:colId xmlns:a16="http://schemas.microsoft.com/office/drawing/2014/main" val="3687889296"/>
                    </a:ext>
                  </a:extLst>
                </a:gridCol>
                <a:gridCol w="1189860">
                  <a:extLst>
                    <a:ext uri="{9D8B030D-6E8A-4147-A177-3AD203B41FA5}">
                      <a16:colId xmlns:a16="http://schemas.microsoft.com/office/drawing/2014/main" val="126589501"/>
                    </a:ext>
                  </a:extLst>
                </a:gridCol>
                <a:gridCol w="1189860">
                  <a:extLst>
                    <a:ext uri="{9D8B030D-6E8A-4147-A177-3AD203B41FA5}">
                      <a16:colId xmlns:a16="http://schemas.microsoft.com/office/drawing/2014/main" val="2555021757"/>
                    </a:ext>
                  </a:extLst>
                </a:gridCol>
                <a:gridCol w="1189860">
                  <a:extLst>
                    <a:ext uri="{9D8B030D-6E8A-4147-A177-3AD203B41FA5}">
                      <a16:colId xmlns:a16="http://schemas.microsoft.com/office/drawing/2014/main" val="3526651773"/>
                    </a:ext>
                  </a:extLst>
                </a:gridCol>
                <a:gridCol w="1189860">
                  <a:extLst>
                    <a:ext uri="{9D8B030D-6E8A-4147-A177-3AD203B41FA5}">
                      <a16:colId xmlns:a16="http://schemas.microsoft.com/office/drawing/2014/main" val="2374548871"/>
                    </a:ext>
                  </a:extLst>
                </a:gridCol>
              </a:tblGrid>
              <a:tr h="411266">
                <a:tc gridSpan="3">
                  <a:txBody>
                    <a:bodyPr/>
                    <a:lstStyle/>
                    <a:p>
                      <a:pPr algn="ctr"/>
                      <a:r>
                        <a:rPr lang="en-US" sz="2400" b="1" baseline="0" dirty="0">
                          <a:solidFill>
                            <a:schemeClr val="bg1"/>
                          </a:solidFill>
                        </a:rPr>
                        <a:t>Inputs</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70C0"/>
                    </a:solidFill>
                  </a:tcPr>
                </a:tc>
                <a:tc hMerge="1">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hMerge="1">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1" baseline="0" dirty="0">
                          <a:solidFill>
                            <a:schemeClr val="bg1"/>
                          </a:solidFill>
                        </a:rPr>
                        <a:t>Sum</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CC00"/>
                    </a:solidFill>
                  </a:tcPr>
                </a:tc>
                <a:tc>
                  <a:txBody>
                    <a:bodyPr/>
                    <a:lstStyle/>
                    <a:p>
                      <a:pPr algn="ctr"/>
                      <a:r>
                        <a:rPr lang="en-US" sz="2400" b="1" baseline="0" dirty="0">
                          <a:solidFill>
                            <a:schemeClr val="bg1"/>
                          </a:solidFill>
                        </a:rPr>
                        <a:t>Carry</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553067351"/>
                  </a:ext>
                </a:extLst>
              </a:tr>
              <a:tr h="411266">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extLst>
                  <a:ext uri="{0D108BD9-81ED-4DB2-BD59-A6C34878D82A}">
                    <a16:rowId xmlns:a16="http://schemas.microsoft.com/office/drawing/2014/main" val="2297749310"/>
                  </a:ext>
                </a:extLst>
              </a:tr>
              <a:tr h="460343">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extLst>
                  <a:ext uri="{0D108BD9-81ED-4DB2-BD59-A6C34878D82A}">
                    <a16:rowId xmlns:a16="http://schemas.microsoft.com/office/drawing/2014/main" val="957410735"/>
                  </a:ext>
                </a:extLst>
              </a:tr>
              <a:tr h="411266">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extLst>
                  <a:ext uri="{0D108BD9-81ED-4DB2-BD59-A6C34878D82A}">
                    <a16:rowId xmlns:a16="http://schemas.microsoft.com/office/drawing/2014/main" val="2797577039"/>
                  </a:ext>
                </a:extLst>
              </a:tr>
              <a:tr h="411266">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B2B2B"/>
                    </a:solidFill>
                  </a:tcPr>
                </a:tc>
                <a:extLst>
                  <a:ext uri="{0D108BD9-81ED-4DB2-BD59-A6C34878D82A}">
                    <a16:rowId xmlns:a16="http://schemas.microsoft.com/office/drawing/2014/main" val="3458762998"/>
                  </a:ext>
                </a:extLst>
              </a:tr>
            </a:tbl>
          </a:graphicData>
        </a:graphic>
      </p:graphicFrame>
    </p:spTree>
    <p:extLst>
      <p:ext uri="{BB962C8B-B14F-4D97-AF65-F5344CB8AC3E}">
        <p14:creationId xmlns:p14="http://schemas.microsoft.com/office/powerpoint/2010/main" val="3035842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8" end="8"/>
                                            </p:txEl>
                                          </p:spTgt>
                                        </p:tgtEl>
                                        <p:attrNameLst>
                                          <p:attrName>style.visibility</p:attrName>
                                        </p:attrNameLst>
                                      </p:cBhvr>
                                      <p:to>
                                        <p:strVal val="visible"/>
                                      </p:to>
                                    </p:set>
                                    <p:anim calcmode="lin" valueType="num">
                                      <p:cBhvr>
                                        <p:cTn id="49"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1" dur="500"/>
                                        <p:tgtEl>
                                          <p:spTgt spid="24">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4">
                                            <p:txEl>
                                              <p:pRg st="10" end="10"/>
                                            </p:txEl>
                                          </p:spTgt>
                                        </p:tgtEl>
                                        <p:attrNameLst>
                                          <p:attrName>style.visibility</p:attrName>
                                        </p:attrNameLst>
                                      </p:cBhvr>
                                      <p:to>
                                        <p:strVal val="visible"/>
                                      </p:to>
                                    </p:set>
                                    <p:anim calcmode="lin" valueType="num">
                                      <p:cBhvr>
                                        <p:cTn id="56" dur="500" fill="hold"/>
                                        <p:tgtEl>
                                          <p:spTgt spid="24">
                                            <p:txEl>
                                              <p:pRg st="10" end="10"/>
                                            </p:txEl>
                                          </p:spTgt>
                                        </p:tgtEl>
                                        <p:attrNameLst>
                                          <p:attrName>ppt_w</p:attrName>
                                        </p:attrNameLst>
                                      </p:cBhvr>
                                      <p:tavLst>
                                        <p:tav tm="0">
                                          <p:val>
                                            <p:fltVal val="0"/>
                                          </p:val>
                                        </p:tav>
                                        <p:tav tm="100000">
                                          <p:val>
                                            <p:strVal val="#ppt_w"/>
                                          </p:val>
                                        </p:tav>
                                      </p:tavLst>
                                    </p:anim>
                                    <p:anim calcmode="lin" valueType="num">
                                      <p:cBhvr>
                                        <p:cTn id="57" dur="500" fill="hold"/>
                                        <p:tgtEl>
                                          <p:spTgt spid="24">
                                            <p:txEl>
                                              <p:pRg st="10" end="10"/>
                                            </p:txEl>
                                          </p:spTgt>
                                        </p:tgtEl>
                                        <p:attrNameLst>
                                          <p:attrName>ppt_h</p:attrName>
                                        </p:attrNameLst>
                                      </p:cBhvr>
                                      <p:tavLst>
                                        <p:tav tm="0">
                                          <p:val>
                                            <p:fltVal val="0"/>
                                          </p:val>
                                        </p:tav>
                                        <p:tav tm="100000">
                                          <p:val>
                                            <p:strVal val="#ppt_h"/>
                                          </p:val>
                                        </p:tav>
                                      </p:tavLst>
                                    </p:anim>
                                    <p:animEffect transition="in" filter="fade">
                                      <p:cBhvr>
                                        <p:cTn id="58" dur="500"/>
                                        <p:tgtEl>
                                          <p:spTgt spid="24">
                                            <p:txEl>
                                              <p:pRg st="10" end="1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24">
                                            <p:txEl>
                                              <p:pRg st="11" end="11"/>
                                            </p:txEl>
                                          </p:spTgt>
                                        </p:tgtEl>
                                        <p:attrNameLst>
                                          <p:attrName>style.visibility</p:attrName>
                                        </p:attrNameLst>
                                      </p:cBhvr>
                                      <p:to>
                                        <p:strVal val="visible"/>
                                      </p:to>
                                    </p:set>
                                    <p:anim calcmode="lin" valueType="num">
                                      <p:cBhvr>
                                        <p:cTn id="63" dur="500" fill="hold"/>
                                        <p:tgtEl>
                                          <p:spTgt spid="24">
                                            <p:txEl>
                                              <p:pRg st="11" end="11"/>
                                            </p:txEl>
                                          </p:spTgt>
                                        </p:tgtEl>
                                        <p:attrNameLst>
                                          <p:attrName>ppt_w</p:attrName>
                                        </p:attrNameLst>
                                      </p:cBhvr>
                                      <p:tavLst>
                                        <p:tav tm="0">
                                          <p:val>
                                            <p:fltVal val="0"/>
                                          </p:val>
                                        </p:tav>
                                        <p:tav tm="100000">
                                          <p:val>
                                            <p:strVal val="#ppt_w"/>
                                          </p:val>
                                        </p:tav>
                                      </p:tavLst>
                                    </p:anim>
                                    <p:anim calcmode="lin" valueType="num">
                                      <p:cBhvr>
                                        <p:cTn id="64" dur="500" fill="hold"/>
                                        <p:tgtEl>
                                          <p:spTgt spid="24">
                                            <p:txEl>
                                              <p:pRg st="11" end="11"/>
                                            </p:txEl>
                                          </p:spTgt>
                                        </p:tgtEl>
                                        <p:attrNameLst>
                                          <p:attrName>ppt_h</p:attrName>
                                        </p:attrNameLst>
                                      </p:cBhvr>
                                      <p:tavLst>
                                        <p:tav tm="0">
                                          <p:val>
                                            <p:fltVal val="0"/>
                                          </p:val>
                                        </p:tav>
                                        <p:tav tm="100000">
                                          <p:val>
                                            <p:strVal val="#ppt_h"/>
                                          </p:val>
                                        </p:tav>
                                      </p:tavLst>
                                    </p:anim>
                                    <p:animEffect transition="in" filter="fade">
                                      <p:cBhvr>
                                        <p:cTn id="65" dur="500"/>
                                        <p:tgtEl>
                                          <p:spTgt spid="2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Addition</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4"/>
            <a:ext cx="11451773" cy="814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Assume these are 4-bit </a:t>
            </a: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unsigned</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binary integers</a:t>
            </a:r>
          </a:p>
        </p:txBody>
      </p:sp>
      <p:graphicFrame>
        <p:nvGraphicFramePr>
          <p:cNvPr id="6" name="Table 5">
            <a:extLst>
              <a:ext uri="{FF2B5EF4-FFF2-40B4-BE49-F238E27FC236}">
                <a16:creationId xmlns:a16="http://schemas.microsoft.com/office/drawing/2014/main" id="{F386E937-7C04-439D-8E90-2CAC734D4734}"/>
              </a:ext>
            </a:extLst>
          </p:cNvPr>
          <p:cNvGraphicFramePr>
            <a:graphicFrameLocks noGrp="1"/>
          </p:cNvGraphicFramePr>
          <p:nvPr>
            <p:extLst>
              <p:ext uri="{D42A27DB-BD31-4B8C-83A1-F6EECF244321}">
                <p14:modId xmlns:p14="http://schemas.microsoft.com/office/powerpoint/2010/main" val="2239814401"/>
              </p:ext>
            </p:extLst>
          </p:nvPr>
        </p:nvGraphicFramePr>
        <p:xfrm>
          <a:off x="319313" y="1837592"/>
          <a:ext cx="5272590" cy="2260030"/>
        </p:xfrm>
        <a:graphic>
          <a:graphicData uri="http://schemas.openxmlformats.org/drawingml/2006/table">
            <a:tbl>
              <a:tblPr firstRow="1" bandRow="1">
                <a:tableStyleId>{5C22544A-7EE6-4342-B048-85BDC9FD1C3A}</a:tableStyleId>
              </a:tblPr>
              <a:tblGrid>
                <a:gridCol w="1521914">
                  <a:extLst>
                    <a:ext uri="{9D8B030D-6E8A-4147-A177-3AD203B41FA5}">
                      <a16:colId xmlns:a16="http://schemas.microsoft.com/office/drawing/2014/main" val="3687889296"/>
                    </a:ext>
                  </a:extLst>
                </a:gridCol>
                <a:gridCol w="937669">
                  <a:extLst>
                    <a:ext uri="{9D8B030D-6E8A-4147-A177-3AD203B41FA5}">
                      <a16:colId xmlns:a16="http://schemas.microsoft.com/office/drawing/2014/main" val="126589501"/>
                    </a:ext>
                  </a:extLst>
                </a:gridCol>
                <a:gridCol w="937669">
                  <a:extLst>
                    <a:ext uri="{9D8B030D-6E8A-4147-A177-3AD203B41FA5}">
                      <a16:colId xmlns:a16="http://schemas.microsoft.com/office/drawing/2014/main" val="2555021757"/>
                    </a:ext>
                  </a:extLst>
                </a:gridCol>
                <a:gridCol w="937669">
                  <a:extLst>
                    <a:ext uri="{9D8B030D-6E8A-4147-A177-3AD203B41FA5}">
                      <a16:colId xmlns:a16="http://schemas.microsoft.com/office/drawing/2014/main" val="3526651773"/>
                    </a:ext>
                  </a:extLst>
                </a:gridCol>
                <a:gridCol w="937669">
                  <a:extLst>
                    <a:ext uri="{9D8B030D-6E8A-4147-A177-3AD203B41FA5}">
                      <a16:colId xmlns:a16="http://schemas.microsoft.com/office/drawing/2014/main" val="2032740245"/>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8" name="Rectangle 7">
            <a:extLst>
              <a:ext uri="{FF2B5EF4-FFF2-40B4-BE49-F238E27FC236}">
                <a16:creationId xmlns:a16="http://schemas.microsoft.com/office/drawing/2014/main" id="{E6EEE9F2-B3C9-4FD9-A551-4859DE241028}"/>
              </a:ext>
            </a:extLst>
          </p:cNvPr>
          <p:cNvSpPr/>
          <p:nvPr/>
        </p:nvSpPr>
        <p:spPr>
          <a:xfrm>
            <a:off x="1851689" y="1847423"/>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9" name="Rectangle 8">
            <a:extLst>
              <a:ext uri="{FF2B5EF4-FFF2-40B4-BE49-F238E27FC236}">
                <a16:creationId xmlns:a16="http://schemas.microsoft.com/office/drawing/2014/main" id="{F78A3CAF-4B17-45E1-BC8F-5CF291A64CC8}"/>
              </a:ext>
            </a:extLst>
          </p:cNvPr>
          <p:cNvSpPr/>
          <p:nvPr/>
        </p:nvSpPr>
        <p:spPr>
          <a:xfrm>
            <a:off x="1851689" y="3549956"/>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graphicFrame>
        <p:nvGraphicFramePr>
          <p:cNvPr id="12" name="Table 11">
            <a:extLst>
              <a:ext uri="{FF2B5EF4-FFF2-40B4-BE49-F238E27FC236}">
                <a16:creationId xmlns:a16="http://schemas.microsoft.com/office/drawing/2014/main" id="{8FBE0626-6C56-4572-9204-B4AA3692D6AB}"/>
              </a:ext>
            </a:extLst>
          </p:cNvPr>
          <p:cNvGraphicFramePr>
            <a:graphicFrameLocks noGrp="1"/>
          </p:cNvGraphicFramePr>
          <p:nvPr>
            <p:extLst>
              <p:ext uri="{D42A27DB-BD31-4B8C-83A1-F6EECF244321}">
                <p14:modId xmlns:p14="http://schemas.microsoft.com/office/powerpoint/2010/main" val="2236090929"/>
              </p:ext>
            </p:extLst>
          </p:nvPr>
        </p:nvGraphicFramePr>
        <p:xfrm>
          <a:off x="6096000" y="1846384"/>
          <a:ext cx="5272590" cy="2260030"/>
        </p:xfrm>
        <a:graphic>
          <a:graphicData uri="http://schemas.openxmlformats.org/drawingml/2006/table">
            <a:tbl>
              <a:tblPr firstRow="1" bandRow="1">
                <a:tableStyleId>{5C22544A-7EE6-4342-B048-85BDC9FD1C3A}</a:tableStyleId>
              </a:tblPr>
              <a:tblGrid>
                <a:gridCol w="1292125">
                  <a:extLst>
                    <a:ext uri="{9D8B030D-6E8A-4147-A177-3AD203B41FA5}">
                      <a16:colId xmlns:a16="http://schemas.microsoft.com/office/drawing/2014/main" val="3687889296"/>
                    </a:ext>
                  </a:extLst>
                </a:gridCol>
                <a:gridCol w="796093">
                  <a:extLst>
                    <a:ext uri="{9D8B030D-6E8A-4147-A177-3AD203B41FA5}">
                      <a16:colId xmlns:a16="http://schemas.microsoft.com/office/drawing/2014/main" val="344548586"/>
                    </a:ext>
                  </a:extLst>
                </a:gridCol>
                <a:gridCol w="796093">
                  <a:extLst>
                    <a:ext uri="{9D8B030D-6E8A-4147-A177-3AD203B41FA5}">
                      <a16:colId xmlns:a16="http://schemas.microsoft.com/office/drawing/2014/main" val="126589501"/>
                    </a:ext>
                  </a:extLst>
                </a:gridCol>
                <a:gridCol w="796093">
                  <a:extLst>
                    <a:ext uri="{9D8B030D-6E8A-4147-A177-3AD203B41FA5}">
                      <a16:colId xmlns:a16="http://schemas.microsoft.com/office/drawing/2014/main" val="2555021757"/>
                    </a:ext>
                  </a:extLst>
                </a:gridCol>
                <a:gridCol w="796093">
                  <a:extLst>
                    <a:ext uri="{9D8B030D-6E8A-4147-A177-3AD203B41FA5}">
                      <a16:colId xmlns:a16="http://schemas.microsoft.com/office/drawing/2014/main" val="3526651773"/>
                    </a:ext>
                  </a:extLst>
                </a:gridCol>
                <a:gridCol w="796093">
                  <a:extLst>
                    <a:ext uri="{9D8B030D-6E8A-4147-A177-3AD203B41FA5}">
                      <a16:colId xmlns:a16="http://schemas.microsoft.com/office/drawing/2014/main" val="2032740245"/>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3" name="Rectangle 12">
            <a:extLst>
              <a:ext uri="{FF2B5EF4-FFF2-40B4-BE49-F238E27FC236}">
                <a16:creationId xmlns:a16="http://schemas.microsoft.com/office/drawing/2014/main" id="{0532D059-A5C4-4667-AB4B-3681FD49A3DD}"/>
              </a:ext>
            </a:extLst>
          </p:cNvPr>
          <p:cNvSpPr/>
          <p:nvPr/>
        </p:nvSpPr>
        <p:spPr>
          <a:xfrm>
            <a:off x="7399215" y="1846384"/>
            <a:ext cx="3956675"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4" name="Rectangle 13">
            <a:extLst>
              <a:ext uri="{FF2B5EF4-FFF2-40B4-BE49-F238E27FC236}">
                <a16:creationId xmlns:a16="http://schemas.microsoft.com/office/drawing/2014/main" id="{684D2B4E-763E-4D38-87BE-3315575AA6DF}"/>
              </a:ext>
            </a:extLst>
          </p:cNvPr>
          <p:cNvSpPr/>
          <p:nvPr/>
        </p:nvSpPr>
        <p:spPr>
          <a:xfrm>
            <a:off x="7399215" y="3558686"/>
            <a:ext cx="3956675"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5" name="Rectangle 14">
            <a:extLst>
              <a:ext uri="{FF2B5EF4-FFF2-40B4-BE49-F238E27FC236}">
                <a16:creationId xmlns:a16="http://schemas.microsoft.com/office/drawing/2014/main" id="{4EE0D182-5D56-4464-807A-8B15671A1E43}"/>
              </a:ext>
            </a:extLst>
          </p:cNvPr>
          <p:cNvSpPr/>
          <p:nvPr/>
        </p:nvSpPr>
        <p:spPr>
          <a:xfrm>
            <a:off x="225528" y="4103973"/>
            <a:ext cx="11451773" cy="2754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Since we said these are 4 bit binary integers and the answer requires 5 bits, this is called ‘</a:t>
            </a:r>
            <a:r>
              <a:rPr lang="en-US" sz="2800" dirty="0">
                <a:solidFill>
                  <a:srgbClr val="FF0000"/>
                </a:solidFill>
                <a:latin typeface="Bahnschrift SemiBold SemiConden" panose="020B0502040204020203" pitchFamily="34" charset="0"/>
              </a:rPr>
              <a:t>overflow</a:t>
            </a:r>
            <a:r>
              <a:rPr lang="en-US" sz="2800" dirty="0">
                <a:solidFill>
                  <a:prstClr val="white"/>
                </a:solidFill>
                <a:latin typeface="Bahnschrift SemiBold SemiConden" panose="020B0502040204020203" pitchFamily="34" charset="0"/>
              </a:rPr>
              <a:t>’ – i.e. we </a:t>
            </a:r>
            <a:r>
              <a:rPr lang="en-US" sz="2800" dirty="0">
                <a:solidFill>
                  <a:srgbClr val="FF0000"/>
                </a:solidFill>
                <a:latin typeface="Bahnschrift SemiBold SemiConden" panose="020B0502040204020203" pitchFamily="34" charset="0"/>
              </a:rPr>
              <a:t>can’t correctly represent the real answer with the number of bits available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What would be the correct answer of this addition and what is the real answer represented?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Correct = 8 + 12 = 20            Yet, with 4 bits, we store 0100 = 4</a:t>
            </a:r>
          </a:p>
        </p:txBody>
      </p:sp>
    </p:spTree>
    <p:extLst>
      <p:ext uri="{BB962C8B-B14F-4D97-AF65-F5344CB8AC3E}">
        <p14:creationId xmlns:p14="http://schemas.microsoft.com/office/powerpoint/2010/main" val="396621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xit" presetSubtype="8" fill="hold" grpId="0" nodeType="clickEffect">
                                  <p:stCondLst>
                                    <p:cond delay="0"/>
                                  </p:stCondLst>
                                  <p:childTnLst>
                                    <p:animEffect transition="out" filter="wipe(left)">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2" presetClass="exit" presetSubtype="8" fill="hold" grpId="0" nodeType="clickEffect">
                                  <p:stCondLst>
                                    <p:cond delay="0"/>
                                  </p:stCondLst>
                                  <p:childTnLst>
                                    <p:animEffect transition="out" filter="wipe(left)">
                                      <p:cBhvr>
                                        <p:cTn id="18" dur="500"/>
                                        <p:tgtEl>
                                          <p:spTgt spid="9"/>
                                        </p:tgtEl>
                                      </p:cBhvr>
                                    </p:animEffect>
                                    <p:set>
                                      <p:cBhvr>
                                        <p:cTn id="19" dur="1" fill="hold">
                                          <p:stCondLst>
                                            <p:cond delay="499"/>
                                          </p:stCondLst>
                                        </p:cTn>
                                        <p:tgtEl>
                                          <p:spTgt spid="9"/>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2" presetClass="exit" presetSubtype="8" fill="hold" grpId="0" nodeType="clickEffect">
                                  <p:stCondLst>
                                    <p:cond delay="0"/>
                                  </p:stCondLst>
                                  <p:childTnLst>
                                    <p:animEffect transition="out" filter="wipe(left)">
                                      <p:cBhvr>
                                        <p:cTn id="23" dur="500"/>
                                        <p:tgtEl>
                                          <p:spTgt spid="13"/>
                                        </p:tgtEl>
                                      </p:cBhvr>
                                    </p:animEffect>
                                    <p:set>
                                      <p:cBhvr>
                                        <p:cTn id="24" dur="1" fill="hold">
                                          <p:stCondLst>
                                            <p:cond delay="499"/>
                                          </p:stCondLst>
                                        </p:cTn>
                                        <p:tgtEl>
                                          <p:spTgt spid="13"/>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2" presetClass="exit" presetSubtype="8" fill="hold" grpId="0" nodeType="clickEffect">
                                  <p:stCondLst>
                                    <p:cond delay="0"/>
                                  </p:stCondLst>
                                  <p:childTnLst>
                                    <p:animEffect transition="out" filter="wipe(left)">
                                      <p:cBhvr>
                                        <p:cTn id="28" dur="500"/>
                                        <p:tgtEl>
                                          <p:spTgt spid="14"/>
                                        </p:tgtEl>
                                      </p:cBhvr>
                                    </p:animEffect>
                                    <p:set>
                                      <p:cBhvr>
                                        <p:cTn id="29" dur="1" fill="hold">
                                          <p:stCondLst>
                                            <p:cond delay="499"/>
                                          </p:stCondLst>
                                        </p:cTn>
                                        <p:tgtEl>
                                          <p:spTgt spid="14"/>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5">
                                            <p:txEl>
                                              <p:pRg st="0" end="0"/>
                                            </p:txEl>
                                          </p:spTgt>
                                        </p:tgtEl>
                                        <p:attrNameLst>
                                          <p:attrName>style.visibility</p:attrName>
                                        </p:attrNameLst>
                                      </p:cBhvr>
                                      <p:to>
                                        <p:strVal val="visible"/>
                                      </p:to>
                                    </p:set>
                                    <p:anim calcmode="lin" valueType="num">
                                      <p:cBhvr>
                                        <p:cTn id="3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36" dur="500"/>
                                        <p:tgtEl>
                                          <p:spTgt spid="15">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15">
                                            <p:txEl>
                                              <p:pRg st="1" end="1"/>
                                            </p:txEl>
                                          </p:spTgt>
                                        </p:tgtEl>
                                        <p:attrNameLst>
                                          <p:attrName>style.visibility</p:attrName>
                                        </p:attrNameLst>
                                      </p:cBhvr>
                                      <p:to>
                                        <p:strVal val="visible"/>
                                      </p:to>
                                    </p:set>
                                    <p:anim calcmode="lin" valueType="num">
                                      <p:cBhvr>
                                        <p:cTn id="41" dur="500" fill="hold"/>
                                        <p:tgtEl>
                                          <p:spTgt spid="15">
                                            <p:txEl>
                                              <p:pRg st="1" end="1"/>
                                            </p:txEl>
                                          </p:spTgt>
                                        </p:tgtEl>
                                        <p:attrNameLst>
                                          <p:attrName>ppt_w</p:attrName>
                                        </p:attrNameLst>
                                      </p:cBhvr>
                                      <p:tavLst>
                                        <p:tav tm="0">
                                          <p:val>
                                            <p:fltVal val="0"/>
                                          </p:val>
                                        </p:tav>
                                        <p:tav tm="100000">
                                          <p:val>
                                            <p:strVal val="#ppt_w"/>
                                          </p:val>
                                        </p:tav>
                                      </p:tavLst>
                                    </p:anim>
                                    <p:anim calcmode="lin" valueType="num">
                                      <p:cBhvr>
                                        <p:cTn id="42" dur="500" fill="hold"/>
                                        <p:tgtEl>
                                          <p:spTgt spid="15">
                                            <p:txEl>
                                              <p:pRg st="1" end="1"/>
                                            </p:txEl>
                                          </p:spTgt>
                                        </p:tgtEl>
                                        <p:attrNameLst>
                                          <p:attrName>ppt_h</p:attrName>
                                        </p:attrNameLst>
                                      </p:cBhvr>
                                      <p:tavLst>
                                        <p:tav tm="0">
                                          <p:val>
                                            <p:fltVal val="0"/>
                                          </p:val>
                                        </p:tav>
                                        <p:tav tm="100000">
                                          <p:val>
                                            <p:strVal val="#ppt_h"/>
                                          </p:val>
                                        </p:tav>
                                      </p:tavLst>
                                    </p:anim>
                                    <p:animEffect transition="in" filter="fade">
                                      <p:cBhvr>
                                        <p:cTn id="43" dur="500"/>
                                        <p:tgtEl>
                                          <p:spTgt spid="15">
                                            <p:txEl>
                                              <p:pRg st="1" end="1"/>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5">
                                            <p:txEl>
                                              <p:pRg st="2" end="2"/>
                                            </p:txEl>
                                          </p:spTgt>
                                        </p:tgtEl>
                                        <p:attrNameLst>
                                          <p:attrName>style.visibility</p:attrName>
                                        </p:attrNameLst>
                                      </p:cBhvr>
                                      <p:to>
                                        <p:strVal val="visible"/>
                                      </p:to>
                                    </p:set>
                                    <p:anim calcmode="lin" valueType="num">
                                      <p:cBhvr>
                                        <p:cTn id="48"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49"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50" dur="500"/>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8" grpId="0" animBg="1"/>
      <p:bldP spid="9" grpId="0" animBg="1"/>
      <p:bldP spid="13" grpId="0" animBg="1"/>
      <p:bldP spid="14" grpId="0" animBg="1"/>
      <p:bldP spid="15" grpId="0" build="p"/>
    </p:bldLst>
  </p:timing>
</p:sld>
</file>

<file path=ppt/slides/slide1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7" y="1023562"/>
            <a:ext cx="1170371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a:t>
            </a:r>
            <a:r>
              <a:rPr lang="en-GB" sz="3200" dirty="0">
                <a:solidFill>
                  <a:prstClr val="white"/>
                </a:solidFill>
                <a:latin typeface="Bahnschrift SemiBold SemiConden" panose="020B0502040204020203" pitchFamily="34" charset="0"/>
              </a:rPr>
              <a:t>If 2 Two's Complement numbers are added, and they both have the same sign (both positive or both negative), then </a:t>
            </a:r>
            <a:r>
              <a:rPr lang="en-GB" sz="3200" dirty="0">
                <a:solidFill>
                  <a:srgbClr val="FFC000"/>
                </a:solidFill>
                <a:latin typeface="Bahnschrift SemiBold SemiConden" panose="020B0502040204020203" pitchFamily="34" charset="0"/>
              </a:rPr>
              <a:t>overflow occurs if and only if the result has the opposite sign</a:t>
            </a:r>
            <a:r>
              <a:rPr lang="en-GB" sz="3200" dirty="0">
                <a:solidFill>
                  <a:prstClr val="white"/>
                </a:solidFill>
                <a:latin typeface="Bahnschrift SemiBold SemiConden" panose="020B0502040204020203" pitchFamily="34" charset="0"/>
              </a:rPr>
              <a:t>. </a:t>
            </a:r>
            <a:r>
              <a:rPr lang="en-GB" sz="3200" dirty="0">
                <a:solidFill>
                  <a:srgbClr val="00CC00"/>
                </a:solidFill>
                <a:latin typeface="Bahnschrift SemiBold SemiConden" panose="020B0502040204020203" pitchFamily="34" charset="0"/>
              </a:rPr>
              <a:t>Overflow never occurs when adding operands with different signs</a:t>
            </a:r>
            <a:r>
              <a:rPr lang="en-GB" sz="3200" dirty="0">
                <a:solidFill>
                  <a:prstClr val="white"/>
                </a:solidFill>
                <a:latin typeface="Bahnschrift SemiBold SemiConden" panose="020B0502040204020203" pitchFamily="34" charset="0"/>
              </a:rPr>
              <a:t>.”</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Can you think of examples to demonstrate this? Try using 4 bits</a:t>
            </a:r>
          </a:p>
        </p:txBody>
      </p:sp>
    </p:spTree>
    <p:extLst>
      <p:ext uri="{BB962C8B-B14F-4D97-AF65-F5344CB8AC3E}">
        <p14:creationId xmlns:p14="http://schemas.microsoft.com/office/powerpoint/2010/main" val="1064988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2" end="2"/>
                                            </p:txEl>
                                          </p:spTgt>
                                        </p:tgtEl>
                                        <p:attrNameLst>
                                          <p:attrName>style.visibility</p:attrName>
                                        </p:attrNameLst>
                                      </p:cBhvr>
                                      <p:to>
                                        <p:strVal val="visible"/>
                                      </p:to>
                                    </p:set>
                                    <p:anim calcmode="lin" valueType="num">
                                      <p:cBhvr>
                                        <p:cTn id="14"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6568068" y="1023563"/>
            <a:ext cx="5203018" cy="58344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What will happen if we perform the calculation 7 (0111) + 1 (0001)?</a:t>
            </a: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It will </a:t>
            </a:r>
            <a:r>
              <a:rPr lang="en-US" sz="3200" noProof="0" dirty="0">
                <a:solidFill>
                  <a:srgbClr val="FF0000"/>
                </a:solidFill>
                <a:latin typeface="Bahnschrift SemiBold SemiConden" panose="020B0502040204020203" pitchFamily="34" charset="0"/>
              </a:rPr>
              <a:t>overflow</a:t>
            </a:r>
            <a:r>
              <a:rPr lang="en-US" sz="3200" noProof="0" dirty="0">
                <a:solidFill>
                  <a:prstClr val="white"/>
                </a:solidFill>
                <a:latin typeface="Bahnschrift SemiBold SemiConden" panose="020B0502040204020203" pitchFamily="34" charset="0"/>
              </a:rPr>
              <a:t> to become </a:t>
            </a:r>
            <a:r>
              <a:rPr lang="en-US" sz="3200" noProof="0" dirty="0">
                <a:solidFill>
                  <a:srgbClr val="FF0000"/>
                </a:solidFill>
                <a:latin typeface="Bahnschrift SemiBold SemiConden" panose="020B0502040204020203" pitchFamily="34" charset="0"/>
              </a:rPr>
              <a:t>-8 (1000)</a:t>
            </a:r>
            <a:endParaRPr kumimoji="0" lang="en-US" sz="3200" b="0" i="0" u="none" strike="noStrike" kern="1200" cap="none" spc="0" normalizeH="0" baseline="0" noProof="0" dirty="0">
              <a:ln>
                <a:noFill/>
              </a:ln>
              <a:solidFill>
                <a:srgbClr val="FF0000"/>
              </a:solidFill>
              <a:effectLst/>
              <a:uLnTx/>
              <a:uFillTx/>
              <a:latin typeface="Bahnschrift SemiBold SemiConden" panose="020B0502040204020203" pitchFamily="34" charset="0"/>
            </a:endParaRPr>
          </a:p>
        </p:txBody>
      </p:sp>
      <p:pic>
        <p:nvPicPr>
          <p:cNvPr id="1026" name="Picture 2" descr="C:\Users\josh\Downloads\overflow.png">
            <a:extLst>
              <a:ext uri="{FF2B5EF4-FFF2-40B4-BE49-F238E27FC236}">
                <a16:creationId xmlns:a16="http://schemas.microsoft.com/office/drawing/2014/main" id="{FC94538C-A4CA-4C1F-9080-8DCB8A308B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1141" y="2035779"/>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748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GB" sz="2800" dirty="0">
                <a:solidFill>
                  <a:prstClr val="white"/>
                </a:solidFill>
                <a:latin typeface="Bahnschrift SemiBold SemiConden" panose="020B0502040204020203" pitchFamily="34" charset="0"/>
              </a:rPr>
              <a:t>“…they both have the same sign, then overflow occurs if and only if the result has the opposite sign…”</a:t>
            </a:r>
            <a:endParaRPr kumimoji="0" lang="en-GB"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743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graphicFrame>
        <p:nvGraphicFramePr>
          <p:cNvPr id="6" name="Table 5">
            <a:extLst>
              <a:ext uri="{FF2B5EF4-FFF2-40B4-BE49-F238E27FC236}">
                <a16:creationId xmlns:a16="http://schemas.microsoft.com/office/drawing/2014/main" id="{A50E3983-F93E-4902-B88B-288A8DB1E11D}"/>
              </a:ext>
            </a:extLst>
          </p:cNvPr>
          <p:cNvGraphicFramePr>
            <a:graphicFrameLocks noGrp="1"/>
          </p:cNvGraphicFramePr>
          <p:nvPr>
            <p:extLst>
              <p:ext uri="{D42A27DB-BD31-4B8C-83A1-F6EECF244321}">
                <p14:modId xmlns:p14="http://schemas.microsoft.com/office/powerpoint/2010/main" val="2176034528"/>
              </p:ext>
            </p:extLst>
          </p:nvPr>
        </p:nvGraphicFramePr>
        <p:xfrm>
          <a:off x="319312" y="1232470"/>
          <a:ext cx="5272590" cy="2260030"/>
        </p:xfrm>
        <a:graphic>
          <a:graphicData uri="http://schemas.openxmlformats.org/drawingml/2006/table">
            <a:tbl>
              <a:tblPr firstRow="1" bandRow="1">
                <a:tableStyleId>{5C22544A-7EE6-4342-B048-85BDC9FD1C3A}</a:tableStyleId>
              </a:tblPr>
              <a:tblGrid>
                <a:gridCol w="1292125">
                  <a:extLst>
                    <a:ext uri="{9D8B030D-6E8A-4147-A177-3AD203B41FA5}">
                      <a16:colId xmlns:a16="http://schemas.microsoft.com/office/drawing/2014/main" val="3687889296"/>
                    </a:ext>
                  </a:extLst>
                </a:gridCol>
                <a:gridCol w="796093">
                  <a:extLst>
                    <a:ext uri="{9D8B030D-6E8A-4147-A177-3AD203B41FA5}">
                      <a16:colId xmlns:a16="http://schemas.microsoft.com/office/drawing/2014/main" val="126589501"/>
                    </a:ext>
                  </a:extLst>
                </a:gridCol>
                <a:gridCol w="856369">
                  <a:extLst>
                    <a:ext uri="{9D8B030D-6E8A-4147-A177-3AD203B41FA5}">
                      <a16:colId xmlns:a16="http://schemas.microsoft.com/office/drawing/2014/main" val="2555021757"/>
                    </a:ext>
                  </a:extLst>
                </a:gridCol>
                <a:gridCol w="735817">
                  <a:extLst>
                    <a:ext uri="{9D8B030D-6E8A-4147-A177-3AD203B41FA5}">
                      <a16:colId xmlns:a16="http://schemas.microsoft.com/office/drawing/2014/main" val="3526651773"/>
                    </a:ext>
                  </a:extLst>
                </a:gridCol>
                <a:gridCol w="796093">
                  <a:extLst>
                    <a:ext uri="{9D8B030D-6E8A-4147-A177-3AD203B41FA5}">
                      <a16:colId xmlns:a16="http://schemas.microsoft.com/office/drawing/2014/main" val="2032740245"/>
                    </a:ext>
                  </a:extLst>
                </a:gridCol>
                <a:gridCol w="796093">
                  <a:extLst>
                    <a:ext uri="{9D8B030D-6E8A-4147-A177-3AD203B41FA5}">
                      <a16:colId xmlns:a16="http://schemas.microsoft.com/office/drawing/2014/main" val="1503998792"/>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9" name="Rectangle 8">
            <a:extLst>
              <a:ext uri="{FF2B5EF4-FFF2-40B4-BE49-F238E27FC236}">
                <a16:creationId xmlns:a16="http://schemas.microsoft.com/office/drawing/2014/main" id="{1F4851BC-90A8-4103-A928-AB2C903E8156}"/>
              </a:ext>
            </a:extLst>
          </p:cNvPr>
          <p:cNvSpPr/>
          <p:nvPr/>
        </p:nvSpPr>
        <p:spPr>
          <a:xfrm>
            <a:off x="319312" y="3492500"/>
            <a:ext cx="5490473" cy="3238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-8 + -8 = -16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out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answer of 0000 is incorrect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prstClr val="white"/>
                </a:solidFill>
                <a:latin typeface="Bahnschrift SemiBold SemiConden" panose="020B0502040204020203" pitchFamily="34" charset="0"/>
              </a:rPr>
              <a:t>i.e.</a:t>
            </a:r>
            <a:r>
              <a:rPr lang="en-US" sz="3200" dirty="0">
                <a:solidFill>
                  <a:prstClr val="white"/>
                </a:solidFill>
                <a:latin typeface="Bahnschrift SemiBold SemiConden" panose="020B0502040204020203" pitchFamily="34" charset="0"/>
              </a:rPr>
              <a:t> </a:t>
            </a:r>
            <a:r>
              <a:rPr lang="en-US" sz="3200" dirty="0">
                <a:solidFill>
                  <a:srgbClr val="FF0000"/>
                </a:solidFill>
                <a:latin typeface="Bahnschrift SemiBold SemiConden" panose="020B0502040204020203" pitchFamily="34" charset="0"/>
              </a:rPr>
              <a:t>operands have same sign (1), answer (0000) has different sign (0)</a:t>
            </a:r>
            <a:endParaRPr kumimoji="0" lang="en-US" sz="3200" b="0" i="0" u="none" strike="noStrike" kern="1200" cap="none" spc="0" normalizeH="0" baseline="0" noProof="0" dirty="0">
              <a:ln>
                <a:noFill/>
              </a:ln>
              <a:solidFill>
                <a:srgbClr val="FF0000"/>
              </a:solidFill>
              <a:effectLst/>
              <a:uLnTx/>
              <a:uFillTx/>
              <a:latin typeface="Bahnschrift SemiBold SemiConden" panose="020B0502040204020203" pitchFamily="34" charset="0"/>
            </a:endParaRPr>
          </a:p>
        </p:txBody>
      </p:sp>
      <p:graphicFrame>
        <p:nvGraphicFramePr>
          <p:cNvPr id="15" name="Table 14">
            <a:extLst>
              <a:ext uri="{FF2B5EF4-FFF2-40B4-BE49-F238E27FC236}">
                <a16:creationId xmlns:a16="http://schemas.microsoft.com/office/drawing/2014/main" id="{644DCF3C-9BA1-4C80-854C-16C238C841DC}"/>
              </a:ext>
            </a:extLst>
          </p:cNvPr>
          <p:cNvGraphicFramePr>
            <a:graphicFrameLocks noGrp="1"/>
          </p:cNvGraphicFramePr>
          <p:nvPr>
            <p:extLst>
              <p:ext uri="{D42A27DB-BD31-4B8C-83A1-F6EECF244321}">
                <p14:modId xmlns:p14="http://schemas.microsoft.com/office/powerpoint/2010/main" val="1646273189"/>
              </p:ext>
            </p:extLst>
          </p:nvPr>
        </p:nvGraphicFramePr>
        <p:xfrm>
          <a:off x="6255655" y="1232470"/>
          <a:ext cx="5272590" cy="2260030"/>
        </p:xfrm>
        <a:graphic>
          <a:graphicData uri="http://schemas.openxmlformats.org/drawingml/2006/table">
            <a:tbl>
              <a:tblPr firstRow="1" bandRow="1">
                <a:tableStyleId>{5C22544A-7EE6-4342-B048-85BDC9FD1C3A}</a:tableStyleId>
              </a:tblPr>
              <a:tblGrid>
                <a:gridCol w="1292125">
                  <a:extLst>
                    <a:ext uri="{9D8B030D-6E8A-4147-A177-3AD203B41FA5}">
                      <a16:colId xmlns:a16="http://schemas.microsoft.com/office/drawing/2014/main" val="3687889296"/>
                    </a:ext>
                  </a:extLst>
                </a:gridCol>
                <a:gridCol w="796093">
                  <a:extLst>
                    <a:ext uri="{9D8B030D-6E8A-4147-A177-3AD203B41FA5}">
                      <a16:colId xmlns:a16="http://schemas.microsoft.com/office/drawing/2014/main" val="126589501"/>
                    </a:ext>
                  </a:extLst>
                </a:gridCol>
                <a:gridCol w="856369">
                  <a:extLst>
                    <a:ext uri="{9D8B030D-6E8A-4147-A177-3AD203B41FA5}">
                      <a16:colId xmlns:a16="http://schemas.microsoft.com/office/drawing/2014/main" val="2555021757"/>
                    </a:ext>
                  </a:extLst>
                </a:gridCol>
                <a:gridCol w="735817">
                  <a:extLst>
                    <a:ext uri="{9D8B030D-6E8A-4147-A177-3AD203B41FA5}">
                      <a16:colId xmlns:a16="http://schemas.microsoft.com/office/drawing/2014/main" val="3526651773"/>
                    </a:ext>
                  </a:extLst>
                </a:gridCol>
                <a:gridCol w="796093">
                  <a:extLst>
                    <a:ext uri="{9D8B030D-6E8A-4147-A177-3AD203B41FA5}">
                      <a16:colId xmlns:a16="http://schemas.microsoft.com/office/drawing/2014/main" val="2032740245"/>
                    </a:ext>
                  </a:extLst>
                </a:gridCol>
                <a:gridCol w="796093">
                  <a:extLst>
                    <a:ext uri="{9D8B030D-6E8A-4147-A177-3AD203B41FA5}">
                      <a16:colId xmlns:a16="http://schemas.microsoft.com/office/drawing/2014/main" val="1503998792"/>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6" name="Rectangle 15">
            <a:extLst>
              <a:ext uri="{FF2B5EF4-FFF2-40B4-BE49-F238E27FC236}">
                <a16:creationId xmlns:a16="http://schemas.microsoft.com/office/drawing/2014/main" id="{567E0227-E2F2-4A3C-B07E-83ED9B2A1CFE}"/>
              </a:ext>
            </a:extLst>
          </p:cNvPr>
          <p:cNvSpPr/>
          <p:nvPr/>
        </p:nvSpPr>
        <p:spPr>
          <a:xfrm>
            <a:off x="6255655" y="3492500"/>
            <a:ext cx="5272591" cy="3238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-4 + -4 = -8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our answer of 1000 is correct</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prstClr val="white"/>
                </a:solidFill>
                <a:latin typeface="Bahnschrift SemiBold SemiConden" panose="020B0502040204020203" pitchFamily="34" charset="0"/>
              </a:rPr>
              <a:t>i.e.</a:t>
            </a:r>
            <a:r>
              <a:rPr lang="en-US" sz="3200" dirty="0">
                <a:solidFill>
                  <a:prstClr val="white"/>
                </a:solidFill>
                <a:latin typeface="Bahnschrift SemiBold SemiConden" panose="020B0502040204020203" pitchFamily="34" charset="0"/>
              </a:rPr>
              <a:t> </a:t>
            </a:r>
            <a:r>
              <a:rPr lang="en-US" sz="3200" dirty="0">
                <a:solidFill>
                  <a:srgbClr val="00CC00"/>
                </a:solidFill>
                <a:latin typeface="Bahnschrift SemiBold SemiConden" panose="020B0502040204020203" pitchFamily="34" charset="0"/>
              </a:rPr>
              <a:t>operands &amp; answer have same sign</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412271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 calcmode="lin" valueType="num">
                                      <p:cBhvr>
                                        <p:cTn id="14" dur="5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9">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9">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 calcmode="lin" valueType="num">
                                      <p:cBhvr>
                                        <p:cTn id="21"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9">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6">
                                            <p:txEl>
                                              <p:pRg st="0" end="0"/>
                                            </p:txEl>
                                          </p:spTgt>
                                        </p:tgtEl>
                                        <p:attrNameLst>
                                          <p:attrName>style.visibility</p:attrName>
                                        </p:attrNameLst>
                                      </p:cBhvr>
                                      <p:to>
                                        <p:strVal val="visible"/>
                                      </p:to>
                                    </p:set>
                                    <p:anim calcmode="lin" valueType="num">
                                      <p:cBhvr>
                                        <p:cTn id="28"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16">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6">
                                            <p:txEl>
                                              <p:pRg st="1" end="1"/>
                                            </p:txEl>
                                          </p:spTgt>
                                        </p:tgtEl>
                                        <p:attrNameLst>
                                          <p:attrName>style.visibility</p:attrName>
                                        </p:attrNameLst>
                                      </p:cBhvr>
                                      <p:to>
                                        <p:strVal val="visible"/>
                                      </p:to>
                                    </p:set>
                                    <p:anim calcmode="lin" valueType="num">
                                      <p:cBhvr>
                                        <p:cTn id="35" dur="5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36" dur="500" fill="hold"/>
                                        <p:tgtEl>
                                          <p:spTgt spid="16">
                                            <p:txEl>
                                              <p:pRg st="1" end="1"/>
                                            </p:txEl>
                                          </p:spTgt>
                                        </p:tgtEl>
                                        <p:attrNameLst>
                                          <p:attrName>ppt_h</p:attrName>
                                        </p:attrNameLst>
                                      </p:cBhvr>
                                      <p:tavLst>
                                        <p:tav tm="0">
                                          <p:val>
                                            <p:fltVal val="0"/>
                                          </p:val>
                                        </p:tav>
                                        <p:tav tm="100000">
                                          <p:val>
                                            <p:strVal val="#ppt_h"/>
                                          </p:val>
                                        </p:tav>
                                      </p:tavLst>
                                    </p:anim>
                                    <p:animEffect transition="in" filter="fade">
                                      <p:cBhvr>
                                        <p:cTn id="37" dur="500"/>
                                        <p:tgtEl>
                                          <p:spTgt spid="16">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6">
                                            <p:txEl>
                                              <p:pRg st="2" end="2"/>
                                            </p:txEl>
                                          </p:spTgt>
                                        </p:tgtEl>
                                        <p:attrNameLst>
                                          <p:attrName>style.visibility</p:attrName>
                                        </p:attrNameLst>
                                      </p:cBhvr>
                                      <p:to>
                                        <p:strVal val="visible"/>
                                      </p:to>
                                    </p:set>
                                    <p:anim calcmode="lin" valueType="num">
                                      <p:cBhvr>
                                        <p:cTn id="42" dur="500" fill="hold"/>
                                        <p:tgtEl>
                                          <p:spTgt spid="16">
                                            <p:txEl>
                                              <p:pRg st="2" end="2"/>
                                            </p:txEl>
                                          </p:spTgt>
                                        </p:tgtEl>
                                        <p:attrNameLst>
                                          <p:attrName>ppt_w</p:attrName>
                                        </p:attrNameLst>
                                      </p:cBhvr>
                                      <p:tavLst>
                                        <p:tav tm="0">
                                          <p:val>
                                            <p:fltVal val="0"/>
                                          </p:val>
                                        </p:tav>
                                        <p:tav tm="100000">
                                          <p:val>
                                            <p:strVal val="#ppt_w"/>
                                          </p:val>
                                        </p:tav>
                                      </p:tavLst>
                                    </p:anim>
                                    <p:anim calcmode="lin" valueType="num">
                                      <p:cBhvr>
                                        <p:cTn id="43" dur="500" fill="hold"/>
                                        <p:tgtEl>
                                          <p:spTgt spid="16">
                                            <p:txEl>
                                              <p:pRg st="2" end="2"/>
                                            </p:txEl>
                                          </p:spTgt>
                                        </p:tgtEl>
                                        <p:attrNameLst>
                                          <p:attrName>ppt_h</p:attrName>
                                        </p:attrNameLst>
                                      </p:cBhvr>
                                      <p:tavLst>
                                        <p:tav tm="0">
                                          <p:val>
                                            <p:fltVal val="0"/>
                                          </p:val>
                                        </p:tav>
                                        <p:tav tm="100000">
                                          <p:val>
                                            <p:strVal val="#ppt_h"/>
                                          </p:val>
                                        </p:tav>
                                      </p:tavLst>
                                    </p:anim>
                                    <p:animEffect transition="in" filter="fade">
                                      <p:cBhvr>
                                        <p:cTn id="44" dur="500"/>
                                        <p:tgtEl>
                                          <p:spTgt spid="1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6" grpId="0" build="p"/>
    </p:bldLst>
  </p:timing>
</p:sld>
</file>

<file path=ppt/slides/slide1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GB" sz="2800" dirty="0">
                <a:solidFill>
                  <a:prstClr val="white"/>
                </a:solidFill>
                <a:latin typeface="Bahnschrift SemiBold SemiConden" panose="020B0502040204020203" pitchFamily="34" charset="0"/>
              </a:rPr>
              <a:t>“…they both have the same sign, then overflow occurs if and only if the result has the opposite sign…”</a:t>
            </a:r>
            <a:endParaRPr kumimoji="0" lang="en-GB"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743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graphicFrame>
        <p:nvGraphicFramePr>
          <p:cNvPr id="15" name="Table 14">
            <a:extLst>
              <a:ext uri="{FF2B5EF4-FFF2-40B4-BE49-F238E27FC236}">
                <a16:creationId xmlns:a16="http://schemas.microsoft.com/office/drawing/2014/main" id="{644DCF3C-9BA1-4C80-854C-16C238C841DC}"/>
              </a:ext>
            </a:extLst>
          </p:cNvPr>
          <p:cNvGraphicFramePr>
            <a:graphicFrameLocks noGrp="1"/>
          </p:cNvGraphicFramePr>
          <p:nvPr>
            <p:extLst>
              <p:ext uri="{D42A27DB-BD31-4B8C-83A1-F6EECF244321}">
                <p14:modId xmlns:p14="http://schemas.microsoft.com/office/powerpoint/2010/main" val="3647323801"/>
              </p:ext>
            </p:extLst>
          </p:nvPr>
        </p:nvGraphicFramePr>
        <p:xfrm>
          <a:off x="6255655" y="1232470"/>
          <a:ext cx="5272590" cy="2260030"/>
        </p:xfrm>
        <a:graphic>
          <a:graphicData uri="http://schemas.openxmlformats.org/drawingml/2006/table">
            <a:tbl>
              <a:tblPr firstRow="1" bandRow="1">
                <a:tableStyleId>{5C22544A-7EE6-4342-B048-85BDC9FD1C3A}</a:tableStyleId>
              </a:tblPr>
              <a:tblGrid>
                <a:gridCol w="1292125">
                  <a:extLst>
                    <a:ext uri="{9D8B030D-6E8A-4147-A177-3AD203B41FA5}">
                      <a16:colId xmlns:a16="http://schemas.microsoft.com/office/drawing/2014/main" val="3687889296"/>
                    </a:ext>
                  </a:extLst>
                </a:gridCol>
                <a:gridCol w="796093">
                  <a:extLst>
                    <a:ext uri="{9D8B030D-6E8A-4147-A177-3AD203B41FA5}">
                      <a16:colId xmlns:a16="http://schemas.microsoft.com/office/drawing/2014/main" val="126589501"/>
                    </a:ext>
                  </a:extLst>
                </a:gridCol>
                <a:gridCol w="856369">
                  <a:extLst>
                    <a:ext uri="{9D8B030D-6E8A-4147-A177-3AD203B41FA5}">
                      <a16:colId xmlns:a16="http://schemas.microsoft.com/office/drawing/2014/main" val="2555021757"/>
                    </a:ext>
                  </a:extLst>
                </a:gridCol>
                <a:gridCol w="735817">
                  <a:extLst>
                    <a:ext uri="{9D8B030D-6E8A-4147-A177-3AD203B41FA5}">
                      <a16:colId xmlns:a16="http://schemas.microsoft.com/office/drawing/2014/main" val="3526651773"/>
                    </a:ext>
                  </a:extLst>
                </a:gridCol>
                <a:gridCol w="796093">
                  <a:extLst>
                    <a:ext uri="{9D8B030D-6E8A-4147-A177-3AD203B41FA5}">
                      <a16:colId xmlns:a16="http://schemas.microsoft.com/office/drawing/2014/main" val="2032740245"/>
                    </a:ext>
                  </a:extLst>
                </a:gridCol>
                <a:gridCol w="796093">
                  <a:extLst>
                    <a:ext uri="{9D8B030D-6E8A-4147-A177-3AD203B41FA5}">
                      <a16:colId xmlns:a16="http://schemas.microsoft.com/office/drawing/2014/main" val="1503998792"/>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6" name="Rectangle 15">
            <a:extLst>
              <a:ext uri="{FF2B5EF4-FFF2-40B4-BE49-F238E27FC236}">
                <a16:creationId xmlns:a16="http://schemas.microsoft.com/office/drawing/2014/main" id="{567E0227-E2F2-4A3C-B07E-83ED9B2A1CFE}"/>
              </a:ext>
            </a:extLst>
          </p:cNvPr>
          <p:cNvSpPr/>
          <p:nvPr/>
        </p:nvSpPr>
        <p:spPr>
          <a:xfrm>
            <a:off x="319308" y="1232470"/>
            <a:ext cx="5776692" cy="54858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Do you know why this example</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works, even with the carry out?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Since for negative two’s complement, any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leading 1s </a:t>
            </a:r>
            <a:r>
              <a:rPr lang="en-US" sz="3200" dirty="0">
                <a:solidFill>
                  <a:srgbClr val="00CC00"/>
                </a:solidFill>
                <a:latin typeface="Bahnschrift SemiBold SemiConden" panose="020B0502040204020203" pitchFamily="34" charset="0"/>
              </a:rPr>
              <a:t>are</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 redundant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i.e. 1000 = 11111000 = -8</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Equivalently, leading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0s for positive numbers are redundant</a:t>
            </a:r>
            <a:endPar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747757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p:cTn id="7"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6">
                                            <p:txEl>
                                              <p:pRg st="2" end="2"/>
                                            </p:txEl>
                                          </p:spTgt>
                                        </p:tgtEl>
                                        <p:attrNameLst>
                                          <p:attrName>style.visibility</p:attrName>
                                        </p:attrNameLst>
                                      </p:cBhvr>
                                      <p:to>
                                        <p:strVal val="visible"/>
                                      </p:to>
                                    </p:set>
                                    <p:anim calcmode="lin" valueType="num">
                                      <p:cBhvr>
                                        <p:cTn id="14" dur="500" fill="hold"/>
                                        <p:tgtEl>
                                          <p:spTgt spid="16">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6">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6">
                                            <p:txEl>
                                              <p:pRg st="4" end="4"/>
                                            </p:txEl>
                                          </p:spTgt>
                                        </p:tgtEl>
                                        <p:attrNameLst>
                                          <p:attrName>style.visibility</p:attrName>
                                        </p:attrNameLst>
                                      </p:cBhvr>
                                      <p:to>
                                        <p:strVal val="visible"/>
                                      </p:to>
                                    </p:set>
                                    <p:anim calcmode="lin" valueType="num">
                                      <p:cBhvr>
                                        <p:cTn id="21" dur="500" fill="hold"/>
                                        <p:tgtEl>
                                          <p:spTgt spid="16">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16">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1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Lst>
  </p:timing>
</p:sld>
</file>

<file path=ppt/slides/slide1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GB" sz="2800" dirty="0">
                <a:solidFill>
                  <a:prstClr val="white"/>
                </a:solidFill>
                <a:latin typeface="Bahnschrift SemiBold SemiConden" panose="020B0502040204020203" pitchFamily="34" charset="0"/>
              </a:rPr>
              <a:t>“Overflow never occurs when adding operands with different signs”</a:t>
            </a:r>
            <a:endParaRPr kumimoji="0" lang="en-GB"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743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1F4851BC-90A8-4103-A928-AB2C903E8156}"/>
              </a:ext>
            </a:extLst>
          </p:cNvPr>
          <p:cNvSpPr/>
          <p:nvPr/>
        </p:nvSpPr>
        <p:spPr>
          <a:xfrm>
            <a:off x="319312" y="1125202"/>
            <a:ext cx="11517088" cy="56058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This makes sense, since if we</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add numbers with opposite signs, the result will always get closer to 0, compared to the more extreme value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e.g.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7</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-1 = 6 (6 is closer to 0 than 7)</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prstClr val="white"/>
                </a:solidFill>
                <a:latin typeface="Bahnschrift SemiBold SemiConden" panose="020B0502040204020203" pitchFamily="34" charset="0"/>
              </a:rPr>
              <a:t>-8 +</a:t>
            </a:r>
            <a:r>
              <a:rPr lang="en-US" sz="3200" dirty="0">
                <a:solidFill>
                  <a:prstClr val="white"/>
                </a:solidFill>
                <a:latin typeface="Bahnschrift SemiBold SemiConden" panose="020B0502040204020203" pitchFamily="34" charset="0"/>
              </a:rPr>
              <a:t> 1 = -7 (-7 is closer to 0 than -8)</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2405752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 calcmode="lin" valueType="num">
                                      <p:cBhvr>
                                        <p:cTn id="14"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 calcmode="lin" valueType="num">
                                      <p:cBhvr>
                                        <p:cTn id="21"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9">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9">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9">
                                            <p:txEl>
                                              <p:pRg st="5" end="5"/>
                                            </p:txEl>
                                          </p:spTgt>
                                        </p:tgtEl>
                                        <p:attrNameLst>
                                          <p:attrName>style.visibility</p:attrName>
                                        </p:attrNameLst>
                                      </p:cBhvr>
                                      <p:to>
                                        <p:strVal val="visible"/>
                                      </p:to>
                                    </p:set>
                                    <p:anim calcmode="lin" valueType="num">
                                      <p:cBhvr>
                                        <p:cTn id="28" dur="500" fill="hold"/>
                                        <p:tgtEl>
                                          <p:spTgt spid="9">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9">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58344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Does overflow also occur in denary?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Yes – if you said you </a:t>
            </a:r>
            <a:r>
              <a:rPr lang="en-US" sz="3200" dirty="0">
                <a:solidFill>
                  <a:schemeClr val="bg1"/>
                </a:solidFill>
                <a:latin typeface="Bahnschrift SemiBold SemiConden" panose="020B0502040204020203" pitchFamily="34" charset="0"/>
              </a:rPr>
              <a:t>are</a:t>
            </a:r>
            <a:r>
              <a:rPr lang="en-US" sz="3200" dirty="0">
                <a:solidFill>
                  <a:srgbClr val="FFC000"/>
                </a:solidFill>
                <a:latin typeface="Bahnschrift SemiBold SemiConden" panose="020B0502040204020203" pitchFamily="34" charset="0"/>
              </a:rPr>
              <a:t> only allowed to use n digits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For</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example, you couldn’t represent the denary number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1000</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using only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3 digits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the sum 999 + 1 wouldn’t yield the correct answer with only 3 digits</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52560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58344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Why can’t we just use an</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infinite number of bits</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to prevent overflow?</a:t>
            </a: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The registers and arithmetic circuits (e.g. in ALU, GPU) are designed to work for a </a:t>
            </a:r>
            <a:r>
              <a:rPr lang="en-US" sz="3200" noProof="0" dirty="0">
                <a:solidFill>
                  <a:srgbClr val="FFC000"/>
                </a:solidFill>
                <a:latin typeface="Bahnschrift SemiBold SemiConden" panose="020B0502040204020203" pitchFamily="34" charset="0"/>
              </a:rPr>
              <a:t>specific number of bits </a:t>
            </a:r>
            <a:r>
              <a:rPr lang="en-US" sz="3200" noProof="0" dirty="0">
                <a:solidFill>
                  <a:prstClr val="white"/>
                </a:solidFill>
                <a:latin typeface="Bahnschrift SemiBold SemiConden" panose="020B0502040204020203" pitchFamily="34" charset="0"/>
              </a:rPr>
              <a:t>(</a:t>
            </a:r>
            <a:r>
              <a:rPr lang="en-US" sz="3200" noProof="0" dirty="0">
                <a:solidFill>
                  <a:srgbClr val="FFC000"/>
                </a:solidFill>
                <a:latin typeface="Bahnschrift SemiBold SemiConden" panose="020B0502040204020203" pitchFamily="34" charset="0"/>
              </a:rPr>
              <a:t>word size</a:t>
            </a:r>
            <a:r>
              <a:rPr lang="en-US" sz="3200" noProof="0" dirty="0">
                <a:solidFill>
                  <a:prstClr val="white"/>
                </a:solidFill>
                <a:latin typeface="Bahnschrift SemiBold SemiConden" panose="020B0502040204020203" pitchFamily="34" charset="0"/>
              </a:rPr>
              <a:t>) – e.g. </a:t>
            </a:r>
            <a:r>
              <a:rPr lang="en-US" sz="3200" noProof="0" dirty="0">
                <a:solidFill>
                  <a:srgbClr val="00CC00"/>
                </a:solidFill>
                <a:latin typeface="Bahnschrift SemiBold SemiConden" panose="020B0502040204020203" pitchFamily="34" charset="0"/>
              </a:rPr>
              <a:t>64 on modern devices</a:t>
            </a:r>
            <a:r>
              <a:rPr lang="en-US" sz="3200" noProof="0" dirty="0">
                <a:solidFill>
                  <a:prstClr val="white"/>
                </a:solidFill>
                <a:latin typeface="Bahnschrift SemiBold SemiConden" panose="020B0502040204020203" pitchFamily="34" charset="0"/>
              </a:rPr>
              <a:t>. A computer could be developed with a greater word size, but then executing (and possibly loading) instructions would be </a:t>
            </a:r>
            <a:r>
              <a:rPr lang="en-US" sz="3200" noProof="0" dirty="0">
                <a:solidFill>
                  <a:srgbClr val="FF0000"/>
                </a:solidFill>
                <a:latin typeface="Bahnschrift SemiBold SemiConden" panose="020B0502040204020203" pitchFamily="34" charset="0"/>
              </a:rPr>
              <a:t>slower</a:t>
            </a:r>
            <a:r>
              <a:rPr lang="en-US" sz="3200" noProof="0" dirty="0">
                <a:solidFill>
                  <a:schemeClr val="bg1"/>
                </a:solidFill>
                <a:latin typeface="Bahnschrift SemiBold SemiConden" panose="020B0502040204020203" pitchFamily="34" charset="0"/>
              </a:rPr>
              <a:t>, since there’s more data to process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[we will see later, we </a:t>
            </a:r>
            <a:r>
              <a:rPr lang="en-US" sz="3200" i="1" noProof="0" dirty="0">
                <a:solidFill>
                  <a:prstClr val="white"/>
                </a:solidFill>
                <a:latin typeface="Bahnschrift SemiBold SemiConden" panose="020B0502040204020203" pitchFamily="34" charset="0"/>
              </a:rPr>
              <a:t>can</a:t>
            </a:r>
            <a:r>
              <a:rPr lang="en-US" sz="3200" noProof="0" dirty="0">
                <a:solidFill>
                  <a:prstClr val="white"/>
                </a:solidFill>
                <a:latin typeface="Bahnschrift SemiBold SemiConden" panose="020B0502040204020203" pitchFamily="34" charset="0"/>
              </a:rPr>
              <a:t> actually represent numbers greater than 2</a:t>
            </a:r>
            <a:r>
              <a:rPr lang="en-US" sz="3200" baseline="30000" noProof="0" dirty="0">
                <a:solidFill>
                  <a:prstClr val="white"/>
                </a:solidFill>
                <a:latin typeface="Bahnschrift SemiBold SemiConden" panose="020B0502040204020203" pitchFamily="34" charset="0"/>
              </a:rPr>
              <a:t>64</a:t>
            </a:r>
            <a:r>
              <a:rPr lang="en-US" sz="3200" noProof="0" dirty="0">
                <a:solidFill>
                  <a:prstClr val="white"/>
                </a:solidFill>
                <a:latin typeface="Bahnschrift SemiBold SemiConden" panose="020B0502040204020203" pitchFamily="34" charset="0"/>
              </a:rPr>
              <a:t> – 1 with a </a:t>
            </a:r>
            <a:r>
              <a:rPr lang="en-US" sz="3200" noProof="0" dirty="0">
                <a:solidFill>
                  <a:srgbClr val="00B0F0"/>
                </a:solidFill>
                <a:latin typeface="Bahnschrift SemiBold SemiConden" panose="020B0502040204020203" pitchFamily="34" charset="0"/>
              </a:rPr>
              <a:t>custom implementation</a:t>
            </a:r>
            <a:r>
              <a:rPr lang="en-US" sz="3200" noProof="0" dirty="0">
                <a:solidFill>
                  <a:prstClr val="white"/>
                </a:solidFill>
                <a:latin typeface="Bahnschrift SemiBold SemiConden" panose="020B0502040204020203" pitchFamily="34" charset="0"/>
              </a:rPr>
              <a:t> in code, rather than only using the processor’s native arithmetic instructions]</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099910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 – </a:t>
            </a:r>
            <a:r>
              <a:rPr lang="en-US" sz="4400" dirty="0">
                <a:solidFill>
                  <a:prstClr val="white"/>
                </a:solidFill>
                <a:latin typeface="Bahnschrift SemiBold SemiConden" panose="020B0502040204020203" pitchFamily="34" charset="0"/>
              </a:rPr>
              <a:t>S</a:t>
            </a: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igned</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Numbers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graphicFrame>
        <p:nvGraphicFramePr>
          <p:cNvPr id="12" name="Table 11">
            <a:extLst>
              <a:ext uri="{FF2B5EF4-FFF2-40B4-BE49-F238E27FC236}">
                <a16:creationId xmlns:a16="http://schemas.microsoft.com/office/drawing/2014/main" id="{8FBE0626-6C56-4572-9204-B4AA3692D6AB}"/>
              </a:ext>
            </a:extLst>
          </p:cNvPr>
          <p:cNvGraphicFramePr>
            <a:graphicFrameLocks noGrp="1"/>
          </p:cNvGraphicFramePr>
          <p:nvPr>
            <p:extLst>
              <p:ext uri="{D42A27DB-BD31-4B8C-83A1-F6EECF244321}">
                <p14:modId xmlns:p14="http://schemas.microsoft.com/office/powerpoint/2010/main" val="1998600728"/>
              </p:ext>
            </p:extLst>
          </p:nvPr>
        </p:nvGraphicFramePr>
        <p:xfrm>
          <a:off x="3475892" y="1362807"/>
          <a:ext cx="4476497" cy="2260030"/>
        </p:xfrm>
        <a:graphic>
          <a:graphicData uri="http://schemas.openxmlformats.org/drawingml/2006/table">
            <a:tbl>
              <a:tblPr firstRow="1" bandRow="1">
                <a:tableStyleId>{5C22544A-7EE6-4342-B048-85BDC9FD1C3A}</a:tableStyleId>
              </a:tblPr>
              <a:tblGrid>
                <a:gridCol w="1292125">
                  <a:extLst>
                    <a:ext uri="{9D8B030D-6E8A-4147-A177-3AD203B41FA5}">
                      <a16:colId xmlns:a16="http://schemas.microsoft.com/office/drawing/2014/main" val="3687889296"/>
                    </a:ext>
                  </a:extLst>
                </a:gridCol>
                <a:gridCol w="796093">
                  <a:extLst>
                    <a:ext uri="{9D8B030D-6E8A-4147-A177-3AD203B41FA5}">
                      <a16:colId xmlns:a16="http://schemas.microsoft.com/office/drawing/2014/main" val="126589501"/>
                    </a:ext>
                  </a:extLst>
                </a:gridCol>
                <a:gridCol w="796093">
                  <a:extLst>
                    <a:ext uri="{9D8B030D-6E8A-4147-A177-3AD203B41FA5}">
                      <a16:colId xmlns:a16="http://schemas.microsoft.com/office/drawing/2014/main" val="2555021757"/>
                    </a:ext>
                  </a:extLst>
                </a:gridCol>
                <a:gridCol w="796093">
                  <a:extLst>
                    <a:ext uri="{9D8B030D-6E8A-4147-A177-3AD203B41FA5}">
                      <a16:colId xmlns:a16="http://schemas.microsoft.com/office/drawing/2014/main" val="3526651773"/>
                    </a:ext>
                  </a:extLst>
                </a:gridCol>
                <a:gridCol w="796093">
                  <a:extLst>
                    <a:ext uri="{9D8B030D-6E8A-4147-A177-3AD203B41FA5}">
                      <a16:colId xmlns:a16="http://schemas.microsoft.com/office/drawing/2014/main" val="2032740245"/>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5" name="Rectangle 14">
            <a:extLst>
              <a:ext uri="{FF2B5EF4-FFF2-40B4-BE49-F238E27FC236}">
                <a16:creationId xmlns:a16="http://schemas.microsoft.com/office/drawing/2014/main" id="{4EE0D182-5D56-4464-807A-8B15671A1E43}"/>
              </a:ext>
            </a:extLst>
          </p:cNvPr>
          <p:cNvSpPr/>
          <p:nvPr/>
        </p:nvSpPr>
        <p:spPr>
          <a:xfrm>
            <a:off x="225528" y="3833453"/>
            <a:ext cx="11451773" cy="30245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Some programming languages (C, C++), even database implementations like MySQL allow you to choose whether numbers will be </a:t>
            </a:r>
            <a:r>
              <a:rPr lang="en-US" sz="2800" dirty="0">
                <a:solidFill>
                  <a:srgbClr val="00B0F0"/>
                </a:solidFill>
                <a:latin typeface="Bahnschrift SemiBold SemiConden" panose="020B0502040204020203" pitchFamily="34" charset="0"/>
              </a:rPr>
              <a:t>signed</a:t>
            </a:r>
            <a:r>
              <a:rPr lang="en-US" sz="2800" dirty="0">
                <a:solidFill>
                  <a:prstClr val="white"/>
                </a:solidFill>
                <a:latin typeface="Bahnschrift SemiBold SemiConden" panose="020B0502040204020203" pitchFamily="34" charset="0"/>
              </a:rPr>
              <a:t> or </a:t>
            </a:r>
            <a:r>
              <a:rPr lang="en-US" sz="2800" dirty="0">
                <a:solidFill>
                  <a:srgbClr val="FFC000"/>
                </a:solidFill>
                <a:latin typeface="Bahnschrift SemiBold SemiConden" panose="020B0502040204020203" pitchFamily="34" charset="0"/>
              </a:rPr>
              <a:t>unsigned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Others like Java, Python, JavaScript </a:t>
            </a:r>
            <a:r>
              <a:rPr lang="en-US" sz="2800" dirty="0" err="1">
                <a:solidFill>
                  <a:prstClr val="white"/>
                </a:solidFill>
                <a:latin typeface="Bahnschrift SemiBold SemiConden" panose="020B0502040204020203" pitchFamily="34" charset="0"/>
              </a:rPr>
              <a:t>etc</a:t>
            </a:r>
            <a:r>
              <a:rPr lang="en-US" sz="2800" dirty="0">
                <a:solidFill>
                  <a:prstClr val="white"/>
                </a:solidFill>
                <a:latin typeface="Bahnschrift SemiBold SemiConden" panose="020B0502040204020203" pitchFamily="34" charset="0"/>
              </a:rPr>
              <a:t> only use signed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Again, what should be the correct answer here and what is really output?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rgbClr val="00CC00"/>
                </a:solidFill>
                <a:latin typeface="Bahnschrift SemiBold SemiConden" panose="020B0502040204020203" pitchFamily="34" charset="0"/>
              </a:rPr>
              <a:t>Correct = 7 + 1 = 8</a:t>
            </a:r>
            <a:r>
              <a:rPr lang="en-US" sz="2800" dirty="0">
                <a:solidFill>
                  <a:prstClr val="white"/>
                </a:solidFill>
                <a:latin typeface="Bahnschrift SemiBold SemiConden" panose="020B0502040204020203" pitchFamily="34" charset="0"/>
              </a:rPr>
              <a:t>             </a:t>
            </a:r>
            <a:r>
              <a:rPr lang="en-US" sz="2800" dirty="0">
                <a:solidFill>
                  <a:srgbClr val="FF0000"/>
                </a:solidFill>
                <a:latin typeface="Bahnschrift SemiBold SemiConden" panose="020B0502040204020203" pitchFamily="34" charset="0"/>
              </a:rPr>
              <a:t>Actual result = -8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Again, clearly this is wrong</a:t>
            </a:r>
          </a:p>
        </p:txBody>
      </p:sp>
    </p:spTree>
    <p:extLst>
      <p:ext uri="{BB962C8B-B14F-4D97-AF65-F5344CB8AC3E}">
        <p14:creationId xmlns:p14="http://schemas.microsoft.com/office/powerpoint/2010/main" val="1627504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1" end="1"/>
                                            </p:txEl>
                                          </p:spTgt>
                                        </p:tgtEl>
                                        <p:attrNameLst>
                                          <p:attrName>style.visibility</p:attrName>
                                        </p:attrNameLst>
                                      </p:cBhvr>
                                      <p:to>
                                        <p:strVal val="visible"/>
                                      </p:to>
                                    </p:set>
                                    <p:anim calcmode="lin" valueType="num">
                                      <p:cBhvr>
                                        <p:cTn id="14" dur="500" fill="hold"/>
                                        <p:tgtEl>
                                          <p:spTgt spid="15">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1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xEl>
                                              <p:pRg st="2" end="2"/>
                                            </p:txEl>
                                          </p:spTgt>
                                        </p:tgtEl>
                                        <p:attrNameLst>
                                          <p:attrName>style.visibility</p:attrName>
                                        </p:attrNameLst>
                                      </p:cBhvr>
                                      <p:to>
                                        <p:strVal val="visible"/>
                                      </p:to>
                                    </p:set>
                                    <p:anim calcmode="lin" valueType="num">
                                      <p:cBhvr>
                                        <p:cTn id="21"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1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xEl>
                                              <p:pRg st="3" end="3"/>
                                            </p:txEl>
                                          </p:spTgt>
                                        </p:tgtEl>
                                        <p:attrNameLst>
                                          <p:attrName>style.visibility</p:attrName>
                                        </p:attrNameLst>
                                      </p:cBhvr>
                                      <p:to>
                                        <p:strVal val="visible"/>
                                      </p:to>
                                    </p:set>
                                    <p:anim calcmode="lin" valueType="num">
                                      <p:cBhvr>
                                        <p:cTn id="28" dur="500" fill="hold"/>
                                        <p:tgtEl>
                                          <p:spTgt spid="15">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15">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15">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5">
                                            <p:txEl>
                                              <p:pRg st="4" end="4"/>
                                            </p:txEl>
                                          </p:spTgt>
                                        </p:tgtEl>
                                        <p:attrNameLst>
                                          <p:attrName>style.visibility</p:attrName>
                                        </p:attrNameLst>
                                      </p:cBhvr>
                                      <p:to>
                                        <p:strVal val="visible"/>
                                      </p:to>
                                    </p:set>
                                    <p:anim calcmode="lin" valueType="num">
                                      <p:cBhvr>
                                        <p:cTn id="35" dur="500" fill="hold"/>
                                        <p:tgtEl>
                                          <p:spTgt spid="15">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5">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 – </a:t>
            </a:r>
            <a:r>
              <a:rPr lang="en-US" sz="4400" dirty="0">
                <a:solidFill>
                  <a:prstClr val="white"/>
                </a:solidFill>
                <a:latin typeface="Bahnschrift SemiBold SemiConden" panose="020B0502040204020203" pitchFamily="34" charset="0"/>
              </a:rPr>
              <a:t>S</a:t>
            </a: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igned</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Numbers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8" y="1023562"/>
            <a:ext cx="7069157"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In Java, the following integer sizes are available – why do you think there are different sizes of integers?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To </a:t>
            </a:r>
            <a:r>
              <a:rPr lang="en-US" sz="2800" dirty="0">
                <a:solidFill>
                  <a:srgbClr val="00CC00"/>
                </a:solidFill>
                <a:latin typeface="Bahnschrift SemiBold SemiConden" panose="020B0502040204020203" pitchFamily="34" charset="0"/>
              </a:rPr>
              <a:t>save memory usage </a:t>
            </a:r>
            <a:r>
              <a:rPr lang="en-US" sz="2800" dirty="0">
                <a:solidFill>
                  <a:prstClr val="white"/>
                </a:solidFill>
                <a:latin typeface="Bahnschrift SemiBold SemiConden" panose="020B0502040204020203" pitchFamily="34" charset="0"/>
              </a:rPr>
              <a:t>– for example, if we want to store data like a person’s age, we could use a smaller integer…if we wanted to store the world’s population, we’d need a larger one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Do you remember the rule for calculating the size of the maximum value of a signed number – what would be the most appropriate integer type to store a person’s age?</a:t>
            </a:r>
          </a:p>
        </p:txBody>
      </p:sp>
      <p:graphicFrame>
        <p:nvGraphicFramePr>
          <p:cNvPr id="3" name="Table 2">
            <a:extLst>
              <a:ext uri="{FF2B5EF4-FFF2-40B4-BE49-F238E27FC236}">
                <a16:creationId xmlns:a16="http://schemas.microsoft.com/office/drawing/2014/main" id="{2F49E99D-D957-4323-9650-B6887ED85B03}"/>
              </a:ext>
            </a:extLst>
          </p:cNvPr>
          <p:cNvGraphicFramePr>
            <a:graphicFrameLocks noGrp="1"/>
          </p:cNvGraphicFramePr>
          <p:nvPr>
            <p:extLst>
              <p:ext uri="{D42A27DB-BD31-4B8C-83A1-F6EECF244321}">
                <p14:modId xmlns:p14="http://schemas.microsoft.com/office/powerpoint/2010/main" val="2340597006"/>
              </p:ext>
            </p:extLst>
          </p:nvPr>
        </p:nvGraphicFramePr>
        <p:xfrm>
          <a:off x="7294686" y="1295399"/>
          <a:ext cx="4504591" cy="2810600"/>
        </p:xfrm>
        <a:graphic>
          <a:graphicData uri="http://schemas.openxmlformats.org/drawingml/2006/table">
            <a:tbl>
              <a:tblPr/>
              <a:tblGrid>
                <a:gridCol w="2434926">
                  <a:extLst>
                    <a:ext uri="{9D8B030D-6E8A-4147-A177-3AD203B41FA5}">
                      <a16:colId xmlns:a16="http://schemas.microsoft.com/office/drawing/2014/main" val="2608222927"/>
                    </a:ext>
                  </a:extLst>
                </a:gridCol>
                <a:gridCol w="2069665">
                  <a:extLst>
                    <a:ext uri="{9D8B030D-6E8A-4147-A177-3AD203B41FA5}">
                      <a16:colId xmlns:a16="http://schemas.microsoft.com/office/drawing/2014/main" val="276766321"/>
                    </a:ext>
                  </a:extLst>
                </a:gridCol>
              </a:tblGrid>
              <a:tr h="562120">
                <a:tc>
                  <a:txBody>
                    <a:bodyPr/>
                    <a:lstStyle/>
                    <a:p>
                      <a:pPr algn="ctr" fontAlgn="t"/>
                      <a:r>
                        <a:rPr lang="en-GB" dirty="0">
                          <a:solidFill>
                            <a:schemeClr val="bg1"/>
                          </a:solidFill>
                          <a:effectLst/>
                          <a:latin typeface="Bahnschrift SemiBold SemiConden" panose="020B0502040204020203" pitchFamily="34" charset="0"/>
                        </a:rPr>
                        <a:t>Data Type</a:t>
                      </a:r>
                    </a:p>
                  </a:txBody>
                  <a:tcPr marL="1524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0070C0"/>
                    </a:solidFill>
                  </a:tcPr>
                </a:tc>
                <a:tc>
                  <a:txBody>
                    <a:bodyPr/>
                    <a:lstStyle/>
                    <a:p>
                      <a:pPr algn="ctr" fontAlgn="t"/>
                      <a:r>
                        <a:rPr lang="en-GB" dirty="0">
                          <a:solidFill>
                            <a:schemeClr val="bg1"/>
                          </a:solidFill>
                          <a:effectLst/>
                          <a:latin typeface="Bahnschrift SemiBold SemiConden" panose="020B0502040204020203" pitchFamily="34" charset="0"/>
                        </a:rPr>
                        <a:t>Size</a:t>
                      </a:r>
                    </a:p>
                  </a:txBody>
                  <a:tcPr marL="762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0070C0"/>
                    </a:solidFill>
                  </a:tcPr>
                </a:tc>
                <a:extLst>
                  <a:ext uri="{0D108BD9-81ED-4DB2-BD59-A6C34878D82A}">
                    <a16:rowId xmlns:a16="http://schemas.microsoft.com/office/drawing/2014/main" val="134086011"/>
                  </a:ext>
                </a:extLst>
              </a:tr>
              <a:tr h="562120">
                <a:tc>
                  <a:txBody>
                    <a:bodyPr/>
                    <a:lstStyle/>
                    <a:p>
                      <a:pPr algn="ctr" fontAlgn="t"/>
                      <a:r>
                        <a:rPr lang="en-GB" dirty="0">
                          <a:solidFill>
                            <a:schemeClr val="bg1"/>
                          </a:solidFill>
                          <a:effectLst/>
                          <a:latin typeface="Bahnschrift SemiBold SemiConden" panose="020B0502040204020203" pitchFamily="34" charset="0"/>
                        </a:rPr>
                        <a:t>byte</a:t>
                      </a:r>
                    </a:p>
                  </a:txBody>
                  <a:tcPr marL="1524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tc>
                  <a:txBody>
                    <a:bodyPr/>
                    <a:lstStyle/>
                    <a:p>
                      <a:pPr algn="ctr" fontAlgn="t"/>
                      <a:r>
                        <a:rPr lang="en-GB">
                          <a:solidFill>
                            <a:schemeClr val="bg1"/>
                          </a:solidFill>
                          <a:effectLst/>
                          <a:latin typeface="Bahnschrift SemiBold SemiConden" panose="020B0502040204020203" pitchFamily="34" charset="0"/>
                        </a:rPr>
                        <a:t>1 byte</a:t>
                      </a:r>
                    </a:p>
                  </a:txBody>
                  <a:tcPr marL="762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032095361"/>
                  </a:ext>
                </a:extLst>
              </a:tr>
              <a:tr h="562120">
                <a:tc>
                  <a:txBody>
                    <a:bodyPr/>
                    <a:lstStyle/>
                    <a:p>
                      <a:pPr algn="ctr" fontAlgn="t"/>
                      <a:r>
                        <a:rPr lang="en-GB" dirty="0">
                          <a:solidFill>
                            <a:schemeClr val="bg1"/>
                          </a:solidFill>
                          <a:effectLst/>
                          <a:latin typeface="Bahnschrift SemiBold SemiConden" panose="020B0502040204020203" pitchFamily="34" charset="0"/>
                        </a:rPr>
                        <a:t>short</a:t>
                      </a:r>
                    </a:p>
                  </a:txBody>
                  <a:tcPr marL="1524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tc>
                  <a:txBody>
                    <a:bodyPr/>
                    <a:lstStyle/>
                    <a:p>
                      <a:pPr algn="ctr" fontAlgn="t"/>
                      <a:r>
                        <a:rPr lang="en-GB" dirty="0">
                          <a:solidFill>
                            <a:schemeClr val="bg1"/>
                          </a:solidFill>
                          <a:effectLst/>
                          <a:latin typeface="Bahnschrift SemiBold SemiConden" panose="020B0502040204020203" pitchFamily="34" charset="0"/>
                        </a:rPr>
                        <a:t>2 bytes</a:t>
                      </a:r>
                    </a:p>
                  </a:txBody>
                  <a:tcPr marL="762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161838655"/>
                  </a:ext>
                </a:extLst>
              </a:tr>
              <a:tr h="562120">
                <a:tc>
                  <a:txBody>
                    <a:bodyPr/>
                    <a:lstStyle/>
                    <a:p>
                      <a:pPr algn="ctr" fontAlgn="t"/>
                      <a:r>
                        <a:rPr lang="en-GB">
                          <a:solidFill>
                            <a:schemeClr val="bg1"/>
                          </a:solidFill>
                          <a:effectLst/>
                          <a:latin typeface="Bahnschrift SemiBold SemiConden" panose="020B0502040204020203" pitchFamily="34" charset="0"/>
                        </a:rPr>
                        <a:t>int</a:t>
                      </a:r>
                    </a:p>
                  </a:txBody>
                  <a:tcPr marL="1524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tc>
                  <a:txBody>
                    <a:bodyPr/>
                    <a:lstStyle/>
                    <a:p>
                      <a:pPr algn="ctr" fontAlgn="t"/>
                      <a:r>
                        <a:rPr lang="en-GB" dirty="0">
                          <a:solidFill>
                            <a:schemeClr val="bg1"/>
                          </a:solidFill>
                          <a:effectLst/>
                          <a:latin typeface="Bahnschrift SemiBold SemiConden" panose="020B0502040204020203" pitchFamily="34" charset="0"/>
                        </a:rPr>
                        <a:t>4 bytes</a:t>
                      </a:r>
                    </a:p>
                  </a:txBody>
                  <a:tcPr marL="762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052038495"/>
                  </a:ext>
                </a:extLst>
              </a:tr>
              <a:tr h="562120">
                <a:tc>
                  <a:txBody>
                    <a:bodyPr/>
                    <a:lstStyle/>
                    <a:p>
                      <a:pPr algn="ctr" fontAlgn="t"/>
                      <a:r>
                        <a:rPr lang="en-GB">
                          <a:solidFill>
                            <a:schemeClr val="bg1"/>
                          </a:solidFill>
                          <a:effectLst/>
                          <a:latin typeface="Bahnschrift SemiBold SemiConden" panose="020B0502040204020203" pitchFamily="34" charset="0"/>
                        </a:rPr>
                        <a:t>long</a:t>
                      </a:r>
                    </a:p>
                  </a:txBody>
                  <a:tcPr marL="1524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chemeClr val="tx1">
                        <a:lumMod val="85000"/>
                        <a:lumOff val="15000"/>
                      </a:schemeClr>
                    </a:solidFill>
                  </a:tcPr>
                </a:tc>
                <a:tc>
                  <a:txBody>
                    <a:bodyPr/>
                    <a:lstStyle/>
                    <a:p>
                      <a:pPr algn="ctr" fontAlgn="t"/>
                      <a:r>
                        <a:rPr lang="en-GB" dirty="0">
                          <a:solidFill>
                            <a:schemeClr val="bg1"/>
                          </a:solidFill>
                          <a:effectLst/>
                          <a:latin typeface="Bahnschrift SemiBold SemiConden" panose="020B0502040204020203" pitchFamily="34" charset="0"/>
                        </a:rPr>
                        <a:t>8 bytes</a:t>
                      </a:r>
                    </a:p>
                  </a:txBody>
                  <a:tcPr marL="76200" marR="76200" marT="76200" marB="7620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844738811"/>
                  </a:ext>
                </a:extLst>
              </a:tr>
            </a:tbl>
          </a:graphicData>
        </a:graphic>
      </p:graphicFrame>
      <p:sp>
        <p:nvSpPr>
          <p:cNvPr id="8" name="Rectangle 7">
            <a:extLst>
              <a:ext uri="{FF2B5EF4-FFF2-40B4-BE49-F238E27FC236}">
                <a16:creationId xmlns:a16="http://schemas.microsoft.com/office/drawing/2014/main" id="{3CF6128F-4151-489B-9F34-E8785FFB7A3D}"/>
              </a:ext>
            </a:extLst>
          </p:cNvPr>
          <p:cNvSpPr/>
          <p:nvPr/>
        </p:nvSpPr>
        <p:spPr>
          <a:xfrm>
            <a:off x="7294684" y="4106000"/>
            <a:ext cx="4504591" cy="275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prstClr val="white"/>
                </a:solidFill>
                <a:latin typeface="Bahnschrift SemiBold SemiConden" panose="020B0502040204020203" pitchFamily="34" charset="0"/>
              </a:rPr>
              <a:t>A ‘short’ – maximum of 32,767</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prstClr val="white"/>
                </a:solidFill>
                <a:latin typeface="Bahnschrift SemiBold SemiConden" panose="020B0502040204020203" pitchFamily="34" charset="0"/>
              </a:rPr>
              <a:t>A (signed) byte has a maximum of value of 127 – currently, the </a:t>
            </a:r>
            <a:r>
              <a:rPr lang="en-US" sz="2400" dirty="0">
                <a:solidFill>
                  <a:srgbClr val="FFC000"/>
                </a:solidFill>
                <a:latin typeface="Bahnschrift SemiBold SemiConden" panose="020B0502040204020203" pitchFamily="34" charset="0"/>
              </a:rPr>
              <a:t>world’s oldest person is 122</a:t>
            </a:r>
            <a:r>
              <a:rPr lang="en-US" sz="2400" dirty="0">
                <a:solidFill>
                  <a:prstClr val="white"/>
                </a:solidFill>
                <a:latin typeface="Bahnschrift SemiBold SemiConden" panose="020B0502040204020203" pitchFamily="34" charset="0"/>
              </a:rPr>
              <a:t>…but in the future, it’s likely someone will live for 128 years or more</a:t>
            </a:r>
          </a:p>
        </p:txBody>
      </p:sp>
    </p:spTree>
    <p:extLst>
      <p:ext uri="{BB962C8B-B14F-4D97-AF65-F5344CB8AC3E}">
        <p14:creationId xmlns:p14="http://schemas.microsoft.com/office/powerpoint/2010/main" val="3371595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2" end="2"/>
                                            </p:txEl>
                                          </p:spTgt>
                                        </p:tgtEl>
                                        <p:attrNameLst>
                                          <p:attrName>style.visibility</p:attrName>
                                        </p:attrNameLst>
                                      </p:cBhvr>
                                      <p:to>
                                        <p:strVal val="visible"/>
                                      </p:to>
                                    </p:set>
                                    <p:anim calcmode="lin" valueType="num">
                                      <p:cBhvr>
                                        <p:cTn id="14"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xEl>
                                              <p:pRg st="4" end="4"/>
                                            </p:txEl>
                                          </p:spTgt>
                                        </p:tgtEl>
                                        <p:attrNameLst>
                                          <p:attrName>style.visibility</p:attrName>
                                        </p:attrNameLst>
                                      </p:cBhvr>
                                      <p:to>
                                        <p:strVal val="visible"/>
                                      </p:to>
                                    </p:set>
                                    <p:anim calcmode="lin" valueType="num">
                                      <p:cBhvr>
                                        <p:cTn id="21" dur="500" fill="hold"/>
                                        <p:tgtEl>
                                          <p:spTgt spid="15">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15">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1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xEl>
                                              <p:pRg st="0" end="0"/>
                                            </p:txEl>
                                          </p:spTgt>
                                        </p:tgtEl>
                                        <p:attrNameLst>
                                          <p:attrName>style.visibility</p:attrName>
                                        </p:attrNameLst>
                                      </p:cBhvr>
                                      <p:to>
                                        <p:strVal val="visible"/>
                                      </p:to>
                                    </p:set>
                                    <p:anim calcmode="lin" valueType="num">
                                      <p:cBhvr>
                                        <p:cTn id="28"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8">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xEl>
                                              <p:pRg st="1" end="1"/>
                                            </p:txEl>
                                          </p:spTgt>
                                        </p:tgtEl>
                                        <p:attrNameLst>
                                          <p:attrName>style.visibility</p:attrName>
                                        </p:attrNameLst>
                                      </p:cBhvr>
                                      <p:to>
                                        <p:strVal val="visible"/>
                                      </p:to>
                                    </p:set>
                                    <p:anim calcmode="lin" valueType="num">
                                      <p:cBhvr>
                                        <p:cTn id="35"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37"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8" grpId="0" build="p"/>
    </p:bldLst>
  </p:timing>
</p:sld>
</file>

<file path=ppt/slides/slide1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 – </a:t>
            </a:r>
            <a:r>
              <a:rPr lang="en-US" sz="4400" dirty="0">
                <a:solidFill>
                  <a:prstClr val="white"/>
                </a:solidFill>
                <a:latin typeface="Bahnschrift SemiBold SemiConden" panose="020B0502040204020203" pitchFamily="34" charset="0"/>
              </a:rPr>
              <a:t>S</a:t>
            </a: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igned</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Numbers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8" y="1023562"/>
            <a:ext cx="7069157"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What do you think would happen if we declared a variable of type byte in Java, assigned it the value of 127, then added 1 to 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The code is a bit ugly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Note how the answer is </a:t>
            </a:r>
            <a:r>
              <a:rPr lang="en-US" sz="2800" dirty="0">
                <a:solidFill>
                  <a:srgbClr val="FF0000"/>
                </a:solidFill>
                <a:latin typeface="Bahnschrift SemiBold SemiConden" panose="020B0502040204020203" pitchFamily="34" charset="0"/>
              </a:rPr>
              <a:t>-128 </a:t>
            </a:r>
            <a:r>
              <a:rPr lang="en-US" sz="2800" dirty="0">
                <a:solidFill>
                  <a:prstClr val="white"/>
                </a:solidFill>
                <a:latin typeface="Bahnschrift SemiBold SemiConden" panose="020B0502040204020203" pitchFamily="34" charset="0"/>
              </a:rPr>
              <a:t>– this is because of overflow</a:t>
            </a:r>
          </a:p>
        </p:txBody>
      </p:sp>
      <p:graphicFrame>
        <p:nvGraphicFramePr>
          <p:cNvPr id="3" name="Table 2">
            <a:extLst>
              <a:ext uri="{FF2B5EF4-FFF2-40B4-BE49-F238E27FC236}">
                <a16:creationId xmlns:a16="http://schemas.microsoft.com/office/drawing/2014/main" id="{2F49E99D-D957-4323-9650-B6887ED85B03}"/>
              </a:ext>
            </a:extLst>
          </p:cNvPr>
          <p:cNvGraphicFramePr>
            <a:graphicFrameLocks noGrp="1"/>
          </p:cNvGraphicFramePr>
          <p:nvPr>
            <p:extLst>
              <p:ext uri="{D42A27DB-BD31-4B8C-83A1-F6EECF244321}">
                <p14:modId xmlns:p14="http://schemas.microsoft.com/office/powerpoint/2010/main" val="3365298375"/>
              </p:ext>
            </p:extLst>
          </p:nvPr>
        </p:nvGraphicFramePr>
        <p:xfrm>
          <a:off x="7520213" y="1269022"/>
          <a:ext cx="4504591" cy="2810600"/>
        </p:xfrm>
        <a:graphic>
          <a:graphicData uri="http://schemas.openxmlformats.org/drawingml/2006/table">
            <a:tbl>
              <a:tblPr/>
              <a:tblGrid>
                <a:gridCol w="2434926">
                  <a:extLst>
                    <a:ext uri="{9D8B030D-6E8A-4147-A177-3AD203B41FA5}">
                      <a16:colId xmlns:a16="http://schemas.microsoft.com/office/drawing/2014/main" val="2608222927"/>
                    </a:ext>
                  </a:extLst>
                </a:gridCol>
                <a:gridCol w="2069665">
                  <a:extLst>
                    <a:ext uri="{9D8B030D-6E8A-4147-A177-3AD203B41FA5}">
                      <a16:colId xmlns:a16="http://schemas.microsoft.com/office/drawing/2014/main" val="276766321"/>
                    </a:ext>
                  </a:extLst>
                </a:gridCol>
              </a:tblGrid>
              <a:tr h="562120">
                <a:tc>
                  <a:txBody>
                    <a:bodyPr/>
                    <a:lstStyle/>
                    <a:p>
                      <a:pPr algn="ctr" fontAlgn="t"/>
                      <a:r>
                        <a:rPr lang="en-GB" dirty="0">
                          <a:solidFill>
                            <a:schemeClr val="bg1"/>
                          </a:solidFill>
                          <a:effectLst/>
                          <a:latin typeface="Bahnschrift SemiBold SemiConden" panose="020B0502040204020203" pitchFamily="34" charset="0"/>
                        </a:rPr>
                        <a:t>Data Type</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0070C0"/>
                    </a:solidFill>
                  </a:tcPr>
                </a:tc>
                <a:tc>
                  <a:txBody>
                    <a:bodyPr/>
                    <a:lstStyle/>
                    <a:p>
                      <a:pPr algn="ctr" fontAlgn="t"/>
                      <a:r>
                        <a:rPr lang="en-GB" dirty="0">
                          <a:solidFill>
                            <a:schemeClr val="bg1"/>
                          </a:solidFill>
                          <a:effectLst/>
                          <a:latin typeface="Bahnschrift SemiBold SemiConden" panose="020B0502040204020203" pitchFamily="34" charset="0"/>
                        </a:rPr>
                        <a:t>Size</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0070C0"/>
                    </a:solidFill>
                  </a:tcPr>
                </a:tc>
                <a:extLst>
                  <a:ext uri="{0D108BD9-81ED-4DB2-BD59-A6C34878D82A}">
                    <a16:rowId xmlns:a16="http://schemas.microsoft.com/office/drawing/2014/main" val="134086011"/>
                  </a:ext>
                </a:extLst>
              </a:tr>
              <a:tr h="562120">
                <a:tc>
                  <a:txBody>
                    <a:bodyPr/>
                    <a:lstStyle/>
                    <a:p>
                      <a:pPr algn="ctr" fontAlgn="t"/>
                      <a:r>
                        <a:rPr lang="en-GB" dirty="0">
                          <a:solidFill>
                            <a:schemeClr val="bg1"/>
                          </a:solidFill>
                          <a:effectLst/>
                          <a:latin typeface="Bahnschrift SemiBold SemiConden" panose="020B0502040204020203" pitchFamily="34" charset="0"/>
                        </a:rPr>
                        <a:t>byte</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tc>
                  <a:txBody>
                    <a:bodyPr/>
                    <a:lstStyle/>
                    <a:p>
                      <a:pPr algn="ctr" fontAlgn="t"/>
                      <a:r>
                        <a:rPr lang="en-GB">
                          <a:solidFill>
                            <a:schemeClr val="bg1"/>
                          </a:solidFill>
                          <a:effectLst/>
                          <a:latin typeface="Bahnschrift SemiBold SemiConden" panose="020B0502040204020203" pitchFamily="34" charset="0"/>
                        </a:rPr>
                        <a:t>1 byte</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032095361"/>
                  </a:ext>
                </a:extLst>
              </a:tr>
              <a:tr h="562120">
                <a:tc>
                  <a:txBody>
                    <a:bodyPr/>
                    <a:lstStyle/>
                    <a:p>
                      <a:pPr algn="ctr" fontAlgn="t"/>
                      <a:r>
                        <a:rPr lang="en-GB" dirty="0">
                          <a:solidFill>
                            <a:schemeClr val="bg1"/>
                          </a:solidFill>
                          <a:effectLst/>
                          <a:latin typeface="Bahnschrift SemiBold SemiConden" panose="020B0502040204020203" pitchFamily="34" charset="0"/>
                        </a:rPr>
                        <a:t>short</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tc>
                  <a:txBody>
                    <a:bodyPr/>
                    <a:lstStyle/>
                    <a:p>
                      <a:pPr algn="ctr" fontAlgn="t"/>
                      <a:r>
                        <a:rPr lang="en-GB" dirty="0">
                          <a:solidFill>
                            <a:schemeClr val="bg1"/>
                          </a:solidFill>
                          <a:effectLst/>
                          <a:latin typeface="Bahnschrift SemiBold SemiConden" panose="020B0502040204020203" pitchFamily="34" charset="0"/>
                        </a:rPr>
                        <a:t>2 bytes</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161838655"/>
                  </a:ext>
                </a:extLst>
              </a:tr>
              <a:tr h="562120">
                <a:tc>
                  <a:txBody>
                    <a:bodyPr/>
                    <a:lstStyle/>
                    <a:p>
                      <a:pPr algn="ctr" fontAlgn="t"/>
                      <a:r>
                        <a:rPr lang="en-GB">
                          <a:solidFill>
                            <a:schemeClr val="bg1"/>
                          </a:solidFill>
                          <a:effectLst/>
                          <a:latin typeface="Bahnschrift SemiBold SemiConden" panose="020B0502040204020203" pitchFamily="34" charset="0"/>
                        </a:rPr>
                        <a:t>int</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tc>
                  <a:txBody>
                    <a:bodyPr/>
                    <a:lstStyle/>
                    <a:p>
                      <a:pPr algn="ctr" fontAlgn="t"/>
                      <a:r>
                        <a:rPr lang="en-GB">
                          <a:solidFill>
                            <a:schemeClr val="bg1"/>
                          </a:solidFill>
                          <a:effectLst/>
                          <a:latin typeface="Bahnschrift SemiBold SemiConden" panose="020B0502040204020203" pitchFamily="34" charset="0"/>
                        </a:rPr>
                        <a:t>4 bytes</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052038495"/>
                  </a:ext>
                </a:extLst>
              </a:tr>
              <a:tr h="562120">
                <a:tc>
                  <a:txBody>
                    <a:bodyPr/>
                    <a:lstStyle/>
                    <a:p>
                      <a:pPr algn="ctr" fontAlgn="t"/>
                      <a:r>
                        <a:rPr lang="en-GB">
                          <a:solidFill>
                            <a:schemeClr val="bg1"/>
                          </a:solidFill>
                          <a:effectLst/>
                          <a:latin typeface="Bahnschrift SemiBold SemiConden" panose="020B0502040204020203" pitchFamily="34" charset="0"/>
                        </a:rPr>
                        <a:t>long</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chemeClr val="tx1">
                        <a:lumMod val="85000"/>
                        <a:lumOff val="15000"/>
                      </a:schemeClr>
                    </a:solidFill>
                  </a:tcPr>
                </a:tc>
                <a:tc>
                  <a:txBody>
                    <a:bodyPr/>
                    <a:lstStyle/>
                    <a:p>
                      <a:pPr algn="ctr" fontAlgn="t"/>
                      <a:r>
                        <a:rPr lang="en-GB" dirty="0">
                          <a:solidFill>
                            <a:schemeClr val="bg1"/>
                          </a:solidFill>
                          <a:effectLst/>
                          <a:latin typeface="Bahnschrift SemiBold SemiConden" panose="020B0502040204020203" pitchFamily="34" charset="0"/>
                        </a:rPr>
                        <a:t>8 bytes</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844738811"/>
                  </a:ext>
                </a:extLst>
              </a:tr>
            </a:tbl>
          </a:graphicData>
        </a:graphic>
      </p:graphicFrame>
      <p:sp>
        <p:nvSpPr>
          <p:cNvPr id="6" name="Rectangle 5">
            <a:extLst>
              <a:ext uri="{FF2B5EF4-FFF2-40B4-BE49-F238E27FC236}">
                <a16:creationId xmlns:a16="http://schemas.microsoft.com/office/drawing/2014/main" id="{4C5D93B8-8A88-4C9C-8D44-0AB7CD78FBB8}"/>
              </a:ext>
            </a:extLst>
          </p:cNvPr>
          <p:cNvSpPr/>
          <p:nvPr/>
        </p:nvSpPr>
        <p:spPr>
          <a:xfrm>
            <a:off x="928732" y="3950693"/>
            <a:ext cx="2540976" cy="1249991"/>
          </a:xfrm>
          <a:prstGeom prst="rect">
            <a:avLst/>
          </a:prstGeom>
          <a:solidFill>
            <a:srgbClr val="2B2B2B"/>
          </a:solidFill>
          <a:ln>
            <a:noFill/>
          </a:ln>
          <a:effectLst>
            <a:glow rad="63500">
              <a:schemeClr val="bg1">
                <a:alpha val="16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en-US" dirty="0">
                <a:solidFill>
                  <a:srgbClr val="CC7832"/>
                </a:solidFill>
                <a:latin typeface="JetBrains Mono"/>
              </a:rPr>
              <a:t>byte </a:t>
            </a:r>
            <a:r>
              <a:rPr lang="en-US" altLang="en-US" dirty="0">
                <a:solidFill>
                  <a:srgbClr val="A9B7C6"/>
                </a:solidFill>
                <a:latin typeface="JetBrains Mono"/>
              </a:rPr>
              <a:t>n = </a:t>
            </a:r>
            <a:r>
              <a:rPr lang="en-US" altLang="en-US" dirty="0">
                <a:solidFill>
                  <a:srgbClr val="6897BB"/>
                </a:solidFill>
                <a:latin typeface="JetBrains Mono"/>
              </a:rPr>
              <a:t>127</a:t>
            </a:r>
            <a:r>
              <a:rPr lang="en-US" altLang="en-US" dirty="0">
                <a:solidFill>
                  <a:srgbClr val="CC7832"/>
                </a:solidFill>
                <a:latin typeface="JetBrains Mono"/>
              </a:rPr>
              <a:t>;</a:t>
            </a:r>
            <a:br>
              <a:rPr lang="en-US" altLang="en-US" dirty="0">
                <a:solidFill>
                  <a:srgbClr val="CC7832"/>
                </a:solidFill>
                <a:latin typeface="JetBrains Mono"/>
              </a:rPr>
            </a:br>
            <a:r>
              <a:rPr lang="en-US" altLang="en-US" dirty="0">
                <a:solidFill>
                  <a:srgbClr val="A9B7C6"/>
                </a:solidFill>
                <a:latin typeface="JetBrains Mono"/>
              </a:rPr>
              <a:t>n = (</a:t>
            </a:r>
            <a:r>
              <a:rPr lang="en-US" altLang="en-US" dirty="0">
                <a:solidFill>
                  <a:srgbClr val="CC7832"/>
                </a:solidFill>
                <a:latin typeface="JetBrains Mono"/>
              </a:rPr>
              <a:t>byte</a:t>
            </a:r>
            <a:r>
              <a:rPr lang="en-US" altLang="en-US" dirty="0">
                <a:solidFill>
                  <a:srgbClr val="A9B7C6"/>
                </a:solidFill>
                <a:latin typeface="JetBrains Mono"/>
              </a:rPr>
              <a:t>) (n + </a:t>
            </a:r>
            <a:r>
              <a:rPr lang="en-US" altLang="en-US" dirty="0">
                <a:solidFill>
                  <a:srgbClr val="6897BB"/>
                </a:solidFill>
                <a:latin typeface="JetBrains Mono"/>
              </a:rPr>
              <a:t>1</a:t>
            </a:r>
            <a:r>
              <a:rPr lang="en-US" altLang="en-US" dirty="0">
                <a:solidFill>
                  <a:srgbClr val="A9B7C6"/>
                </a:solidFill>
                <a:latin typeface="JetBrains Mono"/>
              </a:rPr>
              <a:t>)</a:t>
            </a:r>
            <a:r>
              <a:rPr lang="en-US" altLang="en-US" dirty="0">
                <a:solidFill>
                  <a:srgbClr val="CC7832"/>
                </a:solidFill>
                <a:latin typeface="JetBrains Mono"/>
              </a:rPr>
              <a:t>;</a:t>
            </a:r>
            <a:br>
              <a:rPr lang="en-US" altLang="en-US" dirty="0">
                <a:solidFill>
                  <a:srgbClr val="CC7832"/>
                </a:solidFill>
                <a:latin typeface="JetBrains Mono"/>
              </a:rPr>
            </a:br>
            <a:r>
              <a:rPr lang="en-US" altLang="en-US" dirty="0" err="1">
                <a:solidFill>
                  <a:srgbClr val="A9B7C6"/>
                </a:solidFill>
                <a:latin typeface="JetBrains Mono"/>
              </a:rPr>
              <a:t>System.</a:t>
            </a:r>
            <a:r>
              <a:rPr lang="en-US" altLang="en-US" i="1" dirty="0" err="1">
                <a:solidFill>
                  <a:srgbClr val="9876AA"/>
                </a:solidFill>
                <a:latin typeface="JetBrains Mono"/>
              </a:rPr>
              <a:t>out</a:t>
            </a:r>
            <a:r>
              <a:rPr lang="en-US" altLang="en-US" dirty="0" err="1">
                <a:solidFill>
                  <a:srgbClr val="A9B7C6"/>
                </a:solidFill>
                <a:latin typeface="JetBrains Mono"/>
              </a:rPr>
              <a:t>.println</a:t>
            </a:r>
            <a:r>
              <a:rPr lang="en-US" altLang="en-US" dirty="0">
                <a:solidFill>
                  <a:srgbClr val="A9B7C6"/>
                </a:solidFill>
                <a:latin typeface="JetBrains Mono"/>
              </a:rPr>
              <a:t>(n)</a:t>
            </a:r>
            <a:r>
              <a:rPr lang="en-US" altLang="en-US" dirty="0">
                <a:solidFill>
                  <a:srgbClr val="CC7832"/>
                </a:solidFill>
                <a:latin typeface="JetBrains Mono"/>
              </a:rPr>
              <a:t>;</a:t>
            </a:r>
            <a:endParaRPr lang="en-US" altLang="en-US" sz="4400" dirty="0">
              <a:solidFill>
                <a:schemeClr val="tx1"/>
              </a:solidFill>
              <a:latin typeface="Arial" panose="020B0604020202020204" pitchFamily="34" charset="0"/>
            </a:endParaRPr>
          </a:p>
        </p:txBody>
      </p:sp>
      <p:pic>
        <p:nvPicPr>
          <p:cNvPr id="7" name="Picture 6">
            <a:extLst>
              <a:ext uri="{FF2B5EF4-FFF2-40B4-BE49-F238E27FC236}">
                <a16:creationId xmlns:a16="http://schemas.microsoft.com/office/drawing/2014/main" id="{4D4D9E86-66A0-4A57-BCE3-AF49D2EADCE9}"/>
              </a:ext>
            </a:extLst>
          </p:cNvPr>
          <p:cNvPicPr>
            <a:picLocks noChangeAspect="1"/>
          </p:cNvPicPr>
          <p:nvPr/>
        </p:nvPicPr>
        <p:blipFill>
          <a:blip r:embed="rId3"/>
          <a:stretch>
            <a:fillRect/>
          </a:stretch>
        </p:blipFill>
        <p:spPr>
          <a:xfrm>
            <a:off x="4711951" y="4464502"/>
            <a:ext cx="1044400" cy="522200"/>
          </a:xfrm>
          <a:prstGeom prst="rect">
            <a:avLst/>
          </a:prstGeom>
        </p:spPr>
      </p:pic>
      <p:sp>
        <p:nvSpPr>
          <p:cNvPr id="11" name="Rectangle 10">
            <a:extLst>
              <a:ext uri="{FF2B5EF4-FFF2-40B4-BE49-F238E27FC236}">
                <a16:creationId xmlns:a16="http://schemas.microsoft.com/office/drawing/2014/main" id="{058554E5-EE7C-4E1C-8248-34B13BEAC41D}"/>
              </a:ext>
            </a:extLst>
          </p:cNvPr>
          <p:cNvSpPr/>
          <p:nvPr/>
        </p:nvSpPr>
        <p:spPr>
          <a:xfrm>
            <a:off x="7520213" y="4090138"/>
            <a:ext cx="4504590" cy="27678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How could we fix this problem, in this case?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Simply use a larger integer type</a:t>
            </a:r>
          </a:p>
        </p:txBody>
      </p:sp>
    </p:spTree>
    <p:extLst>
      <p:ext uri="{BB962C8B-B14F-4D97-AF65-F5344CB8AC3E}">
        <p14:creationId xmlns:p14="http://schemas.microsoft.com/office/powerpoint/2010/main" val="2815000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2" end="2"/>
                                            </p:txEl>
                                          </p:spTgt>
                                        </p:tgtEl>
                                        <p:attrNameLst>
                                          <p:attrName>style.visibility</p:attrName>
                                        </p:attrNameLst>
                                      </p:cBhvr>
                                      <p:to>
                                        <p:strVal val="visible"/>
                                      </p:to>
                                    </p:set>
                                    <p:anim calcmode="lin" valueType="num">
                                      <p:cBhvr>
                                        <p:cTn id="14"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xEl>
                                              <p:pRg st="8" end="8"/>
                                            </p:txEl>
                                          </p:spTgt>
                                        </p:tgtEl>
                                        <p:attrNameLst>
                                          <p:attrName>style.visibility</p:attrName>
                                        </p:attrNameLst>
                                      </p:cBhvr>
                                      <p:to>
                                        <p:strVal val="visible"/>
                                      </p:to>
                                    </p:set>
                                    <p:anim calcmode="lin" valueType="num">
                                      <p:cBhvr>
                                        <p:cTn id="28" dur="500" fill="hold"/>
                                        <p:tgtEl>
                                          <p:spTgt spid="15">
                                            <p:txEl>
                                              <p:pRg st="8" end="8"/>
                                            </p:txEl>
                                          </p:spTgt>
                                        </p:tgtEl>
                                        <p:attrNameLst>
                                          <p:attrName>ppt_w</p:attrName>
                                        </p:attrNameLst>
                                      </p:cBhvr>
                                      <p:tavLst>
                                        <p:tav tm="0">
                                          <p:val>
                                            <p:fltVal val="0"/>
                                          </p:val>
                                        </p:tav>
                                        <p:tav tm="100000">
                                          <p:val>
                                            <p:strVal val="#ppt_w"/>
                                          </p:val>
                                        </p:tav>
                                      </p:tavLst>
                                    </p:anim>
                                    <p:anim calcmode="lin" valueType="num">
                                      <p:cBhvr>
                                        <p:cTn id="29" dur="500" fill="hold"/>
                                        <p:tgtEl>
                                          <p:spTgt spid="15">
                                            <p:txEl>
                                              <p:pRg st="8" end="8"/>
                                            </p:txEl>
                                          </p:spTgt>
                                        </p:tgtEl>
                                        <p:attrNameLst>
                                          <p:attrName>ppt_h</p:attrName>
                                        </p:attrNameLst>
                                      </p:cBhvr>
                                      <p:tavLst>
                                        <p:tav tm="0">
                                          <p:val>
                                            <p:fltVal val="0"/>
                                          </p:val>
                                        </p:tav>
                                        <p:tav tm="100000">
                                          <p:val>
                                            <p:strVal val="#ppt_h"/>
                                          </p:val>
                                        </p:tav>
                                      </p:tavLst>
                                    </p:anim>
                                    <p:animEffect transition="in" filter="fade">
                                      <p:cBhvr>
                                        <p:cTn id="30" dur="500"/>
                                        <p:tgtEl>
                                          <p:spTgt spid="15">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1">
                                            <p:txEl>
                                              <p:pRg st="0" end="0"/>
                                            </p:txEl>
                                          </p:spTgt>
                                        </p:tgtEl>
                                        <p:attrNameLst>
                                          <p:attrName>style.visibility</p:attrName>
                                        </p:attrNameLst>
                                      </p:cBhvr>
                                      <p:to>
                                        <p:strVal val="visible"/>
                                      </p:to>
                                    </p:set>
                                    <p:anim calcmode="lin" valueType="num">
                                      <p:cBhvr>
                                        <p:cTn id="35"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11">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1">
                                            <p:txEl>
                                              <p:pRg st="2" end="2"/>
                                            </p:txEl>
                                          </p:spTgt>
                                        </p:tgtEl>
                                        <p:attrNameLst>
                                          <p:attrName>style.visibility</p:attrName>
                                        </p:attrNameLst>
                                      </p:cBhvr>
                                      <p:to>
                                        <p:strVal val="visible"/>
                                      </p:to>
                                    </p:set>
                                    <p:anim calcmode="lin" valueType="num">
                                      <p:cBhvr>
                                        <p:cTn id="42"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43" dur="500" fill="hold"/>
                                        <p:tgtEl>
                                          <p:spTgt spid="11">
                                            <p:txEl>
                                              <p:pRg st="2" end="2"/>
                                            </p:txEl>
                                          </p:spTgt>
                                        </p:tgtEl>
                                        <p:attrNameLst>
                                          <p:attrName>ppt_h</p:attrName>
                                        </p:attrNameLst>
                                      </p:cBhvr>
                                      <p:tavLst>
                                        <p:tav tm="0">
                                          <p:val>
                                            <p:fltVal val="0"/>
                                          </p:val>
                                        </p:tav>
                                        <p:tav tm="100000">
                                          <p:val>
                                            <p:strVal val="#ppt_h"/>
                                          </p:val>
                                        </p:tav>
                                      </p:tavLst>
                                    </p:anim>
                                    <p:animEffect transition="in" filter="fade">
                                      <p:cBhvr>
                                        <p:cTn id="44"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uiExpand="1" build="p"/>
      <p:bldP spid="11" grpId="0" build="p"/>
    </p:bldLst>
  </p:timing>
</p:sld>
</file>

<file path=ppt/slides/slide1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 – </a:t>
            </a:r>
            <a:r>
              <a:rPr lang="en-US" sz="4400" dirty="0">
                <a:solidFill>
                  <a:prstClr val="white"/>
                </a:solidFill>
                <a:latin typeface="Bahnschrift SemiBold SemiConden" panose="020B0502040204020203" pitchFamily="34" charset="0"/>
              </a:rPr>
              <a:t>S</a:t>
            </a: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igned</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Numbers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8" y="1023562"/>
            <a:ext cx="7069157"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What would hence be the largest number we could represent in Java using native integer data types?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8 bytes = 64 bits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Signed so range is –(2</a:t>
            </a:r>
            <a:r>
              <a:rPr lang="en-US" sz="2800" baseline="30000" dirty="0">
                <a:solidFill>
                  <a:prstClr val="white"/>
                </a:solidFill>
                <a:latin typeface="Bahnschrift SemiBold SemiConden" panose="020B0502040204020203" pitchFamily="34" charset="0"/>
              </a:rPr>
              <a:t>63</a:t>
            </a:r>
            <a:r>
              <a:rPr lang="en-US" sz="2800" dirty="0">
                <a:solidFill>
                  <a:prstClr val="white"/>
                </a:solidFill>
                <a:latin typeface="Bahnschrift SemiBold SemiConden" panose="020B0502040204020203" pitchFamily="34" charset="0"/>
              </a:rPr>
              <a:t>) &lt;= n &lt;= 2</a:t>
            </a:r>
            <a:r>
              <a:rPr lang="en-US" sz="2800" baseline="30000" dirty="0">
                <a:solidFill>
                  <a:prstClr val="white"/>
                </a:solidFill>
                <a:latin typeface="Bahnschrift SemiBold SemiConden" panose="020B0502040204020203" pitchFamily="34" charset="0"/>
              </a:rPr>
              <a:t>63</a:t>
            </a:r>
            <a:r>
              <a:rPr lang="en-US" sz="2800" dirty="0">
                <a:solidFill>
                  <a:prstClr val="white"/>
                </a:solidFill>
                <a:latin typeface="Bahnschrift SemiBold SemiConden" panose="020B0502040204020203" pitchFamily="34" charset="0"/>
              </a:rPr>
              <a:t> - 1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2F49E99D-D957-4323-9650-B6887ED85B03}"/>
              </a:ext>
            </a:extLst>
          </p:cNvPr>
          <p:cNvGraphicFramePr>
            <a:graphicFrameLocks noGrp="1"/>
          </p:cNvGraphicFramePr>
          <p:nvPr/>
        </p:nvGraphicFramePr>
        <p:xfrm>
          <a:off x="7520213" y="1269022"/>
          <a:ext cx="4504591" cy="2810600"/>
        </p:xfrm>
        <a:graphic>
          <a:graphicData uri="http://schemas.openxmlformats.org/drawingml/2006/table">
            <a:tbl>
              <a:tblPr/>
              <a:tblGrid>
                <a:gridCol w="2434926">
                  <a:extLst>
                    <a:ext uri="{9D8B030D-6E8A-4147-A177-3AD203B41FA5}">
                      <a16:colId xmlns:a16="http://schemas.microsoft.com/office/drawing/2014/main" val="2608222927"/>
                    </a:ext>
                  </a:extLst>
                </a:gridCol>
                <a:gridCol w="2069665">
                  <a:extLst>
                    <a:ext uri="{9D8B030D-6E8A-4147-A177-3AD203B41FA5}">
                      <a16:colId xmlns:a16="http://schemas.microsoft.com/office/drawing/2014/main" val="276766321"/>
                    </a:ext>
                  </a:extLst>
                </a:gridCol>
              </a:tblGrid>
              <a:tr h="562120">
                <a:tc>
                  <a:txBody>
                    <a:bodyPr/>
                    <a:lstStyle/>
                    <a:p>
                      <a:pPr algn="ctr" fontAlgn="t"/>
                      <a:r>
                        <a:rPr lang="en-GB" dirty="0">
                          <a:solidFill>
                            <a:schemeClr val="bg1"/>
                          </a:solidFill>
                          <a:effectLst/>
                          <a:latin typeface="Bahnschrift SemiBold SemiConden" panose="020B0502040204020203" pitchFamily="34" charset="0"/>
                        </a:rPr>
                        <a:t>Data Type</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0070C0"/>
                    </a:solidFill>
                  </a:tcPr>
                </a:tc>
                <a:tc>
                  <a:txBody>
                    <a:bodyPr/>
                    <a:lstStyle/>
                    <a:p>
                      <a:pPr algn="ctr" fontAlgn="t"/>
                      <a:r>
                        <a:rPr lang="en-GB" dirty="0">
                          <a:solidFill>
                            <a:schemeClr val="bg1"/>
                          </a:solidFill>
                          <a:effectLst/>
                          <a:latin typeface="Bahnschrift SemiBold SemiConden" panose="020B0502040204020203" pitchFamily="34" charset="0"/>
                        </a:rPr>
                        <a:t>Size</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0070C0"/>
                    </a:solidFill>
                  </a:tcPr>
                </a:tc>
                <a:extLst>
                  <a:ext uri="{0D108BD9-81ED-4DB2-BD59-A6C34878D82A}">
                    <a16:rowId xmlns:a16="http://schemas.microsoft.com/office/drawing/2014/main" val="134086011"/>
                  </a:ext>
                </a:extLst>
              </a:tr>
              <a:tr h="562120">
                <a:tc>
                  <a:txBody>
                    <a:bodyPr/>
                    <a:lstStyle/>
                    <a:p>
                      <a:pPr algn="ctr" fontAlgn="t"/>
                      <a:r>
                        <a:rPr lang="en-GB" dirty="0">
                          <a:solidFill>
                            <a:schemeClr val="bg1"/>
                          </a:solidFill>
                          <a:effectLst/>
                          <a:latin typeface="Bahnschrift SemiBold SemiConden" panose="020B0502040204020203" pitchFamily="34" charset="0"/>
                        </a:rPr>
                        <a:t>byte</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tc>
                  <a:txBody>
                    <a:bodyPr/>
                    <a:lstStyle/>
                    <a:p>
                      <a:pPr algn="ctr" fontAlgn="t"/>
                      <a:r>
                        <a:rPr lang="en-GB">
                          <a:solidFill>
                            <a:schemeClr val="bg1"/>
                          </a:solidFill>
                          <a:effectLst/>
                          <a:latin typeface="Bahnschrift SemiBold SemiConden" panose="020B0502040204020203" pitchFamily="34" charset="0"/>
                        </a:rPr>
                        <a:t>1 byte</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032095361"/>
                  </a:ext>
                </a:extLst>
              </a:tr>
              <a:tr h="562120">
                <a:tc>
                  <a:txBody>
                    <a:bodyPr/>
                    <a:lstStyle/>
                    <a:p>
                      <a:pPr algn="ctr" fontAlgn="t"/>
                      <a:r>
                        <a:rPr lang="en-GB" dirty="0">
                          <a:solidFill>
                            <a:schemeClr val="bg1"/>
                          </a:solidFill>
                          <a:effectLst/>
                          <a:latin typeface="Bahnschrift SemiBold SemiConden" panose="020B0502040204020203" pitchFamily="34" charset="0"/>
                        </a:rPr>
                        <a:t>short</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tc>
                  <a:txBody>
                    <a:bodyPr/>
                    <a:lstStyle/>
                    <a:p>
                      <a:pPr algn="ctr" fontAlgn="t"/>
                      <a:r>
                        <a:rPr lang="en-GB" dirty="0">
                          <a:solidFill>
                            <a:schemeClr val="bg1"/>
                          </a:solidFill>
                          <a:effectLst/>
                          <a:latin typeface="Bahnschrift SemiBold SemiConden" panose="020B0502040204020203" pitchFamily="34" charset="0"/>
                        </a:rPr>
                        <a:t>2 bytes</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161838655"/>
                  </a:ext>
                </a:extLst>
              </a:tr>
              <a:tr h="562120">
                <a:tc>
                  <a:txBody>
                    <a:bodyPr/>
                    <a:lstStyle/>
                    <a:p>
                      <a:pPr algn="ctr" fontAlgn="t"/>
                      <a:r>
                        <a:rPr lang="en-GB">
                          <a:solidFill>
                            <a:schemeClr val="bg1"/>
                          </a:solidFill>
                          <a:effectLst/>
                          <a:latin typeface="Bahnschrift SemiBold SemiConden" panose="020B0502040204020203" pitchFamily="34" charset="0"/>
                        </a:rPr>
                        <a:t>int</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tc>
                  <a:txBody>
                    <a:bodyPr/>
                    <a:lstStyle/>
                    <a:p>
                      <a:pPr algn="ctr" fontAlgn="t"/>
                      <a:r>
                        <a:rPr lang="en-GB">
                          <a:solidFill>
                            <a:schemeClr val="bg1"/>
                          </a:solidFill>
                          <a:effectLst/>
                          <a:latin typeface="Bahnschrift SemiBold SemiConden" panose="020B0502040204020203" pitchFamily="34" charset="0"/>
                        </a:rPr>
                        <a:t>4 bytes</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052038495"/>
                  </a:ext>
                </a:extLst>
              </a:tr>
              <a:tr h="562120">
                <a:tc>
                  <a:txBody>
                    <a:bodyPr/>
                    <a:lstStyle/>
                    <a:p>
                      <a:pPr algn="ctr" fontAlgn="t"/>
                      <a:r>
                        <a:rPr lang="en-GB">
                          <a:solidFill>
                            <a:schemeClr val="bg1"/>
                          </a:solidFill>
                          <a:effectLst/>
                          <a:latin typeface="Bahnschrift SemiBold SemiConden" panose="020B0502040204020203" pitchFamily="34" charset="0"/>
                        </a:rPr>
                        <a:t>long</a:t>
                      </a:r>
                    </a:p>
                  </a:txBody>
                  <a:tcPr marL="1524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chemeClr val="tx1">
                        <a:lumMod val="85000"/>
                        <a:lumOff val="15000"/>
                      </a:schemeClr>
                    </a:solidFill>
                  </a:tcPr>
                </a:tc>
                <a:tc>
                  <a:txBody>
                    <a:bodyPr/>
                    <a:lstStyle/>
                    <a:p>
                      <a:pPr algn="ctr" fontAlgn="t"/>
                      <a:r>
                        <a:rPr lang="en-GB" dirty="0">
                          <a:solidFill>
                            <a:schemeClr val="bg1"/>
                          </a:solidFill>
                          <a:effectLst/>
                          <a:latin typeface="Bahnschrift SemiBold SemiConden" panose="020B0502040204020203" pitchFamily="34" charset="0"/>
                        </a:rPr>
                        <a:t>8 bytes</a:t>
                      </a:r>
                    </a:p>
                  </a:txBody>
                  <a:tcPr marL="76200" marR="76200" marT="76200" marB="7620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3844738811"/>
                  </a:ext>
                </a:extLst>
              </a:tr>
            </a:tbl>
          </a:graphicData>
        </a:graphic>
      </p:graphicFrame>
      <p:sp>
        <p:nvSpPr>
          <p:cNvPr id="6" name="Rectangle 5">
            <a:extLst>
              <a:ext uri="{FF2B5EF4-FFF2-40B4-BE49-F238E27FC236}">
                <a16:creationId xmlns:a16="http://schemas.microsoft.com/office/drawing/2014/main" id="{4C5D93B8-8A88-4C9C-8D44-0AB7CD78FBB8}"/>
              </a:ext>
            </a:extLst>
          </p:cNvPr>
          <p:cNvSpPr/>
          <p:nvPr/>
        </p:nvSpPr>
        <p:spPr>
          <a:xfrm>
            <a:off x="388195" y="4660636"/>
            <a:ext cx="3452588" cy="1249991"/>
          </a:xfrm>
          <a:prstGeom prst="rect">
            <a:avLst/>
          </a:prstGeom>
          <a:solidFill>
            <a:srgbClr val="2B2B2B"/>
          </a:solidFill>
          <a:ln>
            <a:noFill/>
          </a:ln>
          <a:effectLst>
            <a:glow rad="63500">
              <a:schemeClr val="bg1">
                <a:alpha val="16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r>
              <a:rPr lang="en-US" altLang="en-US" dirty="0">
                <a:solidFill>
                  <a:srgbClr val="CC7832"/>
                </a:solidFill>
                <a:latin typeface="JetBrains Mono"/>
              </a:rPr>
              <a:t>long </a:t>
            </a:r>
            <a:r>
              <a:rPr lang="en-US" altLang="en-US" dirty="0">
                <a:solidFill>
                  <a:srgbClr val="A9B7C6"/>
                </a:solidFill>
                <a:latin typeface="JetBrains Mono"/>
              </a:rPr>
              <a:t>n = </a:t>
            </a:r>
            <a:r>
              <a:rPr lang="en-US" altLang="en-US" dirty="0">
                <a:solidFill>
                  <a:srgbClr val="6897BB"/>
                </a:solidFill>
                <a:latin typeface="JetBrains Mono"/>
              </a:rPr>
              <a:t>9223372036854775807L</a:t>
            </a:r>
            <a:r>
              <a:rPr lang="en-US" altLang="en-US" dirty="0">
                <a:solidFill>
                  <a:srgbClr val="CC7832"/>
                </a:solidFill>
                <a:latin typeface="JetBrains Mono"/>
              </a:rPr>
              <a:t>;</a:t>
            </a:r>
            <a:br>
              <a:rPr lang="en-US" altLang="en-US" dirty="0">
                <a:solidFill>
                  <a:srgbClr val="CC7832"/>
                </a:solidFill>
                <a:latin typeface="JetBrains Mono"/>
              </a:rPr>
            </a:br>
            <a:r>
              <a:rPr lang="en-US" altLang="en-US" dirty="0">
                <a:solidFill>
                  <a:srgbClr val="A9B7C6"/>
                </a:solidFill>
                <a:latin typeface="JetBrains Mono"/>
              </a:rPr>
              <a:t>n = n + </a:t>
            </a:r>
            <a:r>
              <a:rPr lang="en-US" altLang="en-US" dirty="0">
                <a:solidFill>
                  <a:srgbClr val="6897BB"/>
                </a:solidFill>
                <a:latin typeface="JetBrains Mono"/>
              </a:rPr>
              <a:t>1</a:t>
            </a:r>
            <a:r>
              <a:rPr lang="en-US" altLang="en-US" dirty="0">
                <a:solidFill>
                  <a:srgbClr val="CC7832"/>
                </a:solidFill>
                <a:latin typeface="JetBrains Mono"/>
              </a:rPr>
              <a:t>;</a:t>
            </a:r>
            <a:br>
              <a:rPr lang="en-US" altLang="en-US" dirty="0">
                <a:solidFill>
                  <a:srgbClr val="CC7832"/>
                </a:solidFill>
                <a:latin typeface="JetBrains Mono"/>
              </a:rPr>
            </a:br>
            <a:r>
              <a:rPr lang="en-US" altLang="en-US" dirty="0" err="1">
                <a:solidFill>
                  <a:srgbClr val="A9B7C6"/>
                </a:solidFill>
                <a:latin typeface="JetBrains Mono"/>
              </a:rPr>
              <a:t>System.</a:t>
            </a:r>
            <a:r>
              <a:rPr lang="en-US" altLang="en-US" i="1" dirty="0" err="1">
                <a:solidFill>
                  <a:srgbClr val="9876AA"/>
                </a:solidFill>
                <a:latin typeface="JetBrains Mono"/>
              </a:rPr>
              <a:t>out</a:t>
            </a:r>
            <a:r>
              <a:rPr lang="en-US" altLang="en-US" dirty="0" err="1">
                <a:solidFill>
                  <a:srgbClr val="A9B7C6"/>
                </a:solidFill>
                <a:latin typeface="JetBrains Mono"/>
              </a:rPr>
              <a:t>.println</a:t>
            </a:r>
            <a:r>
              <a:rPr lang="en-US" altLang="en-US" dirty="0">
                <a:solidFill>
                  <a:srgbClr val="A9B7C6"/>
                </a:solidFill>
                <a:latin typeface="JetBrains Mono"/>
              </a:rPr>
              <a:t>(n)</a:t>
            </a:r>
            <a:r>
              <a:rPr lang="en-US" altLang="en-US" dirty="0">
                <a:solidFill>
                  <a:srgbClr val="CC7832"/>
                </a:solidFill>
                <a:latin typeface="JetBrains Mono"/>
              </a:rPr>
              <a:t>;</a:t>
            </a:r>
            <a:endParaRPr lang="en-US" altLang="en-US" sz="4400" dirty="0">
              <a:solidFill>
                <a:schemeClr val="tx1"/>
              </a:solidFill>
              <a:latin typeface="Arial" panose="020B0604020202020204" pitchFamily="34" charset="0"/>
            </a:endParaRPr>
          </a:p>
        </p:txBody>
      </p:sp>
      <p:pic>
        <p:nvPicPr>
          <p:cNvPr id="8" name="Picture 7">
            <a:extLst>
              <a:ext uri="{FF2B5EF4-FFF2-40B4-BE49-F238E27FC236}">
                <a16:creationId xmlns:a16="http://schemas.microsoft.com/office/drawing/2014/main" id="{F785BE89-2842-42F3-9FD1-8963D79A5A74}"/>
              </a:ext>
            </a:extLst>
          </p:cNvPr>
          <p:cNvPicPr>
            <a:picLocks noChangeAspect="1"/>
          </p:cNvPicPr>
          <p:nvPr/>
        </p:nvPicPr>
        <p:blipFill>
          <a:blip r:embed="rId3"/>
          <a:stretch>
            <a:fillRect/>
          </a:stretch>
        </p:blipFill>
        <p:spPr>
          <a:xfrm>
            <a:off x="4009929" y="5025820"/>
            <a:ext cx="3284756" cy="519622"/>
          </a:xfrm>
          <a:prstGeom prst="rect">
            <a:avLst/>
          </a:prstGeom>
        </p:spPr>
      </p:pic>
    </p:spTree>
    <p:extLst>
      <p:ext uri="{BB962C8B-B14F-4D97-AF65-F5344CB8AC3E}">
        <p14:creationId xmlns:p14="http://schemas.microsoft.com/office/powerpoint/2010/main" val="313535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2" end="2"/>
                                            </p:txEl>
                                          </p:spTgt>
                                        </p:tgtEl>
                                        <p:attrNameLst>
                                          <p:attrName>style.visibility</p:attrName>
                                        </p:attrNameLst>
                                      </p:cBhvr>
                                      <p:to>
                                        <p:strVal val="visible"/>
                                      </p:to>
                                    </p:set>
                                    <p:anim calcmode="lin" valueType="num">
                                      <p:cBhvr>
                                        <p:cTn id="14"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xEl>
                                              <p:pRg st="3" end="3"/>
                                            </p:txEl>
                                          </p:spTgt>
                                        </p:tgtEl>
                                        <p:attrNameLst>
                                          <p:attrName>style.visibility</p:attrName>
                                        </p:attrNameLst>
                                      </p:cBhvr>
                                      <p:to>
                                        <p:strVal val="visible"/>
                                      </p:to>
                                    </p:set>
                                    <p:anim calcmode="lin" valueType="num">
                                      <p:cBhvr>
                                        <p:cTn id="21" dur="500" fill="hold"/>
                                        <p:tgtEl>
                                          <p:spTgt spid="15">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15">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15">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par>
                                <p:cTn id="31" presetID="53" presetClass="entr" presetSubtype="1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6"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8" y="1023562"/>
            <a:ext cx="11724734"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This information is </a:t>
            </a:r>
            <a:r>
              <a:rPr lang="en-US" sz="2800" dirty="0">
                <a:solidFill>
                  <a:srgbClr val="FFC000"/>
                </a:solidFill>
                <a:latin typeface="Bahnschrift SemiBold SemiConden" panose="020B0502040204020203" pitchFamily="34" charset="0"/>
              </a:rPr>
              <a:t>not required for the exam</a:t>
            </a:r>
            <a:r>
              <a:rPr lang="en-US" sz="2800" dirty="0">
                <a:solidFill>
                  <a:prstClr val="white"/>
                </a:solidFill>
                <a:latin typeface="Bahnschrift SemiBold SemiConden" panose="020B0502040204020203" pitchFamily="34" charset="0"/>
              </a:rPr>
              <a:t>, but it </a:t>
            </a:r>
            <a:r>
              <a:rPr lang="en-US" sz="2800" dirty="0">
                <a:solidFill>
                  <a:srgbClr val="00CC00"/>
                </a:solidFill>
                <a:latin typeface="Bahnschrift SemiBold SemiConden" panose="020B0502040204020203" pitchFamily="34" charset="0"/>
              </a:rPr>
              <a:t>IS possible to represent numbers outside of this range </a:t>
            </a:r>
            <a:r>
              <a:rPr lang="en-US" sz="2800" dirty="0">
                <a:solidFill>
                  <a:prstClr val="white"/>
                </a:solidFill>
                <a:latin typeface="Bahnschrift SemiBold SemiConden" panose="020B0502040204020203" pitchFamily="34" charset="0"/>
              </a:rPr>
              <a:t>(i.e. either </a:t>
            </a:r>
            <a:r>
              <a:rPr lang="en-US" sz="2800" dirty="0">
                <a:solidFill>
                  <a:srgbClr val="00B0F0"/>
                </a:solidFill>
                <a:latin typeface="Bahnschrift SemiBold SemiConden" panose="020B0502040204020203" pitchFamily="34" charset="0"/>
              </a:rPr>
              <a:t>larger</a:t>
            </a:r>
            <a:r>
              <a:rPr lang="en-US" sz="2800" dirty="0">
                <a:solidFill>
                  <a:prstClr val="white"/>
                </a:solidFill>
                <a:latin typeface="Bahnschrift SemiBold SemiConden" panose="020B0502040204020203" pitchFamily="34" charset="0"/>
              </a:rPr>
              <a:t> or </a:t>
            </a:r>
            <a:r>
              <a:rPr lang="en-US" sz="2800" dirty="0">
                <a:solidFill>
                  <a:srgbClr val="00B0F0"/>
                </a:solidFill>
                <a:latin typeface="Bahnschrift SemiBold SemiConden" panose="020B0502040204020203" pitchFamily="34" charset="0"/>
              </a:rPr>
              <a:t>smaller</a:t>
            </a:r>
            <a:r>
              <a:rPr lang="en-US" sz="2800" dirty="0">
                <a:solidFill>
                  <a:prstClr val="white"/>
                </a:solidFill>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Some mathematical/scientific/encryption programs may need to do this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Numbers can effectively be converted to a string (object) – algorithms to perform calculations in software instead of hardware can then be used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In Python, numbers that can’t be stored in 64 bits will automatically be converted to objects – in Java, we can create an instance of a class like </a:t>
            </a:r>
            <a:r>
              <a:rPr lang="en-US" sz="2800" dirty="0" err="1">
                <a:solidFill>
                  <a:prstClr val="white"/>
                </a:solidFill>
                <a:latin typeface="Bahnschrift SemiBold SemiConden" panose="020B0502040204020203" pitchFamily="34" charset="0"/>
              </a:rPr>
              <a:t>BigInteger</a:t>
            </a:r>
            <a:endParaRPr lang="en-US" sz="2800" dirty="0">
              <a:solidFill>
                <a:prstClr val="white"/>
              </a:solidFill>
              <a:latin typeface="Bahnschrift SemiBold SemiConden" panose="020B0502040204020203" pitchFamily="34" charset="0"/>
            </a:endParaRPr>
          </a:p>
        </p:txBody>
      </p:sp>
    </p:spTree>
    <p:extLst>
      <p:ext uri="{BB962C8B-B14F-4D97-AF65-F5344CB8AC3E}">
        <p14:creationId xmlns:p14="http://schemas.microsoft.com/office/powerpoint/2010/main" val="3882287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2" end="2"/>
                                            </p:txEl>
                                          </p:spTgt>
                                        </p:tgtEl>
                                        <p:attrNameLst>
                                          <p:attrName>style.visibility</p:attrName>
                                        </p:attrNameLst>
                                      </p:cBhvr>
                                      <p:to>
                                        <p:strVal val="visible"/>
                                      </p:to>
                                    </p:set>
                                    <p:anim calcmode="lin" valueType="num">
                                      <p:cBhvr>
                                        <p:cTn id="14"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xEl>
                                              <p:pRg st="4" end="4"/>
                                            </p:txEl>
                                          </p:spTgt>
                                        </p:tgtEl>
                                        <p:attrNameLst>
                                          <p:attrName>style.visibility</p:attrName>
                                        </p:attrNameLst>
                                      </p:cBhvr>
                                      <p:to>
                                        <p:strVal val="visible"/>
                                      </p:to>
                                    </p:set>
                                    <p:anim calcmode="lin" valueType="num">
                                      <p:cBhvr>
                                        <p:cTn id="21" dur="500" fill="hold"/>
                                        <p:tgtEl>
                                          <p:spTgt spid="15">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15">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1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xEl>
                                              <p:pRg st="6" end="6"/>
                                            </p:txEl>
                                          </p:spTgt>
                                        </p:tgtEl>
                                        <p:attrNameLst>
                                          <p:attrName>style.visibility</p:attrName>
                                        </p:attrNameLst>
                                      </p:cBhvr>
                                      <p:to>
                                        <p:strVal val="visible"/>
                                      </p:to>
                                    </p:set>
                                    <p:anim calcmode="lin" valueType="num">
                                      <p:cBhvr>
                                        <p:cTn id="28" dur="500" fill="hold"/>
                                        <p:tgtEl>
                                          <p:spTgt spid="15">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15">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1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 - Workaround</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7" y="1023563"/>
            <a:ext cx="11703713" cy="9418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In Java, we can represent arbitrarily large integers as follows:</a:t>
            </a:r>
          </a:p>
        </p:txBody>
      </p:sp>
      <p:sp>
        <p:nvSpPr>
          <p:cNvPr id="7" name="Rectangle 6">
            <a:extLst>
              <a:ext uri="{FF2B5EF4-FFF2-40B4-BE49-F238E27FC236}">
                <a16:creationId xmlns:a16="http://schemas.microsoft.com/office/drawing/2014/main" id="{3E4B0B58-CF8B-430D-AA30-AF9CD55E2570}"/>
              </a:ext>
            </a:extLst>
          </p:cNvPr>
          <p:cNvSpPr/>
          <p:nvPr/>
        </p:nvSpPr>
        <p:spPr>
          <a:xfrm>
            <a:off x="3202310" y="1965435"/>
            <a:ext cx="5787379" cy="1249991"/>
          </a:xfrm>
          <a:prstGeom prst="rect">
            <a:avLst/>
          </a:prstGeom>
          <a:solidFill>
            <a:srgbClr val="2B2B2B"/>
          </a:solidFill>
          <a:ln>
            <a:noFill/>
          </a:ln>
          <a:effectLst>
            <a:glow rad="63500">
              <a:schemeClr val="bg1">
                <a:alpha val="16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r>
              <a:rPr lang="en-US" altLang="en-US" dirty="0" err="1">
                <a:solidFill>
                  <a:srgbClr val="A9B7C6"/>
                </a:solidFill>
                <a:latin typeface="JetBrains Mono"/>
              </a:rPr>
              <a:t>BigInteger</a:t>
            </a:r>
            <a:r>
              <a:rPr lang="en-US" altLang="en-US" dirty="0">
                <a:solidFill>
                  <a:srgbClr val="A9B7C6"/>
                </a:solidFill>
                <a:latin typeface="JetBrains Mono"/>
              </a:rPr>
              <a:t> </a:t>
            </a:r>
            <a:r>
              <a:rPr lang="en-US" altLang="en-US" dirty="0" err="1">
                <a:solidFill>
                  <a:srgbClr val="A9B7C6"/>
                </a:solidFill>
                <a:latin typeface="JetBrains Mono"/>
              </a:rPr>
              <a:t>i</a:t>
            </a:r>
            <a:r>
              <a:rPr lang="en-US" altLang="en-US" dirty="0">
                <a:solidFill>
                  <a:srgbClr val="A9B7C6"/>
                </a:solidFill>
                <a:latin typeface="JetBrains Mono"/>
              </a:rPr>
              <a:t> = </a:t>
            </a:r>
            <a:r>
              <a:rPr lang="en-US" altLang="en-US" dirty="0">
                <a:solidFill>
                  <a:srgbClr val="CC7832"/>
                </a:solidFill>
                <a:latin typeface="JetBrains Mono"/>
              </a:rPr>
              <a:t>new </a:t>
            </a:r>
            <a:r>
              <a:rPr lang="en-US" altLang="en-US" dirty="0" err="1">
                <a:solidFill>
                  <a:srgbClr val="A9B7C6"/>
                </a:solidFill>
                <a:latin typeface="JetBrains Mono"/>
              </a:rPr>
              <a:t>BigInteger</a:t>
            </a:r>
            <a:r>
              <a:rPr lang="en-US" altLang="en-US" dirty="0">
                <a:solidFill>
                  <a:srgbClr val="A9B7C6"/>
                </a:solidFill>
                <a:latin typeface="JetBrains Mono"/>
              </a:rPr>
              <a:t>(</a:t>
            </a:r>
            <a:r>
              <a:rPr lang="en-US" altLang="en-US" dirty="0">
                <a:solidFill>
                  <a:srgbClr val="6A8759"/>
                </a:solidFill>
                <a:latin typeface="JetBrains Mono"/>
              </a:rPr>
              <a:t>"9223372036854775807"</a:t>
            </a:r>
            <a:r>
              <a:rPr lang="en-US" altLang="en-US" dirty="0">
                <a:solidFill>
                  <a:srgbClr val="A9B7C6"/>
                </a:solidFill>
                <a:latin typeface="JetBrains Mono"/>
              </a:rPr>
              <a:t>)</a:t>
            </a:r>
            <a:r>
              <a:rPr lang="en-US" altLang="en-US" dirty="0">
                <a:solidFill>
                  <a:srgbClr val="CC7832"/>
                </a:solidFill>
                <a:latin typeface="JetBrains Mono"/>
              </a:rPr>
              <a:t>;</a:t>
            </a:r>
            <a:br>
              <a:rPr lang="en-US" altLang="en-US" dirty="0">
                <a:solidFill>
                  <a:srgbClr val="CC7832"/>
                </a:solidFill>
                <a:latin typeface="JetBrains Mono"/>
              </a:rPr>
            </a:br>
            <a:r>
              <a:rPr lang="en-US" altLang="en-US" dirty="0" err="1">
                <a:solidFill>
                  <a:srgbClr val="A9B7C6"/>
                </a:solidFill>
                <a:latin typeface="JetBrains Mono"/>
              </a:rPr>
              <a:t>i</a:t>
            </a:r>
            <a:r>
              <a:rPr lang="en-US" altLang="en-US" dirty="0">
                <a:solidFill>
                  <a:srgbClr val="A9B7C6"/>
                </a:solidFill>
                <a:latin typeface="JetBrains Mono"/>
              </a:rPr>
              <a:t> = </a:t>
            </a:r>
            <a:r>
              <a:rPr lang="en-US" altLang="en-US" dirty="0" err="1">
                <a:solidFill>
                  <a:srgbClr val="A9B7C6"/>
                </a:solidFill>
                <a:latin typeface="JetBrains Mono"/>
              </a:rPr>
              <a:t>i.pow</a:t>
            </a:r>
            <a:r>
              <a:rPr lang="en-US" altLang="en-US" dirty="0">
                <a:solidFill>
                  <a:srgbClr val="A9B7C6"/>
                </a:solidFill>
                <a:latin typeface="JetBrains Mono"/>
              </a:rPr>
              <a:t>(</a:t>
            </a:r>
            <a:r>
              <a:rPr lang="en-US" altLang="en-US" dirty="0">
                <a:solidFill>
                  <a:srgbClr val="6897BB"/>
                </a:solidFill>
                <a:latin typeface="JetBrains Mono"/>
              </a:rPr>
              <a:t>100</a:t>
            </a:r>
            <a:r>
              <a:rPr lang="en-US" altLang="en-US" dirty="0">
                <a:solidFill>
                  <a:srgbClr val="A9B7C6"/>
                </a:solidFill>
                <a:latin typeface="JetBrains Mono"/>
              </a:rPr>
              <a:t>)</a:t>
            </a:r>
            <a:r>
              <a:rPr lang="en-US" altLang="en-US" dirty="0">
                <a:solidFill>
                  <a:srgbClr val="CC7832"/>
                </a:solidFill>
                <a:latin typeface="JetBrains Mono"/>
              </a:rPr>
              <a:t>;</a:t>
            </a:r>
            <a:br>
              <a:rPr lang="en-US" altLang="en-US" dirty="0">
                <a:solidFill>
                  <a:srgbClr val="CC7832"/>
                </a:solidFill>
                <a:latin typeface="JetBrains Mono"/>
              </a:rPr>
            </a:br>
            <a:r>
              <a:rPr lang="en-US" altLang="en-US" dirty="0" err="1">
                <a:solidFill>
                  <a:srgbClr val="A9B7C6"/>
                </a:solidFill>
                <a:latin typeface="JetBrains Mono"/>
              </a:rPr>
              <a:t>System.</a:t>
            </a:r>
            <a:r>
              <a:rPr lang="en-US" altLang="en-US" i="1" dirty="0" err="1">
                <a:solidFill>
                  <a:srgbClr val="9876AA"/>
                </a:solidFill>
                <a:latin typeface="JetBrains Mono"/>
              </a:rPr>
              <a:t>out</a:t>
            </a:r>
            <a:r>
              <a:rPr lang="en-US" altLang="en-US" dirty="0" err="1">
                <a:solidFill>
                  <a:srgbClr val="A9B7C6"/>
                </a:solidFill>
                <a:latin typeface="JetBrains Mono"/>
              </a:rPr>
              <a:t>.println</a:t>
            </a:r>
            <a:r>
              <a:rPr lang="en-US" altLang="en-US" dirty="0">
                <a:solidFill>
                  <a:srgbClr val="A9B7C6"/>
                </a:solidFill>
                <a:latin typeface="JetBrains Mono"/>
              </a:rPr>
              <a:t>(</a:t>
            </a:r>
            <a:r>
              <a:rPr lang="en-US" altLang="en-US" dirty="0" err="1">
                <a:solidFill>
                  <a:srgbClr val="A9B7C6"/>
                </a:solidFill>
                <a:latin typeface="JetBrains Mono"/>
              </a:rPr>
              <a:t>i</a:t>
            </a:r>
            <a:r>
              <a:rPr lang="en-US" altLang="en-US" dirty="0">
                <a:solidFill>
                  <a:srgbClr val="A9B7C6"/>
                </a:solidFill>
                <a:latin typeface="JetBrains Mono"/>
              </a:rPr>
              <a:t>)</a:t>
            </a:r>
            <a:r>
              <a:rPr lang="en-US" altLang="en-US" dirty="0">
                <a:solidFill>
                  <a:srgbClr val="CC7832"/>
                </a:solidFill>
                <a:latin typeface="JetBrains Mono"/>
              </a:rPr>
              <a:t>;</a:t>
            </a:r>
            <a:endParaRPr lang="en-US" altLang="en-US" sz="4400" dirty="0">
              <a:solidFill>
                <a:schemeClr val="tx1"/>
              </a:solidFill>
              <a:latin typeface="Arial" panose="020B0604020202020204" pitchFamily="34" charset="0"/>
            </a:endParaRPr>
          </a:p>
        </p:txBody>
      </p:sp>
      <p:sp>
        <p:nvSpPr>
          <p:cNvPr id="8" name="Rectangle 7">
            <a:extLst>
              <a:ext uri="{FF2B5EF4-FFF2-40B4-BE49-F238E27FC236}">
                <a16:creationId xmlns:a16="http://schemas.microsoft.com/office/drawing/2014/main" id="{9AF48754-6509-46B4-A78C-58213C26947D}"/>
              </a:ext>
            </a:extLst>
          </p:cNvPr>
          <p:cNvSpPr/>
          <p:nvPr/>
        </p:nvSpPr>
        <p:spPr>
          <a:xfrm>
            <a:off x="225527" y="3171638"/>
            <a:ext cx="11703713" cy="3686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This results in an answer with </a:t>
            </a:r>
            <a:r>
              <a:rPr lang="en-US" sz="2800" dirty="0">
                <a:solidFill>
                  <a:srgbClr val="00CC00"/>
                </a:solidFill>
                <a:latin typeface="Bahnschrift SemiBold SemiConden" panose="020B0502040204020203" pitchFamily="34" charset="0"/>
              </a:rPr>
              <a:t>1898 digits</a:t>
            </a:r>
            <a:r>
              <a:rPr lang="en-US" sz="2800" dirty="0">
                <a:solidFill>
                  <a:prstClr val="white"/>
                </a:solidFill>
                <a:latin typeface="Bahnschrift SemiBold SemiConden" panose="020B0502040204020203" pitchFamily="34" charset="0"/>
              </a:rPr>
              <a:t> – in contrast, the number of atoms in the universe ‘only’ has 80 digits, according to scientists’ estimates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While theoretically, </a:t>
            </a:r>
            <a:r>
              <a:rPr lang="en-US" sz="2800" dirty="0" err="1">
                <a:solidFill>
                  <a:prstClr val="white"/>
                </a:solidFill>
                <a:latin typeface="Bahnschrift SemiBold SemiConden" panose="020B0502040204020203" pitchFamily="34" charset="0"/>
              </a:rPr>
              <a:t>BigInteger</a:t>
            </a:r>
            <a:r>
              <a:rPr lang="en-US" sz="2800" dirty="0">
                <a:solidFill>
                  <a:prstClr val="white"/>
                </a:solidFill>
                <a:latin typeface="Bahnschrift SemiBold SemiConden" panose="020B0502040204020203" pitchFamily="34" charset="0"/>
              </a:rPr>
              <a:t> can store an infinite number of integers, in practice, there is a limit. Do you know what this is?</a:t>
            </a:r>
          </a:p>
          <a:p>
            <a:pPr lvl="0" algn="ctr">
              <a:defRPr/>
            </a:pPr>
            <a:r>
              <a:rPr lang="en-US" sz="2800" dirty="0">
                <a:solidFill>
                  <a:prstClr val="white"/>
                </a:solidFill>
                <a:latin typeface="Bahnschrift SemiBold SemiConden" panose="020B0502040204020203" pitchFamily="34" charset="0"/>
              </a:rPr>
              <a:t>The amount of </a:t>
            </a:r>
            <a:r>
              <a:rPr lang="en-US" sz="2800" dirty="0">
                <a:solidFill>
                  <a:srgbClr val="FFC000"/>
                </a:solidFill>
                <a:latin typeface="Bahnschrift SemiBold SemiConden" panose="020B0502040204020203" pitchFamily="34" charset="0"/>
              </a:rPr>
              <a:t>RAM</a:t>
            </a:r>
            <a:r>
              <a:rPr lang="en-US" sz="2800" dirty="0">
                <a:solidFill>
                  <a:prstClr val="white"/>
                </a:solidFill>
                <a:latin typeface="Bahnschrift SemiBold SemiConden" panose="020B0502040204020203" pitchFamily="34" charset="0"/>
              </a:rPr>
              <a:t>/</a:t>
            </a:r>
            <a:r>
              <a:rPr lang="en-US" sz="2800" dirty="0">
                <a:solidFill>
                  <a:srgbClr val="FFC000"/>
                </a:solidFill>
                <a:latin typeface="Bahnschrift SemiBold SemiConden" panose="020B0502040204020203" pitchFamily="34" charset="0"/>
              </a:rPr>
              <a:t>virtual memory </a:t>
            </a:r>
            <a:r>
              <a:rPr lang="en-US" sz="2800" dirty="0">
                <a:solidFill>
                  <a:prstClr val="white"/>
                </a:solidFill>
                <a:latin typeface="Bahnschrift SemiBold SemiConden" panose="020B0502040204020203" pitchFamily="34" charset="0"/>
              </a:rPr>
              <a:t>your computer has – so for a machine with 16GiB of RAM, that would be a number with billions of digits</a:t>
            </a:r>
            <a:endParaRPr lang="en-US" sz="2800" baseline="30000" dirty="0">
              <a:solidFill>
                <a:prstClr val="white"/>
              </a:solidFill>
              <a:latin typeface="Bahnschrift SemiBold SemiConden" panose="020B0502040204020203" pitchFamily="34" charset="0"/>
            </a:endParaRPr>
          </a:p>
        </p:txBody>
      </p:sp>
    </p:spTree>
    <p:extLst>
      <p:ext uri="{BB962C8B-B14F-4D97-AF65-F5344CB8AC3E}">
        <p14:creationId xmlns:p14="http://schemas.microsoft.com/office/powerpoint/2010/main" val="41323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 calcmode="lin" valueType="num">
                                      <p:cBhvr>
                                        <p:cTn id="21"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8">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xEl>
                                              <p:pRg st="3" end="3"/>
                                            </p:txEl>
                                          </p:spTgt>
                                        </p:tgtEl>
                                        <p:attrNameLst>
                                          <p:attrName>style.visibility</p:attrName>
                                        </p:attrNameLst>
                                      </p:cBhvr>
                                      <p:to>
                                        <p:strVal val="visible"/>
                                      </p:to>
                                    </p:set>
                                    <p:anim calcmode="lin" valueType="num">
                                      <p:cBhvr>
                                        <p:cTn id="28" dur="500" fill="hold"/>
                                        <p:tgtEl>
                                          <p:spTgt spid="8">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8" grpId="0" build="p"/>
    </p:bldLst>
  </p:timing>
</p:sld>
</file>

<file path=ppt/slides/slide1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Arbitrarily Sized Numbers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7" y="1023562"/>
            <a:ext cx="1170371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Remember though, in the exam, you only have to consider standard binary numbers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This extra </a:t>
            </a:r>
            <a:r>
              <a:rPr lang="en-US" sz="2800" dirty="0" err="1">
                <a:solidFill>
                  <a:prstClr val="white"/>
                </a:solidFill>
                <a:latin typeface="Bahnschrift SemiBold SemiConden" panose="020B0502040204020203" pitchFamily="34" charset="0"/>
              </a:rPr>
              <a:t>BigInteger</a:t>
            </a:r>
            <a:r>
              <a:rPr lang="en-US" sz="2800" dirty="0">
                <a:solidFill>
                  <a:prstClr val="white"/>
                </a:solidFill>
                <a:latin typeface="Bahnschrift SemiBold SemiConden" panose="020B0502040204020203" pitchFamily="34" charset="0"/>
              </a:rPr>
              <a:t> information is just if you are curious/have the need to use it for a project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For example, you can find code online to </a:t>
            </a:r>
            <a:r>
              <a:rPr lang="en-US" sz="2800" dirty="0">
                <a:solidFill>
                  <a:srgbClr val="00CC00"/>
                </a:solidFill>
                <a:latin typeface="Bahnschrift SemiBold SemiConden" panose="020B0502040204020203" pitchFamily="34" charset="0"/>
              </a:rPr>
              <a:t>calculate PI to 1 billion digits</a:t>
            </a:r>
            <a:r>
              <a:rPr lang="en-US" sz="2800" dirty="0">
                <a:solidFill>
                  <a:prstClr val="white"/>
                </a:solidFill>
                <a:latin typeface="Bahnschrift SemiBold SemiConden" panose="020B0502040204020203" pitchFamily="34" charset="0"/>
              </a:rPr>
              <a:t>…or code to try and </a:t>
            </a:r>
            <a:r>
              <a:rPr lang="en-US" sz="2800" dirty="0">
                <a:solidFill>
                  <a:srgbClr val="00B0F0"/>
                </a:solidFill>
                <a:latin typeface="Bahnschrift SemiBold SemiConden" panose="020B0502040204020203" pitchFamily="34" charset="0"/>
              </a:rPr>
              <a:t>find huge prime numbers </a:t>
            </a:r>
            <a:r>
              <a:rPr lang="en-US" sz="2800" dirty="0">
                <a:solidFill>
                  <a:prstClr val="white"/>
                </a:solidFill>
                <a:latin typeface="Bahnschrift SemiBold SemiConden" panose="020B0502040204020203" pitchFamily="34" charset="0"/>
              </a:rPr>
              <a:t>(biggest currently is 2</a:t>
            </a:r>
            <a:r>
              <a:rPr lang="en-US" sz="2800" baseline="30000" dirty="0">
                <a:solidFill>
                  <a:prstClr val="white"/>
                </a:solidFill>
                <a:latin typeface="Bahnschrift SemiBold SemiConden" panose="020B0502040204020203" pitchFamily="34" charset="0"/>
              </a:rPr>
              <a:t>136,279,841</a:t>
            </a:r>
            <a:r>
              <a:rPr lang="en-US" sz="2800" dirty="0">
                <a:solidFill>
                  <a:prstClr val="white"/>
                </a:solidFill>
                <a:latin typeface="Bahnschrift SemiBold SemiConden" panose="020B0502040204020203" pitchFamily="34" charset="0"/>
              </a:rPr>
              <a:t>-1) – these wouldn’t be able to use the numeric types the processor supports directly (i.e. a max of 2</a:t>
            </a:r>
            <a:r>
              <a:rPr lang="en-US" sz="2800" baseline="30000" dirty="0">
                <a:solidFill>
                  <a:prstClr val="white"/>
                </a:solidFill>
                <a:latin typeface="Bahnschrift SemiBold SemiConden" panose="020B0502040204020203" pitchFamily="34" charset="0"/>
              </a:rPr>
              <a:t>64</a:t>
            </a:r>
            <a:r>
              <a:rPr lang="en-US" sz="2800" dirty="0">
                <a:solidFill>
                  <a:prstClr val="white"/>
                </a:solidFill>
                <a:latin typeface="Bahnschrift SemiBold SemiConden" panose="020B0502040204020203" pitchFamily="34" charset="0"/>
              </a:rPr>
              <a:t> – 1 for unsigned) </a:t>
            </a:r>
          </a:p>
        </p:txBody>
      </p:sp>
    </p:spTree>
    <p:extLst>
      <p:ext uri="{BB962C8B-B14F-4D97-AF65-F5344CB8AC3E}">
        <p14:creationId xmlns:p14="http://schemas.microsoft.com/office/powerpoint/2010/main" val="2053753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2" end="2"/>
                                            </p:txEl>
                                          </p:spTgt>
                                        </p:tgtEl>
                                        <p:attrNameLst>
                                          <p:attrName>style.visibility</p:attrName>
                                        </p:attrNameLst>
                                      </p:cBhvr>
                                      <p:to>
                                        <p:strVal val="visible"/>
                                      </p:to>
                                    </p:set>
                                    <p:anim calcmode="lin" valueType="num">
                                      <p:cBhvr>
                                        <p:cTn id="14"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xEl>
                                              <p:pRg st="4" end="4"/>
                                            </p:txEl>
                                          </p:spTgt>
                                        </p:tgtEl>
                                        <p:attrNameLst>
                                          <p:attrName>style.visibility</p:attrName>
                                        </p:attrNameLst>
                                      </p:cBhvr>
                                      <p:to>
                                        <p:strVal val="visible"/>
                                      </p:to>
                                    </p:set>
                                    <p:anim calcmode="lin" valueType="num">
                                      <p:cBhvr>
                                        <p:cTn id="21" dur="500" fill="hold"/>
                                        <p:tgtEl>
                                          <p:spTgt spid="15">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15">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Addition Questions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graphicFrame>
        <p:nvGraphicFramePr>
          <p:cNvPr id="6" name="Table 5">
            <a:extLst>
              <a:ext uri="{FF2B5EF4-FFF2-40B4-BE49-F238E27FC236}">
                <a16:creationId xmlns:a16="http://schemas.microsoft.com/office/drawing/2014/main" id="{A50E3983-F93E-4902-B88B-288A8DB1E11D}"/>
              </a:ext>
            </a:extLst>
          </p:cNvPr>
          <p:cNvGraphicFramePr>
            <a:graphicFrameLocks noGrp="1"/>
          </p:cNvGraphicFramePr>
          <p:nvPr>
            <p:extLst>
              <p:ext uri="{D42A27DB-BD31-4B8C-83A1-F6EECF244321}">
                <p14:modId xmlns:p14="http://schemas.microsoft.com/office/powerpoint/2010/main" val="2456306209"/>
              </p:ext>
            </p:extLst>
          </p:nvPr>
        </p:nvGraphicFramePr>
        <p:xfrm>
          <a:off x="319313" y="1837592"/>
          <a:ext cx="5272590" cy="2260030"/>
        </p:xfrm>
        <a:graphic>
          <a:graphicData uri="http://schemas.openxmlformats.org/drawingml/2006/table">
            <a:tbl>
              <a:tblPr firstRow="1" bandRow="1">
                <a:tableStyleId>{5C22544A-7EE6-4342-B048-85BDC9FD1C3A}</a:tableStyleId>
              </a:tblPr>
              <a:tblGrid>
                <a:gridCol w="1521914">
                  <a:extLst>
                    <a:ext uri="{9D8B030D-6E8A-4147-A177-3AD203B41FA5}">
                      <a16:colId xmlns:a16="http://schemas.microsoft.com/office/drawing/2014/main" val="3687889296"/>
                    </a:ext>
                  </a:extLst>
                </a:gridCol>
                <a:gridCol w="937669">
                  <a:extLst>
                    <a:ext uri="{9D8B030D-6E8A-4147-A177-3AD203B41FA5}">
                      <a16:colId xmlns:a16="http://schemas.microsoft.com/office/drawing/2014/main" val="126589501"/>
                    </a:ext>
                  </a:extLst>
                </a:gridCol>
                <a:gridCol w="937669">
                  <a:extLst>
                    <a:ext uri="{9D8B030D-6E8A-4147-A177-3AD203B41FA5}">
                      <a16:colId xmlns:a16="http://schemas.microsoft.com/office/drawing/2014/main" val="2555021757"/>
                    </a:ext>
                  </a:extLst>
                </a:gridCol>
                <a:gridCol w="937669">
                  <a:extLst>
                    <a:ext uri="{9D8B030D-6E8A-4147-A177-3AD203B41FA5}">
                      <a16:colId xmlns:a16="http://schemas.microsoft.com/office/drawing/2014/main" val="3526651773"/>
                    </a:ext>
                  </a:extLst>
                </a:gridCol>
                <a:gridCol w="937669">
                  <a:extLst>
                    <a:ext uri="{9D8B030D-6E8A-4147-A177-3AD203B41FA5}">
                      <a16:colId xmlns:a16="http://schemas.microsoft.com/office/drawing/2014/main" val="2032740245"/>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7" name="Rectangle 6">
            <a:extLst>
              <a:ext uri="{FF2B5EF4-FFF2-40B4-BE49-F238E27FC236}">
                <a16:creationId xmlns:a16="http://schemas.microsoft.com/office/drawing/2014/main" id="{02A0DC47-8ED2-4F68-BE2F-23C63F8FFCC4}"/>
              </a:ext>
            </a:extLst>
          </p:cNvPr>
          <p:cNvSpPr/>
          <p:nvPr/>
        </p:nvSpPr>
        <p:spPr>
          <a:xfrm>
            <a:off x="1852730" y="1843477"/>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8" name="Rectangle 7">
            <a:extLst>
              <a:ext uri="{FF2B5EF4-FFF2-40B4-BE49-F238E27FC236}">
                <a16:creationId xmlns:a16="http://schemas.microsoft.com/office/drawing/2014/main" id="{5CFBABB5-760A-47C6-8F76-CB66C19C572C}"/>
              </a:ext>
            </a:extLst>
          </p:cNvPr>
          <p:cNvSpPr/>
          <p:nvPr/>
        </p:nvSpPr>
        <p:spPr>
          <a:xfrm>
            <a:off x="1852730" y="3557465"/>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9" name="Rectangle 8">
            <a:extLst>
              <a:ext uri="{FF2B5EF4-FFF2-40B4-BE49-F238E27FC236}">
                <a16:creationId xmlns:a16="http://schemas.microsoft.com/office/drawing/2014/main" id="{1F4851BC-90A8-4103-A928-AB2C903E8156}"/>
              </a:ext>
            </a:extLst>
          </p:cNvPr>
          <p:cNvSpPr/>
          <p:nvPr/>
        </p:nvSpPr>
        <p:spPr>
          <a:xfrm>
            <a:off x="140637" y="4759249"/>
            <a:ext cx="11588907" cy="19718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You can check your answers in denary</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i.e.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prstClr val="white"/>
                </a:solidFill>
                <a:latin typeface="Bahnschrift SemiBold SemiConden" panose="020B0502040204020203" pitchFamily="34" charset="0"/>
              </a:rPr>
              <a:t>Q1</a:t>
            </a:r>
            <a:r>
              <a:rPr lang="en-US" sz="3200" dirty="0">
                <a:solidFill>
                  <a:prstClr val="white"/>
                </a:solidFill>
                <a:latin typeface="Bahnschrift SemiBold SemiConden" panose="020B0502040204020203" pitchFamily="34" charset="0"/>
              </a:rPr>
              <a:t> = 0011 + 1011 = </a:t>
            </a:r>
            <a:r>
              <a:rPr lang="en-US" sz="3200" dirty="0">
                <a:solidFill>
                  <a:srgbClr val="00CC00"/>
                </a:solidFill>
                <a:latin typeface="Bahnschrift SemiBold SemiConden" panose="020B0502040204020203" pitchFamily="34" charset="0"/>
              </a:rPr>
              <a:t>3 + 11 </a:t>
            </a:r>
            <a:r>
              <a:rPr lang="en-US" sz="3200" dirty="0">
                <a:solidFill>
                  <a:prstClr val="white"/>
                </a:solidFill>
                <a:latin typeface="Bahnschrift SemiBold SemiConden" panose="020B0502040204020203" pitchFamily="34" charset="0"/>
              </a:rPr>
              <a:t>= 1110 = </a:t>
            </a:r>
            <a:r>
              <a:rPr lang="en-US" sz="3200" dirty="0">
                <a:solidFill>
                  <a:srgbClr val="00CC00"/>
                </a:solidFill>
                <a:latin typeface="Bahnschrift SemiBold SemiConden" panose="020B0502040204020203" pitchFamily="34" charset="0"/>
              </a:rPr>
              <a:t>14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Q2 = 1001</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+ 0011 =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-7 + 3 </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1100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-8+4 =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-4</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endParaRPr>
          </a:p>
        </p:txBody>
      </p:sp>
      <p:graphicFrame>
        <p:nvGraphicFramePr>
          <p:cNvPr id="10" name="Table 9">
            <a:extLst>
              <a:ext uri="{FF2B5EF4-FFF2-40B4-BE49-F238E27FC236}">
                <a16:creationId xmlns:a16="http://schemas.microsoft.com/office/drawing/2014/main" id="{661EF209-C6D0-4471-92B5-41F4E41B7FA9}"/>
              </a:ext>
            </a:extLst>
          </p:cNvPr>
          <p:cNvGraphicFramePr>
            <a:graphicFrameLocks noGrp="1"/>
          </p:cNvGraphicFramePr>
          <p:nvPr>
            <p:extLst>
              <p:ext uri="{D42A27DB-BD31-4B8C-83A1-F6EECF244321}">
                <p14:modId xmlns:p14="http://schemas.microsoft.com/office/powerpoint/2010/main" val="2286037069"/>
              </p:ext>
            </p:extLst>
          </p:nvPr>
        </p:nvGraphicFramePr>
        <p:xfrm>
          <a:off x="6157098" y="1830021"/>
          <a:ext cx="5272590" cy="2260030"/>
        </p:xfrm>
        <a:graphic>
          <a:graphicData uri="http://schemas.openxmlformats.org/drawingml/2006/table">
            <a:tbl>
              <a:tblPr firstRow="1" bandRow="1">
                <a:tableStyleId>{5C22544A-7EE6-4342-B048-85BDC9FD1C3A}</a:tableStyleId>
              </a:tblPr>
              <a:tblGrid>
                <a:gridCol w="1521914">
                  <a:extLst>
                    <a:ext uri="{9D8B030D-6E8A-4147-A177-3AD203B41FA5}">
                      <a16:colId xmlns:a16="http://schemas.microsoft.com/office/drawing/2014/main" val="3687889296"/>
                    </a:ext>
                  </a:extLst>
                </a:gridCol>
                <a:gridCol w="937669">
                  <a:extLst>
                    <a:ext uri="{9D8B030D-6E8A-4147-A177-3AD203B41FA5}">
                      <a16:colId xmlns:a16="http://schemas.microsoft.com/office/drawing/2014/main" val="126589501"/>
                    </a:ext>
                  </a:extLst>
                </a:gridCol>
                <a:gridCol w="937669">
                  <a:extLst>
                    <a:ext uri="{9D8B030D-6E8A-4147-A177-3AD203B41FA5}">
                      <a16:colId xmlns:a16="http://schemas.microsoft.com/office/drawing/2014/main" val="2555021757"/>
                    </a:ext>
                  </a:extLst>
                </a:gridCol>
                <a:gridCol w="937669">
                  <a:extLst>
                    <a:ext uri="{9D8B030D-6E8A-4147-A177-3AD203B41FA5}">
                      <a16:colId xmlns:a16="http://schemas.microsoft.com/office/drawing/2014/main" val="3526651773"/>
                    </a:ext>
                  </a:extLst>
                </a:gridCol>
                <a:gridCol w="937669">
                  <a:extLst>
                    <a:ext uri="{9D8B030D-6E8A-4147-A177-3AD203B41FA5}">
                      <a16:colId xmlns:a16="http://schemas.microsoft.com/office/drawing/2014/main" val="2032740245"/>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1" name="Rectangle 10">
            <a:extLst>
              <a:ext uri="{FF2B5EF4-FFF2-40B4-BE49-F238E27FC236}">
                <a16:creationId xmlns:a16="http://schemas.microsoft.com/office/drawing/2014/main" id="{DD756878-B6BE-4A09-B441-62AFD5FC74B2}"/>
              </a:ext>
            </a:extLst>
          </p:cNvPr>
          <p:cNvSpPr/>
          <p:nvPr/>
        </p:nvSpPr>
        <p:spPr>
          <a:xfrm>
            <a:off x="7690515" y="1828064"/>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2" name="Rectangle 11">
            <a:extLst>
              <a:ext uri="{FF2B5EF4-FFF2-40B4-BE49-F238E27FC236}">
                <a16:creationId xmlns:a16="http://schemas.microsoft.com/office/drawing/2014/main" id="{90F58070-7D77-4A9C-810F-3C308F620E10}"/>
              </a:ext>
            </a:extLst>
          </p:cNvPr>
          <p:cNvSpPr/>
          <p:nvPr/>
        </p:nvSpPr>
        <p:spPr>
          <a:xfrm>
            <a:off x="7690515" y="3540366"/>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3" name="Rectangle 12">
            <a:extLst>
              <a:ext uri="{FF2B5EF4-FFF2-40B4-BE49-F238E27FC236}">
                <a16:creationId xmlns:a16="http://schemas.microsoft.com/office/drawing/2014/main" id="{9D781135-9849-4BC7-966F-32C5BD863FD3}"/>
              </a:ext>
            </a:extLst>
          </p:cNvPr>
          <p:cNvSpPr/>
          <p:nvPr/>
        </p:nvSpPr>
        <p:spPr>
          <a:xfrm>
            <a:off x="6157099" y="1015993"/>
            <a:ext cx="5263798" cy="814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4-bit signed</a:t>
            </a:r>
          </a:p>
        </p:txBody>
      </p:sp>
      <p:sp>
        <p:nvSpPr>
          <p:cNvPr id="14" name="Rectangle 13">
            <a:extLst>
              <a:ext uri="{FF2B5EF4-FFF2-40B4-BE49-F238E27FC236}">
                <a16:creationId xmlns:a16="http://schemas.microsoft.com/office/drawing/2014/main" id="{529C213E-934C-48A2-BD42-FE58669CDFAB}"/>
              </a:ext>
            </a:extLst>
          </p:cNvPr>
          <p:cNvSpPr/>
          <p:nvPr/>
        </p:nvSpPr>
        <p:spPr>
          <a:xfrm>
            <a:off x="471714" y="1057980"/>
            <a:ext cx="5263798" cy="814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4-bit unsigned</a:t>
            </a:r>
          </a:p>
        </p:txBody>
      </p:sp>
    </p:spTree>
    <p:extLst>
      <p:ext uri="{BB962C8B-B14F-4D97-AF65-F5344CB8AC3E}">
        <p14:creationId xmlns:p14="http://schemas.microsoft.com/office/powerpoint/2010/main" val="502876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2"/>
                                        </p:tgtEl>
                                      </p:cBhvr>
                                    </p:animEffect>
                                    <p:set>
                                      <p:cBhvr>
                                        <p:cTn id="22" dur="1" fill="hold">
                                          <p:stCondLst>
                                            <p:cond delay="499"/>
                                          </p:stCondLst>
                                        </p:cTn>
                                        <p:tgtEl>
                                          <p:spTgt spid="1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 calcmode="lin" valueType="num">
                                      <p:cBhvr>
                                        <p:cTn id="2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29" dur="500"/>
                                        <p:tgtEl>
                                          <p:spTgt spid="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9">
                                            <p:txEl>
                                              <p:pRg st="1" end="1"/>
                                            </p:txEl>
                                          </p:spTgt>
                                        </p:tgtEl>
                                        <p:attrNameLst>
                                          <p:attrName>style.visibility</p:attrName>
                                        </p:attrNameLst>
                                      </p:cBhvr>
                                      <p:to>
                                        <p:strVal val="visible"/>
                                      </p:to>
                                    </p:set>
                                    <p:anim calcmode="lin" valueType="num">
                                      <p:cBhvr>
                                        <p:cTn id="34" dur="500" fill="hold"/>
                                        <p:tgtEl>
                                          <p:spTgt spid="9">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9">
                                            <p:txEl>
                                              <p:pRg st="1" end="1"/>
                                            </p:txEl>
                                          </p:spTgt>
                                        </p:tgtEl>
                                        <p:attrNameLst>
                                          <p:attrName>ppt_h</p:attrName>
                                        </p:attrNameLst>
                                      </p:cBhvr>
                                      <p:tavLst>
                                        <p:tav tm="0">
                                          <p:val>
                                            <p:fltVal val="0"/>
                                          </p:val>
                                        </p:tav>
                                        <p:tav tm="100000">
                                          <p:val>
                                            <p:strVal val="#ppt_h"/>
                                          </p:val>
                                        </p:tav>
                                      </p:tavLst>
                                    </p:anim>
                                    <p:animEffect transition="in" filter="fade">
                                      <p:cBhvr>
                                        <p:cTn id="36" dur="500"/>
                                        <p:tgtEl>
                                          <p:spTgt spid="9">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9">
                                            <p:txEl>
                                              <p:pRg st="2" end="2"/>
                                            </p:txEl>
                                          </p:spTgt>
                                        </p:tgtEl>
                                        <p:attrNameLst>
                                          <p:attrName>style.visibility</p:attrName>
                                        </p:attrNameLst>
                                      </p:cBhvr>
                                      <p:to>
                                        <p:strVal val="visible"/>
                                      </p:to>
                                    </p:set>
                                    <p:anim calcmode="lin" valueType="num">
                                      <p:cBhvr>
                                        <p:cTn id="41"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43"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build="p"/>
      <p:bldP spid="11" grpId="0" animBg="1"/>
      <p:bldP spid="12" grpId="0" animBg="1"/>
    </p:bldLst>
  </p:timing>
</p:sld>
</file>

<file path=ppt/slides/slide1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Addition Questions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graphicFrame>
        <p:nvGraphicFramePr>
          <p:cNvPr id="6" name="Table 5">
            <a:extLst>
              <a:ext uri="{FF2B5EF4-FFF2-40B4-BE49-F238E27FC236}">
                <a16:creationId xmlns:a16="http://schemas.microsoft.com/office/drawing/2014/main" id="{A50E3983-F93E-4902-B88B-288A8DB1E11D}"/>
              </a:ext>
            </a:extLst>
          </p:cNvPr>
          <p:cNvGraphicFramePr>
            <a:graphicFrameLocks noGrp="1"/>
          </p:cNvGraphicFramePr>
          <p:nvPr>
            <p:extLst>
              <p:ext uri="{D42A27DB-BD31-4B8C-83A1-F6EECF244321}">
                <p14:modId xmlns:p14="http://schemas.microsoft.com/office/powerpoint/2010/main" val="1379511490"/>
              </p:ext>
            </p:extLst>
          </p:nvPr>
        </p:nvGraphicFramePr>
        <p:xfrm>
          <a:off x="319313" y="1837592"/>
          <a:ext cx="8404271" cy="1838933"/>
        </p:xfrm>
        <a:graphic>
          <a:graphicData uri="http://schemas.openxmlformats.org/drawingml/2006/table">
            <a:tbl>
              <a:tblPr firstRow="1" bandRow="1">
                <a:tableStyleId>{5C22544A-7EE6-4342-B048-85BDC9FD1C3A}</a:tableStyleId>
              </a:tblPr>
              <a:tblGrid>
                <a:gridCol w="1417511">
                  <a:extLst>
                    <a:ext uri="{9D8B030D-6E8A-4147-A177-3AD203B41FA5}">
                      <a16:colId xmlns:a16="http://schemas.microsoft.com/office/drawing/2014/main" val="3687889296"/>
                    </a:ext>
                  </a:extLst>
                </a:gridCol>
                <a:gridCol w="873345">
                  <a:extLst>
                    <a:ext uri="{9D8B030D-6E8A-4147-A177-3AD203B41FA5}">
                      <a16:colId xmlns:a16="http://schemas.microsoft.com/office/drawing/2014/main" val="126589501"/>
                    </a:ext>
                  </a:extLst>
                </a:gridCol>
                <a:gridCol w="873345">
                  <a:extLst>
                    <a:ext uri="{9D8B030D-6E8A-4147-A177-3AD203B41FA5}">
                      <a16:colId xmlns:a16="http://schemas.microsoft.com/office/drawing/2014/main" val="2555021757"/>
                    </a:ext>
                  </a:extLst>
                </a:gridCol>
                <a:gridCol w="873345">
                  <a:extLst>
                    <a:ext uri="{9D8B030D-6E8A-4147-A177-3AD203B41FA5}">
                      <a16:colId xmlns:a16="http://schemas.microsoft.com/office/drawing/2014/main" val="3526651773"/>
                    </a:ext>
                  </a:extLst>
                </a:gridCol>
                <a:gridCol w="873345">
                  <a:extLst>
                    <a:ext uri="{9D8B030D-6E8A-4147-A177-3AD203B41FA5}">
                      <a16:colId xmlns:a16="http://schemas.microsoft.com/office/drawing/2014/main" val="2032740245"/>
                    </a:ext>
                  </a:extLst>
                </a:gridCol>
                <a:gridCol w="873345">
                  <a:extLst>
                    <a:ext uri="{9D8B030D-6E8A-4147-A177-3AD203B41FA5}">
                      <a16:colId xmlns:a16="http://schemas.microsoft.com/office/drawing/2014/main" val="1142513165"/>
                    </a:ext>
                  </a:extLst>
                </a:gridCol>
                <a:gridCol w="873345">
                  <a:extLst>
                    <a:ext uri="{9D8B030D-6E8A-4147-A177-3AD203B41FA5}">
                      <a16:colId xmlns:a16="http://schemas.microsoft.com/office/drawing/2014/main" val="2752390345"/>
                    </a:ext>
                  </a:extLst>
                </a:gridCol>
                <a:gridCol w="873345">
                  <a:extLst>
                    <a:ext uri="{9D8B030D-6E8A-4147-A177-3AD203B41FA5}">
                      <a16:colId xmlns:a16="http://schemas.microsoft.com/office/drawing/2014/main" val="2994217543"/>
                    </a:ext>
                  </a:extLst>
                </a:gridCol>
                <a:gridCol w="873345">
                  <a:extLst>
                    <a:ext uri="{9D8B030D-6E8A-4147-A177-3AD203B41FA5}">
                      <a16:colId xmlns:a16="http://schemas.microsoft.com/office/drawing/2014/main" val="1976148908"/>
                    </a:ext>
                  </a:extLst>
                </a:gridCol>
              </a:tblGrid>
              <a:tr h="417511">
                <a:tc>
                  <a:txBody>
                    <a:bodyPr/>
                    <a:lstStyle/>
                    <a:p>
                      <a:pPr algn="ctr"/>
                      <a:r>
                        <a:rPr lang="en-US" sz="2400" b="1" baseline="0" dirty="0">
                          <a:solidFill>
                            <a:schemeClr val="bg1"/>
                          </a:solidFill>
                        </a:rPr>
                        <a:t>Carry</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467333">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17511">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17511">
                <a:tc>
                  <a:txBody>
                    <a:bodyPr/>
                    <a:lstStyle/>
                    <a:p>
                      <a:pPr algn="ctr"/>
                      <a:r>
                        <a:rPr lang="en-US" sz="2400" b="1" baseline="0" dirty="0">
                          <a:solidFill>
                            <a:schemeClr val="bg1"/>
                          </a:solidFill>
                        </a:rPr>
                        <a:t>=</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7" name="Rectangle 6">
            <a:extLst>
              <a:ext uri="{FF2B5EF4-FFF2-40B4-BE49-F238E27FC236}">
                <a16:creationId xmlns:a16="http://schemas.microsoft.com/office/drawing/2014/main" id="{02A0DC47-8ED2-4F68-BE2F-23C63F8FFCC4}"/>
              </a:ext>
            </a:extLst>
          </p:cNvPr>
          <p:cNvSpPr/>
          <p:nvPr/>
        </p:nvSpPr>
        <p:spPr>
          <a:xfrm>
            <a:off x="1747697" y="1850292"/>
            <a:ext cx="6975887" cy="43264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8" name="Rectangle 7">
            <a:extLst>
              <a:ext uri="{FF2B5EF4-FFF2-40B4-BE49-F238E27FC236}">
                <a16:creationId xmlns:a16="http://schemas.microsoft.com/office/drawing/2014/main" id="{5CFBABB5-760A-47C6-8F76-CB66C19C572C}"/>
              </a:ext>
            </a:extLst>
          </p:cNvPr>
          <p:cNvSpPr/>
          <p:nvPr/>
        </p:nvSpPr>
        <p:spPr>
          <a:xfrm>
            <a:off x="1747697" y="3241105"/>
            <a:ext cx="6975887" cy="43264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9" name="Rectangle 8">
            <a:extLst>
              <a:ext uri="{FF2B5EF4-FFF2-40B4-BE49-F238E27FC236}">
                <a16:creationId xmlns:a16="http://schemas.microsoft.com/office/drawing/2014/main" id="{1F4851BC-90A8-4103-A928-AB2C903E8156}"/>
              </a:ext>
            </a:extLst>
          </p:cNvPr>
          <p:cNvSpPr/>
          <p:nvPr/>
        </p:nvSpPr>
        <p:spPr>
          <a:xfrm>
            <a:off x="8851203" y="2058196"/>
            <a:ext cx="3340797" cy="1370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Q1 = 57 + 119 = 176 </a:t>
            </a:r>
          </a:p>
        </p:txBody>
      </p:sp>
      <p:sp>
        <p:nvSpPr>
          <p:cNvPr id="14" name="Rectangle 13">
            <a:extLst>
              <a:ext uri="{FF2B5EF4-FFF2-40B4-BE49-F238E27FC236}">
                <a16:creationId xmlns:a16="http://schemas.microsoft.com/office/drawing/2014/main" id="{529C213E-934C-48A2-BD42-FE58669CDFAB}"/>
              </a:ext>
            </a:extLst>
          </p:cNvPr>
          <p:cNvSpPr/>
          <p:nvPr/>
        </p:nvSpPr>
        <p:spPr>
          <a:xfrm>
            <a:off x="2205264" y="1023564"/>
            <a:ext cx="5263798" cy="814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8-bit unsigned</a:t>
            </a:r>
          </a:p>
        </p:txBody>
      </p:sp>
      <p:graphicFrame>
        <p:nvGraphicFramePr>
          <p:cNvPr id="15" name="Table 14">
            <a:extLst>
              <a:ext uri="{FF2B5EF4-FFF2-40B4-BE49-F238E27FC236}">
                <a16:creationId xmlns:a16="http://schemas.microsoft.com/office/drawing/2014/main" id="{C5CFF6AD-0A86-4575-89FD-E166343BA327}"/>
              </a:ext>
            </a:extLst>
          </p:cNvPr>
          <p:cNvGraphicFramePr>
            <a:graphicFrameLocks noGrp="1"/>
          </p:cNvGraphicFramePr>
          <p:nvPr>
            <p:extLst>
              <p:ext uri="{D42A27DB-BD31-4B8C-83A1-F6EECF244321}">
                <p14:modId xmlns:p14="http://schemas.microsoft.com/office/powerpoint/2010/main" val="1156098575"/>
              </p:ext>
            </p:extLst>
          </p:nvPr>
        </p:nvGraphicFramePr>
        <p:xfrm>
          <a:off x="319313" y="4619218"/>
          <a:ext cx="8404271" cy="1838933"/>
        </p:xfrm>
        <a:graphic>
          <a:graphicData uri="http://schemas.openxmlformats.org/drawingml/2006/table">
            <a:tbl>
              <a:tblPr firstRow="1" bandRow="1">
                <a:tableStyleId>{5C22544A-7EE6-4342-B048-85BDC9FD1C3A}</a:tableStyleId>
              </a:tblPr>
              <a:tblGrid>
                <a:gridCol w="1417511">
                  <a:extLst>
                    <a:ext uri="{9D8B030D-6E8A-4147-A177-3AD203B41FA5}">
                      <a16:colId xmlns:a16="http://schemas.microsoft.com/office/drawing/2014/main" val="3687889296"/>
                    </a:ext>
                  </a:extLst>
                </a:gridCol>
                <a:gridCol w="873345">
                  <a:extLst>
                    <a:ext uri="{9D8B030D-6E8A-4147-A177-3AD203B41FA5}">
                      <a16:colId xmlns:a16="http://schemas.microsoft.com/office/drawing/2014/main" val="126589501"/>
                    </a:ext>
                  </a:extLst>
                </a:gridCol>
                <a:gridCol w="873345">
                  <a:extLst>
                    <a:ext uri="{9D8B030D-6E8A-4147-A177-3AD203B41FA5}">
                      <a16:colId xmlns:a16="http://schemas.microsoft.com/office/drawing/2014/main" val="2555021757"/>
                    </a:ext>
                  </a:extLst>
                </a:gridCol>
                <a:gridCol w="873345">
                  <a:extLst>
                    <a:ext uri="{9D8B030D-6E8A-4147-A177-3AD203B41FA5}">
                      <a16:colId xmlns:a16="http://schemas.microsoft.com/office/drawing/2014/main" val="3526651773"/>
                    </a:ext>
                  </a:extLst>
                </a:gridCol>
                <a:gridCol w="873345">
                  <a:extLst>
                    <a:ext uri="{9D8B030D-6E8A-4147-A177-3AD203B41FA5}">
                      <a16:colId xmlns:a16="http://schemas.microsoft.com/office/drawing/2014/main" val="2032740245"/>
                    </a:ext>
                  </a:extLst>
                </a:gridCol>
                <a:gridCol w="873345">
                  <a:extLst>
                    <a:ext uri="{9D8B030D-6E8A-4147-A177-3AD203B41FA5}">
                      <a16:colId xmlns:a16="http://schemas.microsoft.com/office/drawing/2014/main" val="1142513165"/>
                    </a:ext>
                  </a:extLst>
                </a:gridCol>
                <a:gridCol w="873345">
                  <a:extLst>
                    <a:ext uri="{9D8B030D-6E8A-4147-A177-3AD203B41FA5}">
                      <a16:colId xmlns:a16="http://schemas.microsoft.com/office/drawing/2014/main" val="2752390345"/>
                    </a:ext>
                  </a:extLst>
                </a:gridCol>
                <a:gridCol w="873345">
                  <a:extLst>
                    <a:ext uri="{9D8B030D-6E8A-4147-A177-3AD203B41FA5}">
                      <a16:colId xmlns:a16="http://schemas.microsoft.com/office/drawing/2014/main" val="2994217543"/>
                    </a:ext>
                  </a:extLst>
                </a:gridCol>
                <a:gridCol w="873345">
                  <a:extLst>
                    <a:ext uri="{9D8B030D-6E8A-4147-A177-3AD203B41FA5}">
                      <a16:colId xmlns:a16="http://schemas.microsoft.com/office/drawing/2014/main" val="1976148908"/>
                    </a:ext>
                  </a:extLst>
                </a:gridCol>
              </a:tblGrid>
              <a:tr h="417511">
                <a:tc>
                  <a:txBody>
                    <a:bodyPr/>
                    <a:lstStyle/>
                    <a:p>
                      <a:pPr algn="ctr"/>
                      <a:r>
                        <a:rPr lang="en-US" sz="2400" b="1" baseline="0" dirty="0">
                          <a:solidFill>
                            <a:schemeClr val="bg1"/>
                          </a:solidFill>
                        </a:rPr>
                        <a:t>Carry</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467333">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17511">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17511">
                <a:tc>
                  <a:txBody>
                    <a:bodyPr/>
                    <a:lstStyle/>
                    <a:p>
                      <a:pPr algn="ctr"/>
                      <a:r>
                        <a:rPr lang="en-US" sz="2400" b="1" baseline="0" dirty="0">
                          <a:solidFill>
                            <a:schemeClr val="bg1"/>
                          </a:solidFill>
                        </a:rPr>
                        <a:t>=</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6" name="Rectangle 15">
            <a:extLst>
              <a:ext uri="{FF2B5EF4-FFF2-40B4-BE49-F238E27FC236}">
                <a16:creationId xmlns:a16="http://schemas.microsoft.com/office/drawing/2014/main" id="{9A79B3DB-344A-4E25-82A3-F800652C3C6F}"/>
              </a:ext>
            </a:extLst>
          </p:cNvPr>
          <p:cNvSpPr/>
          <p:nvPr/>
        </p:nvSpPr>
        <p:spPr>
          <a:xfrm>
            <a:off x="1741026" y="4624538"/>
            <a:ext cx="6975887" cy="43264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7" name="Rectangle 16">
            <a:extLst>
              <a:ext uri="{FF2B5EF4-FFF2-40B4-BE49-F238E27FC236}">
                <a16:creationId xmlns:a16="http://schemas.microsoft.com/office/drawing/2014/main" id="{33CFA499-15D3-4B7D-9B6E-C2D1FC4D36ED}"/>
              </a:ext>
            </a:extLst>
          </p:cNvPr>
          <p:cNvSpPr/>
          <p:nvPr/>
        </p:nvSpPr>
        <p:spPr>
          <a:xfrm>
            <a:off x="1741026" y="6015351"/>
            <a:ext cx="6975887" cy="432642"/>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8" name="Rectangle 17">
            <a:extLst>
              <a:ext uri="{FF2B5EF4-FFF2-40B4-BE49-F238E27FC236}">
                <a16:creationId xmlns:a16="http://schemas.microsoft.com/office/drawing/2014/main" id="{861191B2-5670-4A81-9E9A-FA16113FF94C}"/>
              </a:ext>
            </a:extLst>
          </p:cNvPr>
          <p:cNvSpPr/>
          <p:nvPr/>
        </p:nvSpPr>
        <p:spPr>
          <a:xfrm>
            <a:off x="2205264" y="3805190"/>
            <a:ext cx="5263798" cy="814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8-bit signed</a:t>
            </a:r>
          </a:p>
        </p:txBody>
      </p:sp>
      <p:sp>
        <p:nvSpPr>
          <p:cNvPr id="19" name="Rectangle 18">
            <a:extLst>
              <a:ext uri="{FF2B5EF4-FFF2-40B4-BE49-F238E27FC236}">
                <a16:creationId xmlns:a16="http://schemas.microsoft.com/office/drawing/2014/main" id="{EE67AD61-161C-4FF4-9F26-DF2F97CE4802}"/>
              </a:ext>
            </a:extLst>
          </p:cNvPr>
          <p:cNvSpPr/>
          <p:nvPr/>
        </p:nvSpPr>
        <p:spPr>
          <a:xfrm>
            <a:off x="8787394" y="4853282"/>
            <a:ext cx="3340797" cy="1370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Q2 = -90 + 46 = -44</a:t>
            </a:r>
          </a:p>
        </p:txBody>
      </p:sp>
    </p:spTree>
    <p:extLst>
      <p:ext uri="{BB962C8B-B14F-4D97-AF65-F5344CB8AC3E}">
        <p14:creationId xmlns:p14="http://schemas.microsoft.com/office/powerpoint/2010/main" val="176870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p:cTn id="1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19" dur="500"/>
                                        <p:tgtEl>
                                          <p:spTgt spid="9">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xit" presetSubtype="8" fill="hold" grpId="0" nodeType="clickEffect">
                                  <p:stCondLst>
                                    <p:cond delay="0"/>
                                  </p:stCondLst>
                                  <p:childTnLst>
                                    <p:animEffect transition="out" filter="wipe(left)">
                                      <p:cBhvr>
                                        <p:cTn id="23" dur="500"/>
                                        <p:tgtEl>
                                          <p:spTgt spid="16"/>
                                        </p:tgtEl>
                                      </p:cBhvr>
                                    </p:animEffect>
                                    <p:set>
                                      <p:cBhvr>
                                        <p:cTn id="24" dur="1" fill="hold">
                                          <p:stCondLst>
                                            <p:cond delay="499"/>
                                          </p:stCondLst>
                                        </p:cTn>
                                        <p:tgtEl>
                                          <p:spTgt spid="1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2" presetClass="exit" presetSubtype="8" fill="hold" grpId="0" nodeType="clickEffect">
                                  <p:stCondLst>
                                    <p:cond delay="0"/>
                                  </p:stCondLst>
                                  <p:childTnLst>
                                    <p:animEffect transition="out" filter="wipe(left)">
                                      <p:cBhvr>
                                        <p:cTn id="28" dur="500"/>
                                        <p:tgtEl>
                                          <p:spTgt spid="17"/>
                                        </p:tgtEl>
                                      </p:cBhvr>
                                    </p:animEffect>
                                    <p:set>
                                      <p:cBhvr>
                                        <p:cTn id="29" dur="1" fill="hold">
                                          <p:stCondLst>
                                            <p:cond delay="499"/>
                                          </p:stCondLst>
                                        </p:cTn>
                                        <p:tgtEl>
                                          <p:spTgt spid="17"/>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9">
                                            <p:txEl>
                                              <p:pRg st="0" end="0"/>
                                            </p:txEl>
                                          </p:spTgt>
                                        </p:tgtEl>
                                        <p:attrNameLst>
                                          <p:attrName>style.visibility</p:attrName>
                                        </p:attrNameLst>
                                      </p:cBhvr>
                                      <p:to>
                                        <p:strVal val="visible"/>
                                      </p:to>
                                    </p:set>
                                    <p:anim calcmode="lin" valueType="num">
                                      <p:cBhvr>
                                        <p:cTn id="34" dur="5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19">
                                            <p:txEl>
                                              <p:pRg st="0" end="0"/>
                                            </p:txEl>
                                          </p:spTgt>
                                        </p:tgtEl>
                                        <p:attrNameLst>
                                          <p:attrName>ppt_h</p:attrName>
                                        </p:attrNameLst>
                                      </p:cBhvr>
                                      <p:tavLst>
                                        <p:tav tm="0">
                                          <p:val>
                                            <p:fltVal val="0"/>
                                          </p:val>
                                        </p:tav>
                                        <p:tav tm="100000">
                                          <p:val>
                                            <p:strVal val="#ppt_h"/>
                                          </p:val>
                                        </p:tav>
                                      </p:tavLst>
                                    </p:anim>
                                    <p:animEffect transition="in" filter="fade">
                                      <p:cBhvr>
                                        <p:cTn id="36"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build="p"/>
      <p:bldP spid="16" grpId="0" animBg="1"/>
      <p:bldP spid="17" grpId="0" animBg="1"/>
      <p:bldP spid="19" grpId="0" build="p"/>
    </p:bldLst>
  </p:timing>
</p:sld>
</file>

<file path=ppt/slides/slide1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Addition Questions – 8</a:t>
            </a:r>
            <a:r>
              <a:rPr kumimoji="0" lang="en-US" sz="44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Bit Signed</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graphicFrame>
        <p:nvGraphicFramePr>
          <p:cNvPr id="15" name="Table 14">
            <a:extLst>
              <a:ext uri="{FF2B5EF4-FFF2-40B4-BE49-F238E27FC236}">
                <a16:creationId xmlns:a16="http://schemas.microsoft.com/office/drawing/2014/main" id="{C5CFF6AD-0A86-4575-89FD-E166343BA327}"/>
              </a:ext>
            </a:extLst>
          </p:cNvPr>
          <p:cNvGraphicFramePr>
            <a:graphicFrameLocks noGrp="1"/>
          </p:cNvGraphicFramePr>
          <p:nvPr>
            <p:extLst>
              <p:ext uri="{D42A27DB-BD31-4B8C-83A1-F6EECF244321}">
                <p14:modId xmlns:p14="http://schemas.microsoft.com/office/powerpoint/2010/main" val="3124831193"/>
              </p:ext>
            </p:extLst>
          </p:nvPr>
        </p:nvGraphicFramePr>
        <p:xfrm>
          <a:off x="255372" y="1283233"/>
          <a:ext cx="8404271" cy="1838933"/>
        </p:xfrm>
        <a:graphic>
          <a:graphicData uri="http://schemas.openxmlformats.org/drawingml/2006/table">
            <a:tbl>
              <a:tblPr firstRow="1" bandRow="1">
                <a:tableStyleId>{5C22544A-7EE6-4342-B048-85BDC9FD1C3A}</a:tableStyleId>
              </a:tblPr>
              <a:tblGrid>
                <a:gridCol w="1284074">
                  <a:extLst>
                    <a:ext uri="{9D8B030D-6E8A-4147-A177-3AD203B41FA5}">
                      <a16:colId xmlns:a16="http://schemas.microsoft.com/office/drawing/2014/main" val="3687889296"/>
                    </a:ext>
                  </a:extLst>
                </a:gridCol>
                <a:gridCol w="791133">
                  <a:extLst>
                    <a:ext uri="{9D8B030D-6E8A-4147-A177-3AD203B41FA5}">
                      <a16:colId xmlns:a16="http://schemas.microsoft.com/office/drawing/2014/main" val="4099004731"/>
                    </a:ext>
                  </a:extLst>
                </a:gridCol>
                <a:gridCol w="791133">
                  <a:extLst>
                    <a:ext uri="{9D8B030D-6E8A-4147-A177-3AD203B41FA5}">
                      <a16:colId xmlns:a16="http://schemas.microsoft.com/office/drawing/2014/main" val="126589501"/>
                    </a:ext>
                  </a:extLst>
                </a:gridCol>
                <a:gridCol w="791133">
                  <a:extLst>
                    <a:ext uri="{9D8B030D-6E8A-4147-A177-3AD203B41FA5}">
                      <a16:colId xmlns:a16="http://schemas.microsoft.com/office/drawing/2014/main" val="2555021757"/>
                    </a:ext>
                  </a:extLst>
                </a:gridCol>
                <a:gridCol w="791133">
                  <a:extLst>
                    <a:ext uri="{9D8B030D-6E8A-4147-A177-3AD203B41FA5}">
                      <a16:colId xmlns:a16="http://schemas.microsoft.com/office/drawing/2014/main" val="3526651773"/>
                    </a:ext>
                  </a:extLst>
                </a:gridCol>
                <a:gridCol w="791133">
                  <a:extLst>
                    <a:ext uri="{9D8B030D-6E8A-4147-A177-3AD203B41FA5}">
                      <a16:colId xmlns:a16="http://schemas.microsoft.com/office/drawing/2014/main" val="2032740245"/>
                    </a:ext>
                  </a:extLst>
                </a:gridCol>
                <a:gridCol w="791133">
                  <a:extLst>
                    <a:ext uri="{9D8B030D-6E8A-4147-A177-3AD203B41FA5}">
                      <a16:colId xmlns:a16="http://schemas.microsoft.com/office/drawing/2014/main" val="1142513165"/>
                    </a:ext>
                  </a:extLst>
                </a:gridCol>
                <a:gridCol w="791133">
                  <a:extLst>
                    <a:ext uri="{9D8B030D-6E8A-4147-A177-3AD203B41FA5}">
                      <a16:colId xmlns:a16="http://schemas.microsoft.com/office/drawing/2014/main" val="2752390345"/>
                    </a:ext>
                  </a:extLst>
                </a:gridCol>
                <a:gridCol w="791133">
                  <a:extLst>
                    <a:ext uri="{9D8B030D-6E8A-4147-A177-3AD203B41FA5}">
                      <a16:colId xmlns:a16="http://schemas.microsoft.com/office/drawing/2014/main" val="2994217543"/>
                    </a:ext>
                  </a:extLst>
                </a:gridCol>
                <a:gridCol w="791133">
                  <a:extLst>
                    <a:ext uri="{9D8B030D-6E8A-4147-A177-3AD203B41FA5}">
                      <a16:colId xmlns:a16="http://schemas.microsoft.com/office/drawing/2014/main" val="1976148908"/>
                    </a:ext>
                  </a:extLst>
                </a:gridCol>
              </a:tblGrid>
              <a:tr h="417511">
                <a:tc>
                  <a:txBody>
                    <a:bodyPr/>
                    <a:lstStyle/>
                    <a:p>
                      <a:pPr algn="ctr"/>
                      <a:r>
                        <a:rPr lang="en-US" sz="2400" b="1" baseline="0" dirty="0">
                          <a:solidFill>
                            <a:schemeClr val="bg1"/>
                          </a:solidFill>
                        </a:rPr>
                        <a:t>Carry</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467333">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17511">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17511">
                <a:tc>
                  <a:txBody>
                    <a:bodyPr/>
                    <a:lstStyle/>
                    <a:p>
                      <a:pPr algn="ctr"/>
                      <a:r>
                        <a:rPr lang="en-US" sz="2400" b="1" baseline="0" dirty="0">
                          <a:solidFill>
                            <a:schemeClr val="bg1"/>
                          </a:solidFill>
                        </a:rPr>
                        <a:t>=</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6" name="Rectangle 15">
            <a:extLst>
              <a:ext uri="{FF2B5EF4-FFF2-40B4-BE49-F238E27FC236}">
                <a16:creationId xmlns:a16="http://schemas.microsoft.com/office/drawing/2014/main" id="{9A79B3DB-344A-4E25-82A3-F800652C3C6F}"/>
              </a:ext>
            </a:extLst>
          </p:cNvPr>
          <p:cNvSpPr/>
          <p:nvPr/>
        </p:nvSpPr>
        <p:spPr>
          <a:xfrm>
            <a:off x="1548068" y="1285946"/>
            <a:ext cx="7098160" cy="450605"/>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7" name="Rectangle 16">
            <a:extLst>
              <a:ext uri="{FF2B5EF4-FFF2-40B4-BE49-F238E27FC236}">
                <a16:creationId xmlns:a16="http://schemas.microsoft.com/office/drawing/2014/main" id="{33CFA499-15D3-4B7D-9B6E-C2D1FC4D36ED}"/>
              </a:ext>
            </a:extLst>
          </p:cNvPr>
          <p:cNvSpPr/>
          <p:nvPr/>
        </p:nvSpPr>
        <p:spPr>
          <a:xfrm>
            <a:off x="1543706" y="2672018"/>
            <a:ext cx="7098160" cy="450605"/>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9" name="Rectangle 18">
            <a:extLst>
              <a:ext uri="{FF2B5EF4-FFF2-40B4-BE49-F238E27FC236}">
                <a16:creationId xmlns:a16="http://schemas.microsoft.com/office/drawing/2014/main" id="{EE67AD61-161C-4FF4-9F26-DF2F97CE4802}"/>
              </a:ext>
            </a:extLst>
          </p:cNvPr>
          <p:cNvSpPr/>
          <p:nvPr/>
        </p:nvSpPr>
        <p:spPr>
          <a:xfrm>
            <a:off x="8659643" y="1288091"/>
            <a:ext cx="3532357" cy="18311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Q1 = -1 + -16 = -17</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Carry from MSB occurred, but answer correct</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21" name="Straight Connector 20">
            <a:extLst>
              <a:ext uri="{FF2B5EF4-FFF2-40B4-BE49-F238E27FC236}">
                <a16:creationId xmlns:a16="http://schemas.microsoft.com/office/drawing/2014/main" id="{AD2303A5-129F-461C-8D9D-9751F26EEDEC}"/>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graphicFrame>
        <p:nvGraphicFramePr>
          <p:cNvPr id="28" name="Table 27">
            <a:extLst>
              <a:ext uri="{FF2B5EF4-FFF2-40B4-BE49-F238E27FC236}">
                <a16:creationId xmlns:a16="http://schemas.microsoft.com/office/drawing/2014/main" id="{95D1E377-1058-479B-AF13-0A4C7EB9DDA8}"/>
              </a:ext>
            </a:extLst>
          </p:cNvPr>
          <p:cNvGraphicFramePr>
            <a:graphicFrameLocks noGrp="1"/>
          </p:cNvGraphicFramePr>
          <p:nvPr>
            <p:extLst>
              <p:ext uri="{D42A27DB-BD31-4B8C-83A1-F6EECF244321}">
                <p14:modId xmlns:p14="http://schemas.microsoft.com/office/powerpoint/2010/main" val="1972129777"/>
              </p:ext>
            </p:extLst>
          </p:nvPr>
        </p:nvGraphicFramePr>
        <p:xfrm>
          <a:off x="255372" y="3308483"/>
          <a:ext cx="8404271" cy="1838933"/>
        </p:xfrm>
        <a:graphic>
          <a:graphicData uri="http://schemas.openxmlformats.org/drawingml/2006/table">
            <a:tbl>
              <a:tblPr firstRow="1" bandRow="1">
                <a:tableStyleId>{5C22544A-7EE6-4342-B048-85BDC9FD1C3A}</a:tableStyleId>
              </a:tblPr>
              <a:tblGrid>
                <a:gridCol w="1284074">
                  <a:extLst>
                    <a:ext uri="{9D8B030D-6E8A-4147-A177-3AD203B41FA5}">
                      <a16:colId xmlns:a16="http://schemas.microsoft.com/office/drawing/2014/main" val="3687889296"/>
                    </a:ext>
                  </a:extLst>
                </a:gridCol>
                <a:gridCol w="791133">
                  <a:extLst>
                    <a:ext uri="{9D8B030D-6E8A-4147-A177-3AD203B41FA5}">
                      <a16:colId xmlns:a16="http://schemas.microsoft.com/office/drawing/2014/main" val="4099004731"/>
                    </a:ext>
                  </a:extLst>
                </a:gridCol>
                <a:gridCol w="791133">
                  <a:extLst>
                    <a:ext uri="{9D8B030D-6E8A-4147-A177-3AD203B41FA5}">
                      <a16:colId xmlns:a16="http://schemas.microsoft.com/office/drawing/2014/main" val="126589501"/>
                    </a:ext>
                  </a:extLst>
                </a:gridCol>
                <a:gridCol w="791133">
                  <a:extLst>
                    <a:ext uri="{9D8B030D-6E8A-4147-A177-3AD203B41FA5}">
                      <a16:colId xmlns:a16="http://schemas.microsoft.com/office/drawing/2014/main" val="2555021757"/>
                    </a:ext>
                  </a:extLst>
                </a:gridCol>
                <a:gridCol w="791133">
                  <a:extLst>
                    <a:ext uri="{9D8B030D-6E8A-4147-A177-3AD203B41FA5}">
                      <a16:colId xmlns:a16="http://schemas.microsoft.com/office/drawing/2014/main" val="3526651773"/>
                    </a:ext>
                  </a:extLst>
                </a:gridCol>
                <a:gridCol w="791133">
                  <a:extLst>
                    <a:ext uri="{9D8B030D-6E8A-4147-A177-3AD203B41FA5}">
                      <a16:colId xmlns:a16="http://schemas.microsoft.com/office/drawing/2014/main" val="2032740245"/>
                    </a:ext>
                  </a:extLst>
                </a:gridCol>
                <a:gridCol w="791133">
                  <a:extLst>
                    <a:ext uri="{9D8B030D-6E8A-4147-A177-3AD203B41FA5}">
                      <a16:colId xmlns:a16="http://schemas.microsoft.com/office/drawing/2014/main" val="1142513165"/>
                    </a:ext>
                  </a:extLst>
                </a:gridCol>
                <a:gridCol w="791133">
                  <a:extLst>
                    <a:ext uri="{9D8B030D-6E8A-4147-A177-3AD203B41FA5}">
                      <a16:colId xmlns:a16="http://schemas.microsoft.com/office/drawing/2014/main" val="2752390345"/>
                    </a:ext>
                  </a:extLst>
                </a:gridCol>
                <a:gridCol w="791133">
                  <a:extLst>
                    <a:ext uri="{9D8B030D-6E8A-4147-A177-3AD203B41FA5}">
                      <a16:colId xmlns:a16="http://schemas.microsoft.com/office/drawing/2014/main" val="2994217543"/>
                    </a:ext>
                  </a:extLst>
                </a:gridCol>
                <a:gridCol w="791133">
                  <a:extLst>
                    <a:ext uri="{9D8B030D-6E8A-4147-A177-3AD203B41FA5}">
                      <a16:colId xmlns:a16="http://schemas.microsoft.com/office/drawing/2014/main" val="1976148908"/>
                    </a:ext>
                  </a:extLst>
                </a:gridCol>
              </a:tblGrid>
              <a:tr h="417511">
                <a:tc>
                  <a:txBody>
                    <a:bodyPr/>
                    <a:lstStyle/>
                    <a:p>
                      <a:pPr algn="ctr"/>
                      <a:r>
                        <a:rPr lang="en-US" sz="2400" b="1" baseline="0" dirty="0">
                          <a:solidFill>
                            <a:schemeClr val="bg1"/>
                          </a:solidFill>
                        </a:rPr>
                        <a:t>Carry</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467333">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17511">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17511">
                <a:tc>
                  <a:txBody>
                    <a:bodyPr/>
                    <a:lstStyle/>
                    <a:p>
                      <a:pPr algn="ctr"/>
                      <a:r>
                        <a:rPr lang="en-US" sz="2400" b="1" baseline="0" dirty="0">
                          <a:solidFill>
                            <a:schemeClr val="bg1"/>
                          </a:solidFill>
                        </a:rPr>
                        <a:t>=</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29" name="Rectangle 28">
            <a:extLst>
              <a:ext uri="{FF2B5EF4-FFF2-40B4-BE49-F238E27FC236}">
                <a16:creationId xmlns:a16="http://schemas.microsoft.com/office/drawing/2014/main" id="{3AB6298E-2722-444A-850D-513014A7AEB1}"/>
              </a:ext>
            </a:extLst>
          </p:cNvPr>
          <p:cNvSpPr/>
          <p:nvPr/>
        </p:nvSpPr>
        <p:spPr>
          <a:xfrm>
            <a:off x="1553546" y="3313342"/>
            <a:ext cx="7098160" cy="450605"/>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30" name="Rectangle 29">
            <a:extLst>
              <a:ext uri="{FF2B5EF4-FFF2-40B4-BE49-F238E27FC236}">
                <a16:creationId xmlns:a16="http://schemas.microsoft.com/office/drawing/2014/main" id="{A955980A-05A8-4E72-A2FD-66BC080EB12F}"/>
              </a:ext>
            </a:extLst>
          </p:cNvPr>
          <p:cNvSpPr/>
          <p:nvPr/>
        </p:nvSpPr>
        <p:spPr>
          <a:xfrm>
            <a:off x="1543706" y="4693838"/>
            <a:ext cx="7098160" cy="450605"/>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31" name="Rectangle 30">
            <a:extLst>
              <a:ext uri="{FF2B5EF4-FFF2-40B4-BE49-F238E27FC236}">
                <a16:creationId xmlns:a16="http://schemas.microsoft.com/office/drawing/2014/main" id="{8AD2E6F5-0867-420F-9075-ED3B51368B92}"/>
              </a:ext>
            </a:extLst>
          </p:cNvPr>
          <p:cNvSpPr/>
          <p:nvPr/>
        </p:nvSpPr>
        <p:spPr>
          <a:xfrm>
            <a:off x="8631068" y="3305510"/>
            <a:ext cx="3551408" cy="18389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Q2 = -128 +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dirty="0">
                <a:ln>
                  <a:noFill/>
                </a:ln>
                <a:solidFill>
                  <a:prstClr val="white"/>
                </a:solidFill>
                <a:effectLst/>
                <a:uLnTx/>
                <a:uFillTx/>
                <a:latin typeface="Bahnschrift SemiBold SemiConden" panose="020B0502040204020203" pitchFamily="34" charset="0"/>
                <a:ea typeface="+mn-ea"/>
                <a:cs typeface="+mn-cs"/>
              </a:rPr>
              <a:t>Overflow occurred – 8 bit </a:t>
            </a:r>
            <a:r>
              <a:rPr lang="en-US" sz="3200" dirty="0">
                <a:solidFill>
                  <a:prstClr val="white"/>
                </a:solidFill>
                <a:latin typeface="Bahnschrift SemiBold SemiConden" panose="020B0502040204020203" pitchFamily="34" charset="0"/>
              </a:rPr>
              <a:t>answer = 127 = incorrect</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
        <p:nvSpPr>
          <p:cNvPr id="32" name="Rectangle 31">
            <a:extLst>
              <a:ext uri="{FF2B5EF4-FFF2-40B4-BE49-F238E27FC236}">
                <a16:creationId xmlns:a16="http://schemas.microsoft.com/office/drawing/2014/main" id="{6A280BA5-C72B-4741-9255-C6339E186726}"/>
              </a:ext>
            </a:extLst>
          </p:cNvPr>
          <p:cNvSpPr/>
          <p:nvPr/>
        </p:nvSpPr>
        <p:spPr>
          <a:xfrm>
            <a:off x="17778" y="5152275"/>
            <a:ext cx="12192000" cy="17057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A </a:t>
            </a:r>
            <a:r>
              <a:rPr lang="en-US" sz="3200" noProof="0" dirty="0">
                <a:solidFill>
                  <a:srgbClr val="FF0000"/>
                </a:solidFill>
                <a:latin typeface="Bahnschrift SemiBold SemiConden" panose="020B0502040204020203" pitchFamily="34" charset="0"/>
              </a:rPr>
              <a:t>common misconception</a:t>
            </a:r>
            <a:r>
              <a:rPr lang="en-US" sz="3200" noProof="0" dirty="0">
                <a:solidFill>
                  <a:prstClr val="white"/>
                </a:solidFill>
                <a:latin typeface="Bahnschrift SemiBold SemiConden" panose="020B0502040204020203" pitchFamily="34" charset="0"/>
              </a:rPr>
              <a:t> is that a carry out from the MSB = overflow. Remember: overflow only occurs if the </a:t>
            </a:r>
            <a:r>
              <a:rPr lang="en-US" sz="3200" noProof="0" dirty="0">
                <a:solidFill>
                  <a:srgbClr val="FFC000"/>
                </a:solidFill>
                <a:latin typeface="Bahnschrift SemiBold SemiConden" panose="020B0502040204020203" pitchFamily="34" charset="0"/>
              </a:rPr>
              <a:t>adding two numbers of the same sign, but the answer has the opposite sign</a:t>
            </a:r>
            <a:endPar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45312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9">
                                            <p:txEl>
                                              <p:pRg st="0" end="0"/>
                                            </p:txEl>
                                          </p:spTgt>
                                        </p:tgtEl>
                                        <p:attrNameLst>
                                          <p:attrName>style.visibility</p:attrName>
                                        </p:attrNameLst>
                                      </p:cBhvr>
                                      <p:to>
                                        <p:strVal val="visible"/>
                                      </p:to>
                                    </p:set>
                                    <p:anim calcmode="lin" valueType="num">
                                      <p:cBhvr>
                                        <p:cTn id="17" dur="5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19">
                                            <p:txEl>
                                              <p:pRg st="0" end="0"/>
                                            </p:txEl>
                                          </p:spTgt>
                                        </p:tgtEl>
                                        <p:attrNameLst>
                                          <p:attrName>ppt_h</p:attrName>
                                        </p:attrNameLst>
                                      </p:cBhvr>
                                      <p:tavLst>
                                        <p:tav tm="0">
                                          <p:val>
                                            <p:fltVal val="0"/>
                                          </p:val>
                                        </p:tav>
                                        <p:tav tm="100000">
                                          <p:val>
                                            <p:strVal val="#ppt_h"/>
                                          </p:val>
                                        </p:tav>
                                      </p:tavLst>
                                    </p:anim>
                                    <p:animEffect transition="in" filter="fade">
                                      <p:cBhvr>
                                        <p:cTn id="19" dur="500"/>
                                        <p:tgtEl>
                                          <p:spTgt spid="19">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9">
                                            <p:txEl>
                                              <p:pRg st="1" end="1"/>
                                            </p:txEl>
                                          </p:spTgt>
                                        </p:tgtEl>
                                        <p:attrNameLst>
                                          <p:attrName>style.visibility</p:attrName>
                                        </p:attrNameLst>
                                      </p:cBhvr>
                                      <p:to>
                                        <p:strVal val="visible"/>
                                      </p:to>
                                    </p:set>
                                    <p:anim calcmode="lin" valueType="num">
                                      <p:cBhvr>
                                        <p:cTn id="24" dur="500" fill="hold"/>
                                        <p:tgtEl>
                                          <p:spTgt spid="19">
                                            <p:txEl>
                                              <p:pRg st="1" end="1"/>
                                            </p:txEl>
                                          </p:spTgt>
                                        </p:tgtEl>
                                        <p:attrNameLst>
                                          <p:attrName>ppt_w</p:attrName>
                                        </p:attrNameLst>
                                      </p:cBhvr>
                                      <p:tavLst>
                                        <p:tav tm="0">
                                          <p:val>
                                            <p:fltVal val="0"/>
                                          </p:val>
                                        </p:tav>
                                        <p:tav tm="100000">
                                          <p:val>
                                            <p:strVal val="#ppt_w"/>
                                          </p:val>
                                        </p:tav>
                                      </p:tavLst>
                                    </p:anim>
                                    <p:anim calcmode="lin" valueType="num">
                                      <p:cBhvr>
                                        <p:cTn id="25" dur="500" fill="hold"/>
                                        <p:tgtEl>
                                          <p:spTgt spid="19">
                                            <p:txEl>
                                              <p:pRg st="1" end="1"/>
                                            </p:txEl>
                                          </p:spTgt>
                                        </p:tgtEl>
                                        <p:attrNameLst>
                                          <p:attrName>ppt_h</p:attrName>
                                        </p:attrNameLst>
                                      </p:cBhvr>
                                      <p:tavLst>
                                        <p:tav tm="0">
                                          <p:val>
                                            <p:fltVal val="0"/>
                                          </p:val>
                                        </p:tav>
                                        <p:tav tm="100000">
                                          <p:val>
                                            <p:strVal val="#ppt_h"/>
                                          </p:val>
                                        </p:tav>
                                      </p:tavLst>
                                    </p:anim>
                                    <p:animEffect transition="in" filter="fade">
                                      <p:cBhvr>
                                        <p:cTn id="26" dur="500"/>
                                        <p:tgtEl>
                                          <p:spTgt spid="19">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xit" presetSubtype="8" fill="hold" grpId="0" nodeType="clickEffect">
                                  <p:stCondLst>
                                    <p:cond delay="0"/>
                                  </p:stCondLst>
                                  <p:childTnLst>
                                    <p:animEffect transition="out" filter="wipe(left)">
                                      <p:cBhvr>
                                        <p:cTn id="30" dur="500"/>
                                        <p:tgtEl>
                                          <p:spTgt spid="29"/>
                                        </p:tgtEl>
                                      </p:cBhvr>
                                    </p:animEffect>
                                    <p:set>
                                      <p:cBhvr>
                                        <p:cTn id="31" dur="1" fill="hold">
                                          <p:stCondLst>
                                            <p:cond delay="499"/>
                                          </p:stCondLst>
                                        </p:cTn>
                                        <p:tgtEl>
                                          <p:spTgt spid="29"/>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2" presetClass="exit" presetSubtype="8" fill="hold" grpId="0" nodeType="clickEffect">
                                  <p:stCondLst>
                                    <p:cond delay="0"/>
                                  </p:stCondLst>
                                  <p:childTnLst>
                                    <p:animEffect transition="out" filter="wipe(left)">
                                      <p:cBhvr>
                                        <p:cTn id="35" dur="500"/>
                                        <p:tgtEl>
                                          <p:spTgt spid="30"/>
                                        </p:tgtEl>
                                      </p:cBhvr>
                                    </p:animEffect>
                                    <p:set>
                                      <p:cBhvr>
                                        <p:cTn id="36" dur="1" fill="hold">
                                          <p:stCondLst>
                                            <p:cond delay="499"/>
                                          </p:stCondLst>
                                        </p:cTn>
                                        <p:tgtEl>
                                          <p:spTgt spid="30"/>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31">
                                            <p:txEl>
                                              <p:pRg st="0" end="0"/>
                                            </p:txEl>
                                          </p:spTgt>
                                        </p:tgtEl>
                                        <p:attrNameLst>
                                          <p:attrName>style.visibility</p:attrName>
                                        </p:attrNameLst>
                                      </p:cBhvr>
                                      <p:to>
                                        <p:strVal val="visible"/>
                                      </p:to>
                                    </p:set>
                                    <p:anim calcmode="lin" valueType="num">
                                      <p:cBhvr>
                                        <p:cTn id="41" dur="500" fill="hold"/>
                                        <p:tgtEl>
                                          <p:spTgt spid="31">
                                            <p:txEl>
                                              <p:pRg st="0" end="0"/>
                                            </p:txEl>
                                          </p:spTgt>
                                        </p:tgtEl>
                                        <p:attrNameLst>
                                          <p:attrName>ppt_w</p:attrName>
                                        </p:attrNameLst>
                                      </p:cBhvr>
                                      <p:tavLst>
                                        <p:tav tm="0">
                                          <p:val>
                                            <p:fltVal val="0"/>
                                          </p:val>
                                        </p:tav>
                                        <p:tav tm="100000">
                                          <p:val>
                                            <p:strVal val="#ppt_w"/>
                                          </p:val>
                                        </p:tav>
                                      </p:tavLst>
                                    </p:anim>
                                    <p:anim calcmode="lin" valueType="num">
                                      <p:cBhvr>
                                        <p:cTn id="42" dur="500" fill="hold"/>
                                        <p:tgtEl>
                                          <p:spTgt spid="31">
                                            <p:txEl>
                                              <p:pRg st="0" end="0"/>
                                            </p:txEl>
                                          </p:spTgt>
                                        </p:tgtEl>
                                        <p:attrNameLst>
                                          <p:attrName>ppt_h</p:attrName>
                                        </p:attrNameLst>
                                      </p:cBhvr>
                                      <p:tavLst>
                                        <p:tav tm="0">
                                          <p:val>
                                            <p:fltVal val="0"/>
                                          </p:val>
                                        </p:tav>
                                        <p:tav tm="100000">
                                          <p:val>
                                            <p:strVal val="#ppt_h"/>
                                          </p:val>
                                        </p:tav>
                                      </p:tavLst>
                                    </p:anim>
                                    <p:animEffect transition="in" filter="fade">
                                      <p:cBhvr>
                                        <p:cTn id="43" dur="500"/>
                                        <p:tgtEl>
                                          <p:spTgt spid="31">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31">
                                            <p:txEl>
                                              <p:pRg st="1" end="1"/>
                                            </p:txEl>
                                          </p:spTgt>
                                        </p:tgtEl>
                                        <p:attrNameLst>
                                          <p:attrName>style.visibility</p:attrName>
                                        </p:attrNameLst>
                                      </p:cBhvr>
                                      <p:to>
                                        <p:strVal val="visible"/>
                                      </p:to>
                                    </p:set>
                                    <p:anim calcmode="lin" valueType="num">
                                      <p:cBhvr>
                                        <p:cTn id="48" dur="500" fill="hold"/>
                                        <p:tgtEl>
                                          <p:spTgt spid="31">
                                            <p:txEl>
                                              <p:pRg st="1" end="1"/>
                                            </p:txEl>
                                          </p:spTgt>
                                        </p:tgtEl>
                                        <p:attrNameLst>
                                          <p:attrName>ppt_w</p:attrName>
                                        </p:attrNameLst>
                                      </p:cBhvr>
                                      <p:tavLst>
                                        <p:tav tm="0">
                                          <p:val>
                                            <p:fltVal val="0"/>
                                          </p:val>
                                        </p:tav>
                                        <p:tav tm="100000">
                                          <p:val>
                                            <p:strVal val="#ppt_w"/>
                                          </p:val>
                                        </p:tav>
                                      </p:tavLst>
                                    </p:anim>
                                    <p:anim calcmode="lin" valueType="num">
                                      <p:cBhvr>
                                        <p:cTn id="49" dur="500" fill="hold"/>
                                        <p:tgtEl>
                                          <p:spTgt spid="31">
                                            <p:txEl>
                                              <p:pRg st="1" end="1"/>
                                            </p:txEl>
                                          </p:spTgt>
                                        </p:tgtEl>
                                        <p:attrNameLst>
                                          <p:attrName>ppt_h</p:attrName>
                                        </p:attrNameLst>
                                      </p:cBhvr>
                                      <p:tavLst>
                                        <p:tav tm="0">
                                          <p:val>
                                            <p:fltVal val="0"/>
                                          </p:val>
                                        </p:tav>
                                        <p:tav tm="100000">
                                          <p:val>
                                            <p:strVal val="#ppt_h"/>
                                          </p:val>
                                        </p:tav>
                                      </p:tavLst>
                                    </p:anim>
                                    <p:animEffect transition="in" filter="fade">
                                      <p:cBhvr>
                                        <p:cTn id="50" dur="500"/>
                                        <p:tgtEl>
                                          <p:spTgt spid="31">
                                            <p:txEl>
                                              <p:pRg st="1" end="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32">
                                            <p:txEl>
                                              <p:pRg st="0" end="0"/>
                                            </p:txEl>
                                          </p:spTgt>
                                        </p:tgtEl>
                                        <p:attrNameLst>
                                          <p:attrName>style.visibility</p:attrName>
                                        </p:attrNameLst>
                                      </p:cBhvr>
                                      <p:to>
                                        <p:strVal val="visible"/>
                                      </p:to>
                                    </p:set>
                                    <p:anim calcmode="lin" valueType="num">
                                      <p:cBhvr>
                                        <p:cTn id="55"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57" dur="500"/>
                                        <p:tgtEl>
                                          <p:spTgt spid="3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9" grpId="0" build="p"/>
      <p:bldP spid="29" grpId="0" animBg="1"/>
      <p:bldP spid="30" grpId="0" animBg="1"/>
      <p:bldP spid="31" grpId="0" build="p"/>
      <p:bldP spid="32" grpId="0" build="p"/>
    </p:bldLst>
  </p:timing>
</p:sld>
</file>

<file path=ppt/slides/slide1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Overflow Recap</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7" y="1023562"/>
            <a:ext cx="1170371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dirty="0">
                <a:solidFill>
                  <a:prstClr val="white"/>
                </a:solidFill>
                <a:latin typeface="Bahnschrift SemiBold SemiConden" panose="020B0502040204020203" pitchFamily="34" charset="0"/>
              </a:rPr>
              <a:t>Rule: “</a:t>
            </a:r>
            <a:r>
              <a:rPr lang="en-GB" sz="2800" dirty="0">
                <a:solidFill>
                  <a:prstClr val="white"/>
                </a:solidFill>
                <a:latin typeface="Bahnschrift SemiBold SemiConden" panose="020B0502040204020203" pitchFamily="34" charset="0"/>
              </a:rPr>
              <a:t>If 2 Two's Complement numbers are added, and they both have the same sign (both positive or both negative), then overflow occurs if and only if the result has the opposite sign. Overflow never occurs when adding operands with different signs.”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Overflow occurs when the number is </a:t>
            </a:r>
            <a:r>
              <a:rPr lang="en-US" sz="2800" dirty="0">
                <a:solidFill>
                  <a:srgbClr val="FF0000"/>
                </a:solidFill>
                <a:latin typeface="Bahnschrift SemiBold SemiConden" panose="020B0502040204020203" pitchFamily="34" charset="0"/>
              </a:rPr>
              <a:t>too large </a:t>
            </a:r>
            <a:r>
              <a:rPr lang="en-US" sz="2800" dirty="0">
                <a:solidFill>
                  <a:prstClr val="white"/>
                </a:solidFill>
                <a:latin typeface="Bahnschrift SemiBold SemiConden" panose="020B0502040204020203" pitchFamily="34" charset="0"/>
              </a:rPr>
              <a:t>or </a:t>
            </a:r>
            <a:r>
              <a:rPr lang="en-US" sz="2800" dirty="0">
                <a:solidFill>
                  <a:srgbClr val="FF0000"/>
                </a:solidFill>
                <a:latin typeface="Bahnschrift SemiBold SemiConden" panose="020B0502040204020203" pitchFamily="34" charset="0"/>
              </a:rPr>
              <a:t>too small </a:t>
            </a:r>
            <a:r>
              <a:rPr lang="en-US" sz="2800" dirty="0">
                <a:solidFill>
                  <a:prstClr val="white"/>
                </a:solidFill>
                <a:latin typeface="Bahnschrift SemiBold SemiConden" panose="020B0502040204020203" pitchFamily="34" charset="0"/>
              </a:rPr>
              <a:t>(negative) to be represented in the number of bits available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As a result, the sign bit becomes incorrect</a:t>
            </a:r>
          </a:p>
        </p:txBody>
      </p:sp>
    </p:spTree>
    <p:extLst>
      <p:ext uri="{BB962C8B-B14F-4D97-AF65-F5344CB8AC3E}">
        <p14:creationId xmlns:p14="http://schemas.microsoft.com/office/powerpoint/2010/main" val="399342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2" end="2"/>
                                            </p:txEl>
                                          </p:spTgt>
                                        </p:tgtEl>
                                        <p:attrNameLst>
                                          <p:attrName>style.visibility</p:attrName>
                                        </p:attrNameLst>
                                      </p:cBhvr>
                                      <p:to>
                                        <p:strVal val="visible"/>
                                      </p:to>
                                    </p:set>
                                    <p:anim calcmode="lin" valueType="num">
                                      <p:cBhvr>
                                        <p:cTn id="14"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xEl>
                                              <p:pRg st="4" end="4"/>
                                            </p:txEl>
                                          </p:spTgt>
                                        </p:tgtEl>
                                        <p:attrNameLst>
                                          <p:attrName>style.visibility</p:attrName>
                                        </p:attrNameLst>
                                      </p:cBhvr>
                                      <p:to>
                                        <p:strVal val="visible"/>
                                      </p:to>
                                    </p:set>
                                    <p:anim calcmode="lin" valueType="num">
                                      <p:cBhvr>
                                        <p:cTn id="21" dur="500" fill="hold"/>
                                        <p:tgtEl>
                                          <p:spTgt spid="15">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15">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Subtraction</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7" y="1023562"/>
            <a:ext cx="1170371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We have actually already looked at binary subtraction – remember, 4 – 3 is the same as 4 + -3.</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Likewise, 4 - -3 is the same as 4 + 3</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Hence, to perform binary subtraction, we simply </a:t>
            </a:r>
            <a:r>
              <a:rPr lang="en-US" sz="2800" dirty="0">
                <a:solidFill>
                  <a:srgbClr val="00CC00"/>
                </a:solidFill>
                <a:latin typeface="Bahnschrift SemiBold SemiConden" panose="020B0502040204020203" pitchFamily="34" charset="0"/>
              </a:rPr>
              <a:t>change the operation to addition</a:t>
            </a:r>
            <a:r>
              <a:rPr lang="en-US" sz="2800" dirty="0">
                <a:solidFill>
                  <a:prstClr val="white"/>
                </a:solidFill>
                <a:latin typeface="Bahnschrift SemiBold SemiConden" panose="020B0502040204020203" pitchFamily="34" charset="0"/>
              </a:rPr>
              <a:t> and </a:t>
            </a:r>
            <a:r>
              <a:rPr lang="en-US" sz="2800" dirty="0">
                <a:solidFill>
                  <a:srgbClr val="FFC000"/>
                </a:solidFill>
                <a:latin typeface="Bahnschrift SemiBold SemiConden" panose="020B0502040204020203" pitchFamily="34" charset="0"/>
              </a:rPr>
              <a:t>change the sign of the 2</a:t>
            </a:r>
            <a:r>
              <a:rPr lang="en-US" sz="2800" baseline="30000" dirty="0">
                <a:solidFill>
                  <a:srgbClr val="FFC000"/>
                </a:solidFill>
                <a:latin typeface="Bahnschrift SemiBold SemiConden" panose="020B0502040204020203" pitchFamily="34" charset="0"/>
              </a:rPr>
              <a:t>nd</a:t>
            </a:r>
            <a:r>
              <a:rPr lang="en-US" sz="2800" dirty="0">
                <a:solidFill>
                  <a:srgbClr val="FFC000"/>
                </a:solidFill>
                <a:latin typeface="Bahnschrift SemiBold SemiConden" panose="020B0502040204020203" pitchFamily="34" charset="0"/>
              </a:rPr>
              <a:t> operand</a:t>
            </a:r>
          </a:p>
        </p:txBody>
      </p:sp>
    </p:spTree>
    <p:extLst>
      <p:ext uri="{BB962C8B-B14F-4D97-AF65-F5344CB8AC3E}">
        <p14:creationId xmlns:p14="http://schemas.microsoft.com/office/powerpoint/2010/main" val="12839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2" end="2"/>
                                            </p:txEl>
                                          </p:spTgt>
                                        </p:tgtEl>
                                        <p:attrNameLst>
                                          <p:attrName>style.visibility</p:attrName>
                                        </p:attrNameLst>
                                      </p:cBhvr>
                                      <p:to>
                                        <p:strVal val="visible"/>
                                      </p:to>
                                    </p:set>
                                    <p:anim calcmode="lin" valueType="num">
                                      <p:cBhvr>
                                        <p:cTn id="14"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xEl>
                                              <p:pRg st="4" end="4"/>
                                            </p:txEl>
                                          </p:spTgt>
                                        </p:tgtEl>
                                        <p:attrNameLst>
                                          <p:attrName>style.visibility</p:attrName>
                                        </p:attrNameLst>
                                      </p:cBhvr>
                                      <p:to>
                                        <p:strVal val="visible"/>
                                      </p:to>
                                    </p:set>
                                    <p:anim calcmode="lin" valueType="num">
                                      <p:cBhvr>
                                        <p:cTn id="21" dur="500" fill="hold"/>
                                        <p:tgtEl>
                                          <p:spTgt spid="15">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15">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Subtraction Questions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graphicFrame>
        <p:nvGraphicFramePr>
          <p:cNvPr id="6" name="Table 5">
            <a:extLst>
              <a:ext uri="{FF2B5EF4-FFF2-40B4-BE49-F238E27FC236}">
                <a16:creationId xmlns:a16="http://schemas.microsoft.com/office/drawing/2014/main" id="{A50E3983-F93E-4902-B88B-288A8DB1E11D}"/>
              </a:ext>
            </a:extLst>
          </p:cNvPr>
          <p:cNvGraphicFramePr>
            <a:graphicFrameLocks noGrp="1"/>
          </p:cNvGraphicFramePr>
          <p:nvPr>
            <p:extLst>
              <p:ext uri="{D42A27DB-BD31-4B8C-83A1-F6EECF244321}">
                <p14:modId xmlns:p14="http://schemas.microsoft.com/office/powerpoint/2010/main" val="930586063"/>
              </p:ext>
            </p:extLst>
          </p:nvPr>
        </p:nvGraphicFramePr>
        <p:xfrm>
          <a:off x="522513" y="4229727"/>
          <a:ext cx="5272590" cy="2260030"/>
        </p:xfrm>
        <a:graphic>
          <a:graphicData uri="http://schemas.openxmlformats.org/drawingml/2006/table">
            <a:tbl>
              <a:tblPr firstRow="1" bandRow="1">
                <a:tableStyleId>{5C22544A-7EE6-4342-B048-85BDC9FD1C3A}</a:tableStyleId>
              </a:tblPr>
              <a:tblGrid>
                <a:gridCol w="1521914">
                  <a:extLst>
                    <a:ext uri="{9D8B030D-6E8A-4147-A177-3AD203B41FA5}">
                      <a16:colId xmlns:a16="http://schemas.microsoft.com/office/drawing/2014/main" val="3687889296"/>
                    </a:ext>
                  </a:extLst>
                </a:gridCol>
                <a:gridCol w="937669">
                  <a:extLst>
                    <a:ext uri="{9D8B030D-6E8A-4147-A177-3AD203B41FA5}">
                      <a16:colId xmlns:a16="http://schemas.microsoft.com/office/drawing/2014/main" val="126589501"/>
                    </a:ext>
                  </a:extLst>
                </a:gridCol>
                <a:gridCol w="937669">
                  <a:extLst>
                    <a:ext uri="{9D8B030D-6E8A-4147-A177-3AD203B41FA5}">
                      <a16:colId xmlns:a16="http://schemas.microsoft.com/office/drawing/2014/main" val="2555021757"/>
                    </a:ext>
                  </a:extLst>
                </a:gridCol>
                <a:gridCol w="937669">
                  <a:extLst>
                    <a:ext uri="{9D8B030D-6E8A-4147-A177-3AD203B41FA5}">
                      <a16:colId xmlns:a16="http://schemas.microsoft.com/office/drawing/2014/main" val="3526651773"/>
                    </a:ext>
                  </a:extLst>
                </a:gridCol>
                <a:gridCol w="937669">
                  <a:extLst>
                    <a:ext uri="{9D8B030D-6E8A-4147-A177-3AD203B41FA5}">
                      <a16:colId xmlns:a16="http://schemas.microsoft.com/office/drawing/2014/main" val="2032740245"/>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r>
                        <a:rPr lang="en-US" sz="3000" b="1" baseline="0" dirty="0">
                          <a:solidFill>
                            <a:schemeClr val="bg1"/>
                          </a:solidFill>
                        </a:rPr>
                        <a:t>4</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r>
                        <a:rPr lang="en-US" sz="3000" b="1" baseline="0" dirty="0">
                          <a:solidFill>
                            <a:schemeClr val="bg1"/>
                          </a:solidFill>
                        </a:rPr>
                        <a:t>-3</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7" name="Rectangle 6">
            <a:extLst>
              <a:ext uri="{FF2B5EF4-FFF2-40B4-BE49-F238E27FC236}">
                <a16:creationId xmlns:a16="http://schemas.microsoft.com/office/drawing/2014/main" id="{02A0DC47-8ED2-4F68-BE2F-23C63F8FFCC4}"/>
              </a:ext>
            </a:extLst>
          </p:cNvPr>
          <p:cNvSpPr/>
          <p:nvPr/>
        </p:nvSpPr>
        <p:spPr>
          <a:xfrm>
            <a:off x="2052021" y="4241778"/>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8" name="Rectangle 7">
            <a:extLst>
              <a:ext uri="{FF2B5EF4-FFF2-40B4-BE49-F238E27FC236}">
                <a16:creationId xmlns:a16="http://schemas.microsoft.com/office/drawing/2014/main" id="{5CFBABB5-760A-47C6-8F76-CB66C19C572C}"/>
              </a:ext>
            </a:extLst>
          </p:cNvPr>
          <p:cNvSpPr/>
          <p:nvPr/>
        </p:nvSpPr>
        <p:spPr>
          <a:xfrm>
            <a:off x="2052021" y="5949600"/>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4" name="Rectangle 13">
            <a:extLst>
              <a:ext uri="{FF2B5EF4-FFF2-40B4-BE49-F238E27FC236}">
                <a16:creationId xmlns:a16="http://schemas.microsoft.com/office/drawing/2014/main" id="{529C213E-934C-48A2-BD42-FE58669CDFAB}"/>
              </a:ext>
            </a:extLst>
          </p:cNvPr>
          <p:cNvSpPr/>
          <p:nvPr/>
        </p:nvSpPr>
        <p:spPr>
          <a:xfrm>
            <a:off x="531305" y="1171556"/>
            <a:ext cx="5263798" cy="29134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4 – 3</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4 = 0100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3</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0011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prstClr val="white"/>
                </a:solidFill>
                <a:latin typeface="Bahnschrift SemiBold SemiConden" panose="020B0502040204020203" pitchFamily="34" charset="0"/>
              </a:rPr>
              <a:t>-3</a:t>
            </a:r>
            <a:r>
              <a:rPr lang="en-US" sz="3200" dirty="0">
                <a:solidFill>
                  <a:prstClr val="white"/>
                </a:solidFill>
                <a:latin typeface="Bahnschrift SemiBold SemiConden" panose="020B0502040204020203" pitchFamily="34" charset="0"/>
              </a:rPr>
              <a:t> (flip bits &amp; add 1): 1101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4 + -3:</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graphicFrame>
        <p:nvGraphicFramePr>
          <p:cNvPr id="15" name="Table 14">
            <a:extLst>
              <a:ext uri="{FF2B5EF4-FFF2-40B4-BE49-F238E27FC236}">
                <a16:creationId xmlns:a16="http://schemas.microsoft.com/office/drawing/2014/main" id="{EC29D0E9-820B-42EC-AA46-2790AA818AC8}"/>
              </a:ext>
            </a:extLst>
          </p:cNvPr>
          <p:cNvGraphicFramePr>
            <a:graphicFrameLocks noGrp="1"/>
          </p:cNvGraphicFramePr>
          <p:nvPr>
            <p:extLst>
              <p:ext uri="{D42A27DB-BD31-4B8C-83A1-F6EECF244321}">
                <p14:modId xmlns:p14="http://schemas.microsoft.com/office/powerpoint/2010/main" val="4115402076"/>
              </p:ext>
            </p:extLst>
          </p:nvPr>
        </p:nvGraphicFramePr>
        <p:xfrm>
          <a:off x="6453413" y="4229727"/>
          <a:ext cx="5272590" cy="2260030"/>
        </p:xfrm>
        <a:graphic>
          <a:graphicData uri="http://schemas.openxmlformats.org/drawingml/2006/table">
            <a:tbl>
              <a:tblPr firstRow="1" bandRow="1">
                <a:tableStyleId>{5C22544A-7EE6-4342-B048-85BDC9FD1C3A}</a:tableStyleId>
              </a:tblPr>
              <a:tblGrid>
                <a:gridCol w="1521914">
                  <a:extLst>
                    <a:ext uri="{9D8B030D-6E8A-4147-A177-3AD203B41FA5}">
                      <a16:colId xmlns:a16="http://schemas.microsoft.com/office/drawing/2014/main" val="3687889296"/>
                    </a:ext>
                  </a:extLst>
                </a:gridCol>
                <a:gridCol w="937669">
                  <a:extLst>
                    <a:ext uri="{9D8B030D-6E8A-4147-A177-3AD203B41FA5}">
                      <a16:colId xmlns:a16="http://schemas.microsoft.com/office/drawing/2014/main" val="126589501"/>
                    </a:ext>
                  </a:extLst>
                </a:gridCol>
                <a:gridCol w="937669">
                  <a:extLst>
                    <a:ext uri="{9D8B030D-6E8A-4147-A177-3AD203B41FA5}">
                      <a16:colId xmlns:a16="http://schemas.microsoft.com/office/drawing/2014/main" val="2555021757"/>
                    </a:ext>
                  </a:extLst>
                </a:gridCol>
                <a:gridCol w="937669">
                  <a:extLst>
                    <a:ext uri="{9D8B030D-6E8A-4147-A177-3AD203B41FA5}">
                      <a16:colId xmlns:a16="http://schemas.microsoft.com/office/drawing/2014/main" val="3526651773"/>
                    </a:ext>
                  </a:extLst>
                </a:gridCol>
                <a:gridCol w="937669">
                  <a:extLst>
                    <a:ext uri="{9D8B030D-6E8A-4147-A177-3AD203B41FA5}">
                      <a16:colId xmlns:a16="http://schemas.microsoft.com/office/drawing/2014/main" val="2032740245"/>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r>
                        <a:rPr lang="en-US" sz="3000" b="1" baseline="0" dirty="0">
                          <a:solidFill>
                            <a:schemeClr val="bg1"/>
                          </a:solidFill>
                        </a:rPr>
                        <a:t>4</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r>
                        <a:rPr lang="en-US" sz="3000" b="1" baseline="0" dirty="0">
                          <a:solidFill>
                            <a:schemeClr val="bg1"/>
                          </a:solidFill>
                        </a:rPr>
                        <a:t>- -3</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6" name="Rectangle 15">
            <a:extLst>
              <a:ext uri="{FF2B5EF4-FFF2-40B4-BE49-F238E27FC236}">
                <a16:creationId xmlns:a16="http://schemas.microsoft.com/office/drawing/2014/main" id="{AA7A6F71-32DA-4416-9F28-194A04CB6580}"/>
              </a:ext>
            </a:extLst>
          </p:cNvPr>
          <p:cNvSpPr/>
          <p:nvPr/>
        </p:nvSpPr>
        <p:spPr>
          <a:xfrm>
            <a:off x="7982921" y="4236649"/>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7" name="Rectangle 16">
            <a:extLst>
              <a:ext uri="{FF2B5EF4-FFF2-40B4-BE49-F238E27FC236}">
                <a16:creationId xmlns:a16="http://schemas.microsoft.com/office/drawing/2014/main" id="{B05F7B35-66F3-4528-B090-A34FF950A7A2}"/>
              </a:ext>
            </a:extLst>
          </p:cNvPr>
          <p:cNvSpPr/>
          <p:nvPr/>
        </p:nvSpPr>
        <p:spPr>
          <a:xfrm>
            <a:off x="7982921" y="5944471"/>
            <a:ext cx="3730382"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8" name="Rectangle 17">
            <a:extLst>
              <a:ext uri="{FF2B5EF4-FFF2-40B4-BE49-F238E27FC236}">
                <a16:creationId xmlns:a16="http://schemas.microsoft.com/office/drawing/2014/main" id="{EA06B356-52D4-4465-981F-436D40758FEA}"/>
              </a:ext>
            </a:extLst>
          </p:cNvPr>
          <p:cNvSpPr/>
          <p:nvPr/>
        </p:nvSpPr>
        <p:spPr>
          <a:xfrm>
            <a:off x="6462205" y="1171556"/>
            <a:ext cx="5263798" cy="29134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4 – -3</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4 = 0100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-3</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1101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3 =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0011</a:t>
            </a: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4 + 3:</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4156094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p:cTn id="7"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4">
                                            <p:txEl>
                                              <p:pRg st="1" end="1"/>
                                            </p:txEl>
                                          </p:spTgt>
                                        </p:tgtEl>
                                        <p:attrNameLst>
                                          <p:attrName>style.visibility</p:attrName>
                                        </p:attrNameLst>
                                      </p:cBhvr>
                                      <p:to>
                                        <p:strVal val="visible"/>
                                      </p:to>
                                    </p:set>
                                    <p:anim calcmode="lin" valueType="num">
                                      <p:cBhvr>
                                        <p:cTn id="14" dur="500" fill="hold"/>
                                        <p:tgtEl>
                                          <p:spTgt spid="1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1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1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4">
                                            <p:txEl>
                                              <p:pRg st="2" end="2"/>
                                            </p:txEl>
                                          </p:spTgt>
                                        </p:tgtEl>
                                        <p:attrNameLst>
                                          <p:attrName>style.visibility</p:attrName>
                                        </p:attrNameLst>
                                      </p:cBhvr>
                                      <p:to>
                                        <p:strVal val="visible"/>
                                      </p:to>
                                    </p:set>
                                    <p:anim calcmode="lin" valueType="num">
                                      <p:cBhvr>
                                        <p:cTn id="21" dur="500" fill="hold"/>
                                        <p:tgtEl>
                                          <p:spTgt spid="1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1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4">
                                            <p:txEl>
                                              <p:pRg st="3" end="3"/>
                                            </p:txEl>
                                          </p:spTgt>
                                        </p:tgtEl>
                                        <p:attrNameLst>
                                          <p:attrName>style.visibility</p:attrName>
                                        </p:attrNameLst>
                                      </p:cBhvr>
                                      <p:to>
                                        <p:strVal val="visible"/>
                                      </p:to>
                                    </p:set>
                                    <p:anim calcmode="lin" valueType="num">
                                      <p:cBhvr>
                                        <p:cTn id="28" dur="500" fill="hold"/>
                                        <p:tgtEl>
                                          <p:spTgt spid="1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1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1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4">
                                            <p:txEl>
                                              <p:pRg st="4" end="4"/>
                                            </p:txEl>
                                          </p:spTgt>
                                        </p:tgtEl>
                                        <p:attrNameLst>
                                          <p:attrName>style.visibility</p:attrName>
                                        </p:attrNameLst>
                                      </p:cBhvr>
                                      <p:to>
                                        <p:strVal val="visible"/>
                                      </p:to>
                                    </p:set>
                                    <p:anim calcmode="lin" valueType="num">
                                      <p:cBhvr>
                                        <p:cTn id="35" dur="500" fill="hold"/>
                                        <p:tgtEl>
                                          <p:spTgt spid="1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1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xit" presetSubtype="8" fill="hold" grpId="0" nodeType="clickEffect">
                                  <p:stCondLst>
                                    <p:cond delay="0"/>
                                  </p:stCondLst>
                                  <p:childTnLst>
                                    <p:animEffect transition="out" filter="wipe(left)">
                                      <p:cBhvr>
                                        <p:cTn id="41" dur="500"/>
                                        <p:tgtEl>
                                          <p:spTgt spid="7"/>
                                        </p:tgtEl>
                                      </p:cBhvr>
                                    </p:animEffect>
                                    <p:set>
                                      <p:cBhvr>
                                        <p:cTn id="42" dur="1" fill="hold">
                                          <p:stCondLst>
                                            <p:cond delay="499"/>
                                          </p:stCondLst>
                                        </p:cTn>
                                        <p:tgtEl>
                                          <p:spTgt spid="7"/>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2" presetClass="exit" presetSubtype="8" fill="hold" grpId="0" nodeType="clickEffect">
                                  <p:stCondLst>
                                    <p:cond delay="0"/>
                                  </p:stCondLst>
                                  <p:childTnLst>
                                    <p:animEffect transition="out" filter="wipe(left)">
                                      <p:cBhvr>
                                        <p:cTn id="46" dur="500"/>
                                        <p:tgtEl>
                                          <p:spTgt spid="8"/>
                                        </p:tgtEl>
                                      </p:cBhvr>
                                    </p:animEffect>
                                    <p:set>
                                      <p:cBhvr>
                                        <p:cTn id="47" dur="1" fill="hold">
                                          <p:stCondLst>
                                            <p:cond delay="499"/>
                                          </p:stCondLst>
                                        </p:cTn>
                                        <p:tgtEl>
                                          <p:spTgt spid="8"/>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18">
                                            <p:txEl>
                                              <p:pRg st="0" end="0"/>
                                            </p:txEl>
                                          </p:spTgt>
                                        </p:tgtEl>
                                        <p:attrNameLst>
                                          <p:attrName>style.visibility</p:attrName>
                                        </p:attrNameLst>
                                      </p:cBhvr>
                                      <p:to>
                                        <p:strVal val="visible"/>
                                      </p:to>
                                    </p:set>
                                    <p:anim calcmode="lin" valueType="num">
                                      <p:cBhvr>
                                        <p:cTn id="52"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53" dur="5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54" dur="500"/>
                                        <p:tgtEl>
                                          <p:spTgt spid="18">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18">
                                            <p:txEl>
                                              <p:pRg st="1" end="1"/>
                                            </p:txEl>
                                          </p:spTgt>
                                        </p:tgtEl>
                                        <p:attrNameLst>
                                          <p:attrName>style.visibility</p:attrName>
                                        </p:attrNameLst>
                                      </p:cBhvr>
                                      <p:to>
                                        <p:strVal val="visible"/>
                                      </p:to>
                                    </p:set>
                                    <p:anim calcmode="lin" valueType="num">
                                      <p:cBhvr>
                                        <p:cTn id="59" dur="500" fill="hold"/>
                                        <p:tgtEl>
                                          <p:spTgt spid="18">
                                            <p:txEl>
                                              <p:pRg st="1" end="1"/>
                                            </p:txEl>
                                          </p:spTgt>
                                        </p:tgtEl>
                                        <p:attrNameLst>
                                          <p:attrName>ppt_w</p:attrName>
                                        </p:attrNameLst>
                                      </p:cBhvr>
                                      <p:tavLst>
                                        <p:tav tm="0">
                                          <p:val>
                                            <p:fltVal val="0"/>
                                          </p:val>
                                        </p:tav>
                                        <p:tav tm="100000">
                                          <p:val>
                                            <p:strVal val="#ppt_w"/>
                                          </p:val>
                                        </p:tav>
                                      </p:tavLst>
                                    </p:anim>
                                    <p:anim calcmode="lin" valueType="num">
                                      <p:cBhvr>
                                        <p:cTn id="60" dur="500" fill="hold"/>
                                        <p:tgtEl>
                                          <p:spTgt spid="18">
                                            <p:txEl>
                                              <p:pRg st="1" end="1"/>
                                            </p:txEl>
                                          </p:spTgt>
                                        </p:tgtEl>
                                        <p:attrNameLst>
                                          <p:attrName>ppt_h</p:attrName>
                                        </p:attrNameLst>
                                      </p:cBhvr>
                                      <p:tavLst>
                                        <p:tav tm="0">
                                          <p:val>
                                            <p:fltVal val="0"/>
                                          </p:val>
                                        </p:tav>
                                        <p:tav tm="100000">
                                          <p:val>
                                            <p:strVal val="#ppt_h"/>
                                          </p:val>
                                        </p:tav>
                                      </p:tavLst>
                                    </p:anim>
                                    <p:animEffect transition="in" filter="fade">
                                      <p:cBhvr>
                                        <p:cTn id="61" dur="500"/>
                                        <p:tgtEl>
                                          <p:spTgt spid="18">
                                            <p:txEl>
                                              <p:pRg st="1" end="1"/>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53" presetClass="entr" presetSubtype="16" fill="hold" grpId="0" nodeType="clickEffect">
                                  <p:stCondLst>
                                    <p:cond delay="0"/>
                                  </p:stCondLst>
                                  <p:childTnLst>
                                    <p:set>
                                      <p:cBhvr>
                                        <p:cTn id="65" dur="1" fill="hold">
                                          <p:stCondLst>
                                            <p:cond delay="0"/>
                                          </p:stCondLst>
                                        </p:cTn>
                                        <p:tgtEl>
                                          <p:spTgt spid="18">
                                            <p:txEl>
                                              <p:pRg st="2" end="2"/>
                                            </p:txEl>
                                          </p:spTgt>
                                        </p:tgtEl>
                                        <p:attrNameLst>
                                          <p:attrName>style.visibility</p:attrName>
                                        </p:attrNameLst>
                                      </p:cBhvr>
                                      <p:to>
                                        <p:strVal val="visible"/>
                                      </p:to>
                                    </p:set>
                                    <p:anim calcmode="lin" valueType="num">
                                      <p:cBhvr>
                                        <p:cTn id="66" dur="500" fill="hold"/>
                                        <p:tgtEl>
                                          <p:spTgt spid="18">
                                            <p:txEl>
                                              <p:pRg st="2" end="2"/>
                                            </p:txEl>
                                          </p:spTgt>
                                        </p:tgtEl>
                                        <p:attrNameLst>
                                          <p:attrName>ppt_w</p:attrName>
                                        </p:attrNameLst>
                                      </p:cBhvr>
                                      <p:tavLst>
                                        <p:tav tm="0">
                                          <p:val>
                                            <p:fltVal val="0"/>
                                          </p:val>
                                        </p:tav>
                                        <p:tav tm="100000">
                                          <p:val>
                                            <p:strVal val="#ppt_w"/>
                                          </p:val>
                                        </p:tav>
                                      </p:tavLst>
                                    </p:anim>
                                    <p:anim calcmode="lin" valueType="num">
                                      <p:cBhvr>
                                        <p:cTn id="67" dur="500" fill="hold"/>
                                        <p:tgtEl>
                                          <p:spTgt spid="18">
                                            <p:txEl>
                                              <p:pRg st="2" end="2"/>
                                            </p:txEl>
                                          </p:spTgt>
                                        </p:tgtEl>
                                        <p:attrNameLst>
                                          <p:attrName>ppt_h</p:attrName>
                                        </p:attrNameLst>
                                      </p:cBhvr>
                                      <p:tavLst>
                                        <p:tav tm="0">
                                          <p:val>
                                            <p:fltVal val="0"/>
                                          </p:val>
                                        </p:tav>
                                        <p:tav tm="100000">
                                          <p:val>
                                            <p:strVal val="#ppt_h"/>
                                          </p:val>
                                        </p:tav>
                                      </p:tavLst>
                                    </p:anim>
                                    <p:animEffect transition="in" filter="fade">
                                      <p:cBhvr>
                                        <p:cTn id="68" dur="500"/>
                                        <p:tgtEl>
                                          <p:spTgt spid="18">
                                            <p:txEl>
                                              <p:pRg st="2" end="2"/>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18">
                                            <p:txEl>
                                              <p:pRg st="3" end="3"/>
                                            </p:txEl>
                                          </p:spTgt>
                                        </p:tgtEl>
                                        <p:attrNameLst>
                                          <p:attrName>style.visibility</p:attrName>
                                        </p:attrNameLst>
                                      </p:cBhvr>
                                      <p:to>
                                        <p:strVal val="visible"/>
                                      </p:to>
                                    </p:set>
                                    <p:anim calcmode="lin" valueType="num">
                                      <p:cBhvr>
                                        <p:cTn id="73" dur="500" fill="hold"/>
                                        <p:tgtEl>
                                          <p:spTgt spid="18">
                                            <p:txEl>
                                              <p:pRg st="3" end="3"/>
                                            </p:txEl>
                                          </p:spTgt>
                                        </p:tgtEl>
                                        <p:attrNameLst>
                                          <p:attrName>ppt_w</p:attrName>
                                        </p:attrNameLst>
                                      </p:cBhvr>
                                      <p:tavLst>
                                        <p:tav tm="0">
                                          <p:val>
                                            <p:fltVal val="0"/>
                                          </p:val>
                                        </p:tav>
                                        <p:tav tm="100000">
                                          <p:val>
                                            <p:strVal val="#ppt_w"/>
                                          </p:val>
                                        </p:tav>
                                      </p:tavLst>
                                    </p:anim>
                                    <p:anim calcmode="lin" valueType="num">
                                      <p:cBhvr>
                                        <p:cTn id="74" dur="500" fill="hold"/>
                                        <p:tgtEl>
                                          <p:spTgt spid="18">
                                            <p:txEl>
                                              <p:pRg st="3" end="3"/>
                                            </p:txEl>
                                          </p:spTgt>
                                        </p:tgtEl>
                                        <p:attrNameLst>
                                          <p:attrName>ppt_h</p:attrName>
                                        </p:attrNameLst>
                                      </p:cBhvr>
                                      <p:tavLst>
                                        <p:tav tm="0">
                                          <p:val>
                                            <p:fltVal val="0"/>
                                          </p:val>
                                        </p:tav>
                                        <p:tav tm="100000">
                                          <p:val>
                                            <p:strVal val="#ppt_h"/>
                                          </p:val>
                                        </p:tav>
                                      </p:tavLst>
                                    </p:anim>
                                    <p:animEffect transition="in" filter="fade">
                                      <p:cBhvr>
                                        <p:cTn id="75" dur="500"/>
                                        <p:tgtEl>
                                          <p:spTgt spid="18">
                                            <p:txEl>
                                              <p:pRg st="3" end="3"/>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53" presetClass="entr" presetSubtype="16" fill="hold" grpId="0" nodeType="clickEffect">
                                  <p:stCondLst>
                                    <p:cond delay="0"/>
                                  </p:stCondLst>
                                  <p:childTnLst>
                                    <p:set>
                                      <p:cBhvr>
                                        <p:cTn id="79" dur="1" fill="hold">
                                          <p:stCondLst>
                                            <p:cond delay="0"/>
                                          </p:stCondLst>
                                        </p:cTn>
                                        <p:tgtEl>
                                          <p:spTgt spid="18">
                                            <p:txEl>
                                              <p:pRg st="4" end="4"/>
                                            </p:txEl>
                                          </p:spTgt>
                                        </p:tgtEl>
                                        <p:attrNameLst>
                                          <p:attrName>style.visibility</p:attrName>
                                        </p:attrNameLst>
                                      </p:cBhvr>
                                      <p:to>
                                        <p:strVal val="visible"/>
                                      </p:to>
                                    </p:set>
                                    <p:anim calcmode="lin" valueType="num">
                                      <p:cBhvr>
                                        <p:cTn id="80" dur="500" fill="hold"/>
                                        <p:tgtEl>
                                          <p:spTgt spid="18">
                                            <p:txEl>
                                              <p:pRg st="4" end="4"/>
                                            </p:txEl>
                                          </p:spTgt>
                                        </p:tgtEl>
                                        <p:attrNameLst>
                                          <p:attrName>ppt_w</p:attrName>
                                        </p:attrNameLst>
                                      </p:cBhvr>
                                      <p:tavLst>
                                        <p:tav tm="0">
                                          <p:val>
                                            <p:fltVal val="0"/>
                                          </p:val>
                                        </p:tav>
                                        <p:tav tm="100000">
                                          <p:val>
                                            <p:strVal val="#ppt_w"/>
                                          </p:val>
                                        </p:tav>
                                      </p:tavLst>
                                    </p:anim>
                                    <p:anim calcmode="lin" valueType="num">
                                      <p:cBhvr>
                                        <p:cTn id="81" dur="500" fill="hold"/>
                                        <p:tgtEl>
                                          <p:spTgt spid="18">
                                            <p:txEl>
                                              <p:pRg st="4" end="4"/>
                                            </p:txEl>
                                          </p:spTgt>
                                        </p:tgtEl>
                                        <p:attrNameLst>
                                          <p:attrName>ppt_h</p:attrName>
                                        </p:attrNameLst>
                                      </p:cBhvr>
                                      <p:tavLst>
                                        <p:tav tm="0">
                                          <p:val>
                                            <p:fltVal val="0"/>
                                          </p:val>
                                        </p:tav>
                                        <p:tav tm="100000">
                                          <p:val>
                                            <p:strVal val="#ppt_h"/>
                                          </p:val>
                                        </p:tav>
                                      </p:tavLst>
                                    </p:anim>
                                    <p:animEffect transition="in" filter="fade">
                                      <p:cBhvr>
                                        <p:cTn id="82" dur="500"/>
                                        <p:tgtEl>
                                          <p:spTgt spid="18">
                                            <p:txEl>
                                              <p:pRg st="4" end="4"/>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xit" presetSubtype="8" fill="hold" grpId="0" nodeType="clickEffect">
                                  <p:stCondLst>
                                    <p:cond delay="0"/>
                                  </p:stCondLst>
                                  <p:childTnLst>
                                    <p:animEffect transition="out" filter="wipe(left)">
                                      <p:cBhvr>
                                        <p:cTn id="86" dur="500"/>
                                        <p:tgtEl>
                                          <p:spTgt spid="16"/>
                                        </p:tgtEl>
                                      </p:cBhvr>
                                    </p:animEffect>
                                    <p:set>
                                      <p:cBhvr>
                                        <p:cTn id="87" dur="1" fill="hold">
                                          <p:stCondLst>
                                            <p:cond delay="499"/>
                                          </p:stCondLst>
                                        </p:cTn>
                                        <p:tgtEl>
                                          <p:spTgt spid="16"/>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22" presetClass="exit" presetSubtype="8" fill="hold" grpId="0" nodeType="clickEffect">
                                  <p:stCondLst>
                                    <p:cond delay="0"/>
                                  </p:stCondLst>
                                  <p:childTnLst>
                                    <p:animEffect transition="out" filter="wipe(left)">
                                      <p:cBhvr>
                                        <p:cTn id="91" dur="500"/>
                                        <p:tgtEl>
                                          <p:spTgt spid="17"/>
                                        </p:tgtEl>
                                      </p:cBhvr>
                                    </p:animEffect>
                                    <p:set>
                                      <p:cBhvr>
                                        <p:cTn id="92"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4" grpId="0" build="p"/>
      <p:bldP spid="16" grpId="0" animBg="1"/>
      <p:bldP spid="17" grpId="0" animBg="1"/>
      <p:bldP spid="18" grpId="0" build="p"/>
    </p:bldLst>
  </p:timing>
</p:sld>
</file>

<file path=ppt/slides/slide1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Subtraction</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7" y="1023563"/>
            <a:ext cx="11703713" cy="21712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There is also another way to perform binary subtraction – it is similar to how you probably perform denary subtraction – let’s see with 1364 - 289</a:t>
            </a:r>
          </a:p>
        </p:txBody>
      </p:sp>
      <p:graphicFrame>
        <p:nvGraphicFramePr>
          <p:cNvPr id="6" name="Table 5">
            <a:extLst>
              <a:ext uri="{FF2B5EF4-FFF2-40B4-BE49-F238E27FC236}">
                <a16:creationId xmlns:a16="http://schemas.microsoft.com/office/drawing/2014/main" id="{B9F4623D-2AF2-4CA8-930A-6E2F6901E0F4}"/>
              </a:ext>
            </a:extLst>
          </p:cNvPr>
          <p:cNvGraphicFramePr>
            <a:graphicFrameLocks noGrp="1"/>
          </p:cNvGraphicFramePr>
          <p:nvPr>
            <p:extLst>
              <p:ext uri="{D42A27DB-BD31-4B8C-83A1-F6EECF244321}">
                <p14:modId xmlns:p14="http://schemas.microsoft.com/office/powerpoint/2010/main" val="2738727773"/>
              </p:ext>
            </p:extLst>
          </p:nvPr>
        </p:nvGraphicFramePr>
        <p:xfrm>
          <a:off x="2893741" y="3328899"/>
          <a:ext cx="5446474" cy="2260030"/>
        </p:xfrm>
        <a:graphic>
          <a:graphicData uri="http://schemas.openxmlformats.org/drawingml/2006/table">
            <a:tbl>
              <a:tblPr firstRow="1" bandRow="1">
                <a:tableStyleId>{5C22544A-7EE6-4342-B048-85BDC9FD1C3A}</a:tableStyleId>
              </a:tblPr>
              <a:tblGrid>
                <a:gridCol w="1572106">
                  <a:extLst>
                    <a:ext uri="{9D8B030D-6E8A-4147-A177-3AD203B41FA5}">
                      <a16:colId xmlns:a16="http://schemas.microsoft.com/office/drawing/2014/main" val="3687889296"/>
                    </a:ext>
                  </a:extLst>
                </a:gridCol>
                <a:gridCol w="968592">
                  <a:extLst>
                    <a:ext uri="{9D8B030D-6E8A-4147-A177-3AD203B41FA5}">
                      <a16:colId xmlns:a16="http://schemas.microsoft.com/office/drawing/2014/main" val="2555021757"/>
                    </a:ext>
                  </a:extLst>
                </a:gridCol>
                <a:gridCol w="968592">
                  <a:extLst>
                    <a:ext uri="{9D8B030D-6E8A-4147-A177-3AD203B41FA5}">
                      <a16:colId xmlns:a16="http://schemas.microsoft.com/office/drawing/2014/main" val="3526651773"/>
                    </a:ext>
                  </a:extLst>
                </a:gridCol>
                <a:gridCol w="968592">
                  <a:extLst>
                    <a:ext uri="{9D8B030D-6E8A-4147-A177-3AD203B41FA5}">
                      <a16:colId xmlns:a16="http://schemas.microsoft.com/office/drawing/2014/main" val="2032740245"/>
                    </a:ext>
                  </a:extLst>
                </a:gridCol>
                <a:gridCol w="968592">
                  <a:extLst>
                    <a:ext uri="{9D8B030D-6E8A-4147-A177-3AD203B41FA5}">
                      <a16:colId xmlns:a16="http://schemas.microsoft.com/office/drawing/2014/main" val="1503998792"/>
                    </a:ext>
                  </a:extLst>
                </a:gridCol>
              </a:tblGrid>
              <a:tr h="409868">
                <a:tc>
                  <a:txBody>
                    <a:bodyPr/>
                    <a:lstStyle/>
                    <a:p>
                      <a:pPr algn="ctr"/>
                      <a:r>
                        <a:rPr lang="en-US" sz="3000" b="1" baseline="0" dirty="0">
                          <a:solidFill>
                            <a:schemeClr val="bg1"/>
                          </a:solidFill>
                        </a:rPr>
                        <a:t>Borrow</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strike="noStrike" baseline="0" dirty="0">
                          <a:solidFill>
                            <a:srgbClr val="00CC00"/>
                          </a:solidFill>
                        </a:rPr>
                        <a:t>10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strike="noStrike" baseline="0" dirty="0">
                          <a:solidFill>
                            <a:srgbClr val="00CC00"/>
                          </a:solidFill>
                        </a:rPr>
                        <a:t>10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strike="sngStrike" baseline="0" dirty="0">
                          <a:solidFill>
                            <a:srgbClr val="FF0000"/>
                          </a:solidFill>
                        </a:rPr>
                        <a:t>3</a:t>
                      </a: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strike="sngStrike" baseline="0" dirty="0">
                          <a:solidFill>
                            <a:srgbClr val="FF0000"/>
                          </a:solidFill>
                        </a:rPr>
                        <a:t>6</a:t>
                      </a:r>
                      <a:r>
                        <a:rPr lang="en-US" sz="3000" b="0" baseline="0" dirty="0">
                          <a:solidFill>
                            <a:schemeClr val="bg1"/>
                          </a:solidFill>
                        </a:rPr>
                        <a:t>5</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8</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9</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7</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5</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Tree>
    <p:extLst>
      <p:ext uri="{BB962C8B-B14F-4D97-AF65-F5344CB8AC3E}">
        <p14:creationId xmlns:p14="http://schemas.microsoft.com/office/powerpoint/2010/main" val="356787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Subtraction</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7" y="1023563"/>
            <a:ext cx="11703713" cy="21712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How would you perform 246 – 357?</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If the 2</a:t>
            </a:r>
            <a:r>
              <a:rPr lang="en-US" sz="2800" baseline="30000" dirty="0">
                <a:solidFill>
                  <a:prstClr val="white"/>
                </a:solidFill>
                <a:latin typeface="Bahnschrift SemiBold SemiConden" panose="020B0502040204020203" pitchFamily="34" charset="0"/>
              </a:rPr>
              <a:t>nd</a:t>
            </a:r>
            <a:r>
              <a:rPr lang="en-US" sz="2800" dirty="0">
                <a:solidFill>
                  <a:prstClr val="white"/>
                </a:solidFill>
                <a:latin typeface="Bahnschrift SemiBold SemiConden" panose="020B0502040204020203" pitchFamily="34" charset="0"/>
              </a:rPr>
              <a:t> number is bigger, you need to switch the order, then add a minus sign – i.e.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-(357 – 246)</a:t>
            </a:r>
          </a:p>
        </p:txBody>
      </p:sp>
      <p:graphicFrame>
        <p:nvGraphicFramePr>
          <p:cNvPr id="6" name="Table 5">
            <a:extLst>
              <a:ext uri="{FF2B5EF4-FFF2-40B4-BE49-F238E27FC236}">
                <a16:creationId xmlns:a16="http://schemas.microsoft.com/office/drawing/2014/main" id="{B9F4623D-2AF2-4CA8-930A-6E2F6901E0F4}"/>
              </a:ext>
            </a:extLst>
          </p:cNvPr>
          <p:cNvGraphicFramePr>
            <a:graphicFrameLocks noGrp="1"/>
          </p:cNvGraphicFramePr>
          <p:nvPr>
            <p:extLst>
              <p:ext uri="{D42A27DB-BD31-4B8C-83A1-F6EECF244321}">
                <p14:modId xmlns:p14="http://schemas.microsoft.com/office/powerpoint/2010/main" val="183766622"/>
              </p:ext>
            </p:extLst>
          </p:nvPr>
        </p:nvGraphicFramePr>
        <p:xfrm>
          <a:off x="2893741" y="3328899"/>
          <a:ext cx="5446474" cy="2260030"/>
        </p:xfrm>
        <a:graphic>
          <a:graphicData uri="http://schemas.openxmlformats.org/drawingml/2006/table">
            <a:tbl>
              <a:tblPr firstRow="1" bandRow="1">
                <a:tableStyleId>{5C22544A-7EE6-4342-B048-85BDC9FD1C3A}</a:tableStyleId>
              </a:tblPr>
              <a:tblGrid>
                <a:gridCol w="1572106">
                  <a:extLst>
                    <a:ext uri="{9D8B030D-6E8A-4147-A177-3AD203B41FA5}">
                      <a16:colId xmlns:a16="http://schemas.microsoft.com/office/drawing/2014/main" val="3687889296"/>
                    </a:ext>
                  </a:extLst>
                </a:gridCol>
                <a:gridCol w="968592">
                  <a:extLst>
                    <a:ext uri="{9D8B030D-6E8A-4147-A177-3AD203B41FA5}">
                      <a16:colId xmlns:a16="http://schemas.microsoft.com/office/drawing/2014/main" val="2555021757"/>
                    </a:ext>
                  </a:extLst>
                </a:gridCol>
                <a:gridCol w="968592">
                  <a:extLst>
                    <a:ext uri="{9D8B030D-6E8A-4147-A177-3AD203B41FA5}">
                      <a16:colId xmlns:a16="http://schemas.microsoft.com/office/drawing/2014/main" val="3526651773"/>
                    </a:ext>
                  </a:extLst>
                </a:gridCol>
                <a:gridCol w="968592">
                  <a:extLst>
                    <a:ext uri="{9D8B030D-6E8A-4147-A177-3AD203B41FA5}">
                      <a16:colId xmlns:a16="http://schemas.microsoft.com/office/drawing/2014/main" val="2032740245"/>
                    </a:ext>
                  </a:extLst>
                </a:gridCol>
                <a:gridCol w="968592">
                  <a:extLst>
                    <a:ext uri="{9D8B030D-6E8A-4147-A177-3AD203B41FA5}">
                      <a16:colId xmlns:a16="http://schemas.microsoft.com/office/drawing/2014/main" val="1503998792"/>
                    </a:ext>
                  </a:extLst>
                </a:gridCol>
              </a:tblGrid>
              <a:tr h="409868">
                <a:tc>
                  <a:txBody>
                    <a:bodyPr/>
                    <a:lstStyle/>
                    <a:p>
                      <a:pPr algn="ctr"/>
                      <a:r>
                        <a:rPr lang="en-US" sz="3000" b="1" baseline="0" dirty="0">
                          <a:solidFill>
                            <a:schemeClr val="bg1"/>
                          </a:solidFill>
                        </a:rPr>
                        <a:t>Borrow</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3</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5</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7</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4</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6</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Tree>
    <p:extLst>
      <p:ext uri="{BB962C8B-B14F-4D97-AF65-F5344CB8AC3E}">
        <p14:creationId xmlns:p14="http://schemas.microsoft.com/office/powerpoint/2010/main" val="1031671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1" end="1"/>
                                            </p:txEl>
                                          </p:spTgt>
                                        </p:tgtEl>
                                        <p:attrNameLst>
                                          <p:attrName>style.visibility</p:attrName>
                                        </p:attrNameLst>
                                      </p:cBhvr>
                                      <p:to>
                                        <p:strVal val="visible"/>
                                      </p:to>
                                    </p:set>
                                    <p:anim calcmode="lin" valueType="num">
                                      <p:cBhvr>
                                        <p:cTn id="14" dur="500" fill="hold"/>
                                        <p:tgtEl>
                                          <p:spTgt spid="15">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1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xEl>
                                              <p:pRg st="2" end="2"/>
                                            </p:txEl>
                                          </p:spTgt>
                                        </p:tgtEl>
                                        <p:attrNameLst>
                                          <p:attrName>style.visibility</p:attrName>
                                        </p:attrNameLst>
                                      </p:cBhvr>
                                      <p:to>
                                        <p:strVal val="visible"/>
                                      </p:to>
                                    </p:set>
                                    <p:anim calcmode="lin" valueType="num">
                                      <p:cBhvr>
                                        <p:cTn id="21"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1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Subtraction</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7" y="1023563"/>
            <a:ext cx="4313019" cy="21712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0 – 0 = 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1 – 0 =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1 – 1 = 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0 – 1 (borrow required)</a:t>
            </a:r>
          </a:p>
        </p:txBody>
      </p:sp>
      <p:graphicFrame>
        <p:nvGraphicFramePr>
          <p:cNvPr id="7" name="Table 6">
            <a:extLst>
              <a:ext uri="{FF2B5EF4-FFF2-40B4-BE49-F238E27FC236}">
                <a16:creationId xmlns:a16="http://schemas.microsoft.com/office/drawing/2014/main" id="{E3A2807D-D34E-448B-BE74-C33CA2B0B730}"/>
              </a:ext>
            </a:extLst>
          </p:cNvPr>
          <p:cNvGraphicFramePr>
            <a:graphicFrameLocks noGrp="1"/>
          </p:cNvGraphicFramePr>
          <p:nvPr>
            <p:extLst>
              <p:ext uri="{D42A27DB-BD31-4B8C-83A1-F6EECF244321}">
                <p14:modId xmlns:p14="http://schemas.microsoft.com/office/powerpoint/2010/main" val="4059160253"/>
              </p:ext>
            </p:extLst>
          </p:nvPr>
        </p:nvGraphicFramePr>
        <p:xfrm>
          <a:off x="512710" y="4218386"/>
          <a:ext cx="5446474" cy="2260030"/>
        </p:xfrm>
        <a:graphic>
          <a:graphicData uri="http://schemas.openxmlformats.org/drawingml/2006/table">
            <a:tbl>
              <a:tblPr firstRow="1" bandRow="1">
                <a:tableStyleId>{5C22544A-7EE6-4342-B048-85BDC9FD1C3A}</a:tableStyleId>
              </a:tblPr>
              <a:tblGrid>
                <a:gridCol w="1572106">
                  <a:extLst>
                    <a:ext uri="{9D8B030D-6E8A-4147-A177-3AD203B41FA5}">
                      <a16:colId xmlns:a16="http://schemas.microsoft.com/office/drawing/2014/main" val="3687889296"/>
                    </a:ext>
                  </a:extLst>
                </a:gridCol>
                <a:gridCol w="968592">
                  <a:extLst>
                    <a:ext uri="{9D8B030D-6E8A-4147-A177-3AD203B41FA5}">
                      <a16:colId xmlns:a16="http://schemas.microsoft.com/office/drawing/2014/main" val="2555021757"/>
                    </a:ext>
                  </a:extLst>
                </a:gridCol>
                <a:gridCol w="968592">
                  <a:extLst>
                    <a:ext uri="{9D8B030D-6E8A-4147-A177-3AD203B41FA5}">
                      <a16:colId xmlns:a16="http://schemas.microsoft.com/office/drawing/2014/main" val="3526651773"/>
                    </a:ext>
                  </a:extLst>
                </a:gridCol>
                <a:gridCol w="968592">
                  <a:extLst>
                    <a:ext uri="{9D8B030D-6E8A-4147-A177-3AD203B41FA5}">
                      <a16:colId xmlns:a16="http://schemas.microsoft.com/office/drawing/2014/main" val="2032740245"/>
                    </a:ext>
                  </a:extLst>
                </a:gridCol>
                <a:gridCol w="968592">
                  <a:extLst>
                    <a:ext uri="{9D8B030D-6E8A-4147-A177-3AD203B41FA5}">
                      <a16:colId xmlns:a16="http://schemas.microsoft.com/office/drawing/2014/main" val="1503998792"/>
                    </a:ext>
                  </a:extLst>
                </a:gridCol>
              </a:tblGrid>
              <a:tr h="409868">
                <a:tc>
                  <a:txBody>
                    <a:bodyPr/>
                    <a:lstStyle/>
                    <a:p>
                      <a:pPr algn="ctr"/>
                      <a:r>
                        <a:rPr lang="en-US" sz="3000" b="1" baseline="0" dirty="0">
                          <a:solidFill>
                            <a:schemeClr val="bg1"/>
                          </a:solidFill>
                        </a:rPr>
                        <a:t>Borrow</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8" name="Rectangle 7">
            <a:extLst>
              <a:ext uri="{FF2B5EF4-FFF2-40B4-BE49-F238E27FC236}">
                <a16:creationId xmlns:a16="http://schemas.microsoft.com/office/drawing/2014/main" id="{5E50BBC0-12B0-4053-B468-49C1708A1E08}"/>
              </a:ext>
            </a:extLst>
          </p:cNvPr>
          <p:cNvSpPr/>
          <p:nvPr/>
        </p:nvSpPr>
        <p:spPr>
          <a:xfrm>
            <a:off x="4196449" y="1023561"/>
            <a:ext cx="7995551" cy="31947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In denary we borrow 10 of each place value - since the place to the left is 10x more than the place to the right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Hence, in binary, we borrow 2 (since e.g. taking a 32 and moving it to the 16s column: 32 = 16 *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Note: in exams, a borrow of 2 will usually be written in binary as 10</a:t>
            </a:r>
          </a:p>
        </p:txBody>
      </p:sp>
      <p:graphicFrame>
        <p:nvGraphicFramePr>
          <p:cNvPr id="9" name="Table 8">
            <a:extLst>
              <a:ext uri="{FF2B5EF4-FFF2-40B4-BE49-F238E27FC236}">
                <a16:creationId xmlns:a16="http://schemas.microsoft.com/office/drawing/2014/main" id="{5145C7A4-F100-40D7-9FFE-9C334BEE1471}"/>
              </a:ext>
            </a:extLst>
          </p:cNvPr>
          <p:cNvGraphicFramePr>
            <a:graphicFrameLocks noGrp="1"/>
          </p:cNvGraphicFramePr>
          <p:nvPr>
            <p:extLst>
              <p:ext uri="{D42A27DB-BD31-4B8C-83A1-F6EECF244321}">
                <p14:modId xmlns:p14="http://schemas.microsoft.com/office/powerpoint/2010/main" val="3056339207"/>
              </p:ext>
            </p:extLst>
          </p:nvPr>
        </p:nvGraphicFramePr>
        <p:xfrm>
          <a:off x="6352355" y="4218386"/>
          <a:ext cx="5446474" cy="2260030"/>
        </p:xfrm>
        <a:graphic>
          <a:graphicData uri="http://schemas.openxmlformats.org/drawingml/2006/table">
            <a:tbl>
              <a:tblPr firstRow="1" bandRow="1">
                <a:tableStyleId>{5C22544A-7EE6-4342-B048-85BDC9FD1C3A}</a:tableStyleId>
              </a:tblPr>
              <a:tblGrid>
                <a:gridCol w="1572106">
                  <a:extLst>
                    <a:ext uri="{9D8B030D-6E8A-4147-A177-3AD203B41FA5}">
                      <a16:colId xmlns:a16="http://schemas.microsoft.com/office/drawing/2014/main" val="3687889296"/>
                    </a:ext>
                  </a:extLst>
                </a:gridCol>
                <a:gridCol w="968592">
                  <a:extLst>
                    <a:ext uri="{9D8B030D-6E8A-4147-A177-3AD203B41FA5}">
                      <a16:colId xmlns:a16="http://schemas.microsoft.com/office/drawing/2014/main" val="2555021757"/>
                    </a:ext>
                  </a:extLst>
                </a:gridCol>
                <a:gridCol w="968592">
                  <a:extLst>
                    <a:ext uri="{9D8B030D-6E8A-4147-A177-3AD203B41FA5}">
                      <a16:colId xmlns:a16="http://schemas.microsoft.com/office/drawing/2014/main" val="3526651773"/>
                    </a:ext>
                  </a:extLst>
                </a:gridCol>
                <a:gridCol w="968592">
                  <a:extLst>
                    <a:ext uri="{9D8B030D-6E8A-4147-A177-3AD203B41FA5}">
                      <a16:colId xmlns:a16="http://schemas.microsoft.com/office/drawing/2014/main" val="2032740245"/>
                    </a:ext>
                  </a:extLst>
                </a:gridCol>
                <a:gridCol w="968592">
                  <a:extLst>
                    <a:ext uri="{9D8B030D-6E8A-4147-A177-3AD203B41FA5}">
                      <a16:colId xmlns:a16="http://schemas.microsoft.com/office/drawing/2014/main" val="1503998792"/>
                    </a:ext>
                  </a:extLst>
                </a:gridCol>
              </a:tblGrid>
              <a:tr h="409868">
                <a:tc>
                  <a:txBody>
                    <a:bodyPr/>
                    <a:lstStyle/>
                    <a:p>
                      <a:pPr algn="ctr"/>
                      <a:r>
                        <a:rPr lang="en-US" sz="3000" b="1" baseline="0" dirty="0">
                          <a:solidFill>
                            <a:schemeClr val="bg1"/>
                          </a:solidFill>
                        </a:rPr>
                        <a:t>Borrow</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2</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297749310"/>
                  </a:ext>
                </a:extLst>
              </a:tr>
              <a:tr h="614110">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strike="sngStrike" baseline="0" dirty="0">
                          <a:solidFill>
                            <a:srgbClr val="FF0000"/>
                          </a:solidFill>
                        </a:rPr>
                        <a:t>1</a:t>
                      </a: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09868">
                <a:tc>
                  <a:txBody>
                    <a:bodyPr/>
                    <a:lstStyle/>
                    <a:p>
                      <a:pPr algn="ct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Tree>
    <p:extLst>
      <p:ext uri="{BB962C8B-B14F-4D97-AF65-F5344CB8AC3E}">
        <p14:creationId xmlns:p14="http://schemas.microsoft.com/office/powerpoint/2010/main" val="315741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5">
                                            <p:txEl>
                                              <p:pRg st="1" end="1"/>
                                            </p:txEl>
                                          </p:spTgt>
                                        </p:tgtEl>
                                        <p:attrNameLst>
                                          <p:attrName>style.visibility</p:attrName>
                                        </p:attrNameLst>
                                      </p:cBhvr>
                                      <p:to>
                                        <p:strVal val="visible"/>
                                      </p:to>
                                    </p:set>
                                    <p:anim calcmode="lin" valueType="num">
                                      <p:cBhvr>
                                        <p:cTn id="14" dur="500" fill="hold"/>
                                        <p:tgtEl>
                                          <p:spTgt spid="15">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15">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1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xEl>
                                              <p:pRg st="2" end="2"/>
                                            </p:txEl>
                                          </p:spTgt>
                                        </p:tgtEl>
                                        <p:attrNameLst>
                                          <p:attrName>style.visibility</p:attrName>
                                        </p:attrNameLst>
                                      </p:cBhvr>
                                      <p:to>
                                        <p:strVal val="visible"/>
                                      </p:to>
                                    </p:set>
                                    <p:anim calcmode="lin" valueType="num">
                                      <p:cBhvr>
                                        <p:cTn id="21"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1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xEl>
                                              <p:pRg st="3" end="3"/>
                                            </p:txEl>
                                          </p:spTgt>
                                        </p:tgtEl>
                                        <p:attrNameLst>
                                          <p:attrName>style.visibility</p:attrName>
                                        </p:attrNameLst>
                                      </p:cBhvr>
                                      <p:to>
                                        <p:strVal val="visible"/>
                                      </p:to>
                                    </p:set>
                                    <p:anim calcmode="lin" valueType="num">
                                      <p:cBhvr>
                                        <p:cTn id="28" dur="500" fill="hold"/>
                                        <p:tgtEl>
                                          <p:spTgt spid="15">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15">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15">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8">
                                            <p:txEl>
                                              <p:pRg st="0" end="0"/>
                                            </p:txEl>
                                          </p:spTgt>
                                        </p:tgtEl>
                                        <p:attrNameLst>
                                          <p:attrName>style.visibility</p:attrName>
                                        </p:attrNameLst>
                                      </p:cBhvr>
                                      <p:to>
                                        <p:strVal val="visible"/>
                                      </p:to>
                                    </p:set>
                                    <p:anim calcmode="lin" valueType="num">
                                      <p:cBhvr>
                                        <p:cTn id="42"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43"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44" dur="500"/>
                                        <p:tgtEl>
                                          <p:spTgt spid="8">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8">
                                            <p:txEl>
                                              <p:pRg st="1" end="1"/>
                                            </p:txEl>
                                          </p:spTgt>
                                        </p:tgtEl>
                                        <p:attrNameLst>
                                          <p:attrName>style.visibility</p:attrName>
                                        </p:attrNameLst>
                                      </p:cBhvr>
                                      <p:to>
                                        <p:strVal val="visible"/>
                                      </p:to>
                                    </p:set>
                                    <p:anim calcmode="lin" valueType="num">
                                      <p:cBhvr>
                                        <p:cTn id="49"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50"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51" dur="500"/>
                                        <p:tgtEl>
                                          <p:spTgt spid="8">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8">
                                            <p:txEl>
                                              <p:pRg st="2" end="2"/>
                                            </p:txEl>
                                          </p:spTgt>
                                        </p:tgtEl>
                                        <p:attrNameLst>
                                          <p:attrName>style.visibility</p:attrName>
                                        </p:attrNameLst>
                                      </p:cBhvr>
                                      <p:to>
                                        <p:strVal val="visible"/>
                                      </p:to>
                                    </p:set>
                                    <p:anim calcmode="lin" valueType="num">
                                      <p:cBhvr>
                                        <p:cTn id="56"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57"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58" dur="500"/>
                                        <p:tgtEl>
                                          <p:spTgt spid="8">
                                            <p:txEl>
                                              <p:pRg st="2" end="2"/>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8" grpId="0" build="p"/>
    </p:bldLst>
  </p:timing>
</p:sld>
</file>

<file path=ppt/slides/slide1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1"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Subtraction - Practice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7" y="1023563"/>
            <a:ext cx="11673175" cy="845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Assume all are unsigned binary numbers</a:t>
            </a:r>
          </a:p>
        </p:txBody>
      </p:sp>
      <p:graphicFrame>
        <p:nvGraphicFramePr>
          <p:cNvPr id="7" name="Table 6">
            <a:extLst>
              <a:ext uri="{FF2B5EF4-FFF2-40B4-BE49-F238E27FC236}">
                <a16:creationId xmlns:a16="http://schemas.microsoft.com/office/drawing/2014/main" id="{E3A2807D-D34E-448B-BE74-C33CA2B0B730}"/>
              </a:ext>
            </a:extLst>
          </p:cNvPr>
          <p:cNvGraphicFramePr>
            <a:graphicFrameLocks noGrp="1"/>
          </p:cNvGraphicFramePr>
          <p:nvPr>
            <p:extLst>
              <p:ext uri="{D42A27DB-BD31-4B8C-83A1-F6EECF244321}">
                <p14:modId xmlns:p14="http://schemas.microsoft.com/office/powerpoint/2010/main" val="2567619524"/>
              </p:ext>
            </p:extLst>
          </p:nvPr>
        </p:nvGraphicFramePr>
        <p:xfrm>
          <a:off x="512710" y="4218386"/>
          <a:ext cx="4829913" cy="1985712"/>
        </p:xfrm>
        <a:graphic>
          <a:graphicData uri="http://schemas.openxmlformats.org/drawingml/2006/table">
            <a:tbl>
              <a:tblPr firstRow="1" bandRow="1">
                <a:tableStyleId>{5C22544A-7EE6-4342-B048-85BDC9FD1C3A}</a:tableStyleId>
              </a:tblPr>
              <a:tblGrid>
                <a:gridCol w="536657">
                  <a:extLst>
                    <a:ext uri="{9D8B030D-6E8A-4147-A177-3AD203B41FA5}">
                      <a16:colId xmlns:a16="http://schemas.microsoft.com/office/drawing/2014/main" val="3687889296"/>
                    </a:ext>
                  </a:extLst>
                </a:gridCol>
                <a:gridCol w="536657">
                  <a:extLst>
                    <a:ext uri="{9D8B030D-6E8A-4147-A177-3AD203B41FA5}">
                      <a16:colId xmlns:a16="http://schemas.microsoft.com/office/drawing/2014/main" val="2555021757"/>
                    </a:ext>
                  </a:extLst>
                </a:gridCol>
                <a:gridCol w="536657">
                  <a:extLst>
                    <a:ext uri="{9D8B030D-6E8A-4147-A177-3AD203B41FA5}">
                      <a16:colId xmlns:a16="http://schemas.microsoft.com/office/drawing/2014/main" val="3526651773"/>
                    </a:ext>
                  </a:extLst>
                </a:gridCol>
                <a:gridCol w="536657">
                  <a:extLst>
                    <a:ext uri="{9D8B030D-6E8A-4147-A177-3AD203B41FA5}">
                      <a16:colId xmlns:a16="http://schemas.microsoft.com/office/drawing/2014/main" val="2032740245"/>
                    </a:ext>
                  </a:extLst>
                </a:gridCol>
                <a:gridCol w="536657">
                  <a:extLst>
                    <a:ext uri="{9D8B030D-6E8A-4147-A177-3AD203B41FA5}">
                      <a16:colId xmlns:a16="http://schemas.microsoft.com/office/drawing/2014/main" val="1503998792"/>
                    </a:ext>
                  </a:extLst>
                </a:gridCol>
                <a:gridCol w="536657">
                  <a:extLst>
                    <a:ext uri="{9D8B030D-6E8A-4147-A177-3AD203B41FA5}">
                      <a16:colId xmlns:a16="http://schemas.microsoft.com/office/drawing/2014/main" val="1703404488"/>
                    </a:ext>
                  </a:extLst>
                </a:gridCol>
                <a:gridCol w="536657">
                  <a:extLst>
                    <a:ext uri="{9D8B030D-6E8A-4147-A177-3AD203B41FA5}">
                      <a16:colId xmlns:a16="http://schemas.microsoft.com/office/drawing/2014/main" val="3706609020"/>
                    </a:ext>
                  </a:extLst>
                </a:gridCol>
                <a:gridCol w="536657">
                  <a:extLst>
                    <a:ext uri="{9D8B030D-6E8A-4147-A177-3AD203B41FA5}">
                      <a16:colId xmlns:a16="http://schemas.microsoft.com/office/drawing/2014/main" val="4074469699"/>
                    </a:ext>
                  </a:extLst>
                </a:gridCol>
                <a:gridCol w="536657">
                  <a:extLst>
                    <a:ext uri="{9D8B030D-6E8A-4147-A177-3AD203B41FA5}">
                      <a16:colId xmlns:a16="http://schemas.microsoft.com/office/drawing/2014/main" val="1734022943"/>
                    </a:ext>
                  </a:extLst>
                </a:gridCol>
              </a:tblGrid>
              <a:tr h="496428">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2</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2</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2</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297749310"/>
                  </a:ext>
                </a:extLst>
              </a:tr>
              <a:tr h="496428">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strike="sngStrike" baseline="0" dirty="0">
                          <a:solidFill>
                            <a:srgbClr val="FF0000"/>
                          </a:solidFill>
                        </a:rPr>
                        <a:t>1</a:t>
                      </a: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strike="sngStrike" baseline="0" dirty="0">
                          <a:solidFill>
                            <a:srgbClr val="FF0000"/>
                          </a:solidFill>
                        </a:rPr>
                        <a:t>1</a:t>
                      </a: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strike="sngStrike" baseline="0" dirty="0">
                          <a:solidFill>
                            <a:srgbClr val="FF0000"/>
                          </a:solidFill>
                        </a:rPr>
                        <a:t>1</a:t>
                      </a: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96428">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96428">
                <a:tc>
                  <a:txBody>
                    <a:bodyPr/>
                    <a:lstStyle/>
                    <a:p>
                      <a:pPr algn="ctr"/>
                      <a:r>
                        <a:rPr lang="en-US" sz="2400" b="1" baseline="0" dirty="0">
                          <a:solidFill>
                            <a:schemeClr val="bg1"/>
                          </a:solidFill>
                        </a:rPr>
                        <a:t>=</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0" name="Rectangle 9">
            <a:extLst>
              <a:ext uri="{FF2B5EF4-FFF2-40B4-BE49-F238E27FC236}">
                <a16:creationId xmlns:a16="http://schemas.microsoft.com/office/drawing/2014/main" id="{93E247B5-A462-416D-BACA-CD928AE7E2FB}"/>
              </a:ext>
            </a:extLst>
          </p:cNvPr>
          <p:cNvSpPr/>
          <p:nvPr/>
        </p:nvSpPr>
        <p:spPr>
          <a:xfrm>
            <a:off x="1375518" y="1880544"/>
            <a:ext cx="3720860" cy="845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10110110 - 01100011</a:t>
            </a:r>
          </a:p>
        </p:txBody>
      </p:sp>
      <p:sp>
        <p:nvSpPr>
          <p:cNvPr id="11" name="Rectangle 10">
            <a:extLst>
              <a:ext uri="{FF2B5EF4-FFF2-40B4-BE49-F238E27FC236}">
                <a16:creationId xmlns:a16="http://schemas.microsoft.com/office/drawing/2014/main" id="{ED1B4FCA-B8A8-43C5-8F44-A429011176B1}"/>
              </a:ext>
            </a:extLst>
          </p:cNvPr>
          <p:cNvSpPr/>
          <p:nvPr/>
        </p:nvSpPr>
        <p:spPr>
          <a:xfrm>
            <a:off x="7428386" y="1880544"/>
            <a:ext cx="3720860" cy="845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prstClr val="white"/>
                </a:solidFill>
                <a:latin typeface="Bahnschrift SemiBold SemiConden" panose="020B0502040204020203" pitchFamily="34" charset="0"/>
              </a:rPr>
              <a:t>10000000 </a:t>
            </a:r>
            <a:r>
              <a:rPr lang="en-US" sz="2800" dirty="0">
                <a:solidFill>
                  <a:prstClr val="white"/>
                </a:solidFill>
                <a:latin typeface="Bahnschrift SemiBold SemiConden" panose="020B0502040204020203" pitchFamily="34" charset="0"/>
              </a:rPr>
              <a:t>- 00000001</a:t>
            </a:r>
          </a:p>
        </p:txBody>
      </p:sp>
      <p:graphicFrame>
        <p:nvGraphicFramePr>
          <p:cNvPr id="12" name="Table 11">
            <a:extLst>
              <a:ext uri="{FF2B5EF4-FFF2-40B4-BE49-F238E27FC236}">
                <a16:creationId xmlns:a16="http://schemas.microsoft.com/office/drawing/2014/main" id="{A7A1AC04-D3CC-4833-AEE6-7883E7E3712E}"/>
              </a:ext>
            </a:extLst>
          </p:cNvPr>
          <p:cNvGraphicFramePr>
            <a:graphicFrameLocks noGrp="1"/>
          </p:cNvGraphicFramePr>
          <p:nvPr>
            <p:extLst>
              <p:ext uri="{D42A27DB-BD31-4B8C-83A1-F6EECF244321}">
                <p14:modId xmlns:p14="http://schemas.microsoft.com/office/powerpoint/2010/main" val="1916583684"/>
              </p:ext>
            </p:extLst>
          </p:nvPr>
        </p:nvGraphicFramePr>
        <p:xfrm>
          <a:off x="6352355" y="4212704"/>
          <a:ext cx="4829913" cy="1985712"/>
        </p:xfrm>
        <a:graphic>
          <a:graphicData uri="http://schemas.openxmlformats.org/drawingml/2006/table">
            <a:tbl>
              <a:tblPr firstRow="1" bandRow="1">
                <a:tableStyleId>{5C22544A-7EE6-4342-B048-85BDC9FD1C3A}</a:tableStyleId>
              </a:tblPr>
              <a:tblGrid>
                <a:gridCol w="536657">
                  <a:extLst>
                    <a:ext uri="{9D8B030D-6E8A-4147-A177-3AD203B41FA5}">
                      <a16:colId xmlns:a16="http://schemas.microsoft.com/office/drawing/2014/main" val="3687889296"/>
                    </a:ext>
                  </a:extLst>
                </a:gridCol>
                <a:gridCol w="536657">
                  <a:extLst>
                    <a:ext uri="{9D8B030D-6E8A-4147-A177-3AD203B41FA5}">
                      <a16:colId xmlns:a16="http://schemas.microsoft.com/office/drawing/2014/main" val="2555021757"/>
                    </a:ext>
                  </a:extLst>
                </a:gridCol>
                <a:gridCol w="536657">
                  <a:extLst>
                    <a:ext uri="{9D8B030D-6E8A-4147-A177-3AD203B41FA5}">
                      <a16:colId xmlns:a16="http://schemas.microsoft.com/office/drawing/2014/main" val="3526651773"/>
                    </a:ext>
                  </a:extLst>
                </a:gridCol>
                <a:gridCol w="536657">
                  <a:extLst>
                    <a:ext uri="{9D8B030D-6E8A-4147-A177-3AD203B41FA5}">
                      <a16:colId xmlns:a16="http://schemas.microsoft.com/office/drawing/2014/main" val="2032740245"/>
                    </a:ext>
                  </a:extLst>
                </a:gridCol>
                <a:gridCol w="536657">
                  <a:extLst>
                    <a:ext uri="{9D8B030D-6E8A-4147-A177-3AD203B41FA5}">
                      <a16:colId xmlns:a16="http://schemas.microsoft.com/office/drawing/2014/main" val="1503998792"/>
                    </a:ext>
                  </a:extLst>
                </a:gridCol>
                <a:gridCol w="536657">
                  <a:extLst>
                    <a:ext uri="{9D8B030D-6E8A-4147-A177-3AD203B41FA5}">
                      <a16:colId xmlns:a16="http://schemas.microsoft.com/office/drawing/2014/main" val="1703404488"/>
                    </a:ext>
                  </a:extLst>
                </a:gridCol>
                <a:gridCol w="536657">
                  <a:extLst>
                    <a:ext uri="{9D8B030D-6E8A-4147-A177-3AD203B41FA5}">
                      <a16:colId xmlns:a16="http://schemas.microsoft.com/office/drawing/2014/main" val="3706609020"/>
                    </a:ext>
                  </a:extLst>
                </a:gridCol>
                <a:gridCol w="536657">
                  <a:extLst>
                    <a:ext uri="{9D8B030D-6E8A-4147-A177-3AD203B41FA5}">
                      <a16:colId xmlns:a16="http://schemas.microsoft.com/office/drawing/2014/main" val="4074469699"/>
                    </a:ext>
                  </a:extLst>
                </a:gridCol>
                <a:gridCol w="536657">
                  <a:extLst>
                    <a:ext uri="{9D8B030D-6E8A-4147-A177-3AD203B41FA5}">
                      <a16:colId xmlns:a16="http://schemas.microsoft.com/office/drawing/2014/main" val="1734022943"/>
                    </a:ext>
                  </a:extLst>
                </a:gridCol>
              </a:tblGrid>
              <a:tr h="496428">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strike="sngStrike" baseline="0" dirty="0">
                          <a:solidFill>
                            <a:srgbClr val="FF0000"/>
                          </a:solidFill>
                        </a:rPr>
                        <a:t>2</a:t>
                      </a: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strike="sngStrike" baseline="0" dirty="0">
                          <a:solidFill>
                            <a:srgbClr val="FF0000"/>
                          </a:solidFill>
                        </a:rPr>
                        <a:t>2</a:t>
                      </a: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strike="sngStrike" baseline="0" dirty="0">
                          <a:solidFill>
                            <a:srgbClr val="FF0000"/>
                          </a:solidFill>
                        </a:rPr>
                        <a:t>2</a:t>
                      </a: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strike="sngStrike" baseline="0" dirty="0">
                          <a:solidFill>
                            <a:srgbClr val="FF0000"/>
                          </a:solidFill>
                        </a:rPr>
                        <a:t>2</a:t>
                      </a: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strike="sngStrike" baseline="0" dirty="0">
                          <a:solidFill>
                            <a:srgbClr val="FF0000"/>
                          </a:solidFill>
                        </a:rPr>
                        <a:t>2</a:t>
                      </a: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strike="sngStrike" baseline="0" dirty="0">
                          <a:solidFill>
                            <a:srgbClr val="FF0000"/>
                          </a:solidFill>
                        </a:rPr>
                        <a:t>2</a:t>
                      </a: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2</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297749310"/>
                  </a:ext>
                </a:extLst>
              </a:tr>
              <a:tr h="496428">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strike="sngStrike" baseline="0" dirty="0">
                          <a:solidFill>
                            <a:srgbClr val="FF0000"/>
                          </a:solidFill>
                        </a:rPr>
                        <a:t>1</a:t>
                      </a: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62626"/>
                    </a:solidFill>
                  </a:tcPr>
                </a:tc>
                <a:extLst>
                  <a:ext uri="{0D108BD9-81ED-4DB2-BD59-A6C34878D82A}">
                    <a16:rowId xmlns:a16="http://schemas.microsoft.com/office/drawing/2014/main" val="957410735"/>
                  </a:ext>
                </a:extLst>
              </a:tr>
              <a:tr h="496428">
                <a:tc>
                  <a:txBody>
                    <a:bodyPr/>
                    <a:lstStyle/>
                    <a:p>
                      <a:pPr algn="ct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496428">
                <a:tc>
                  <a:txBody>
                    <a:bodyPr/>
                    <a:lstStyle/>
                    <a:p>
                      <a:pPr algn="ctr"/>
                      <a:r>
                        <a:rPr lang="en-US" sz="2400" b="1" baseline="0" dirty="0">
                          <a:solidFill>
                            <a:schemeClr val="bg1"/>
                          </a:solidFill>
                        </a:rPr>
                        <a:t>=</a:t>
                      </a:r>
                      <a:endParaRPr lang="en-GB" sz="24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400" b="0" baseline="0" dirty="0">
                          <a:solidFill>
                            <a:schemeClr val="bg1"/>
                          </a:solidFill>
                        </a:rPr>
                        <a:t>0</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2400" b="0" baseline="0" dirty="0">
                          <a:solidFill>
                            <a:schemeClr val="bg1"/>
                          </a:solidFill>
                        </a:rPr>
                        <a:t>1</a:t>
                      </a:r>
                      <a:endParaRPr lang="en-GB" sz="24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Tree>
    <p:extLst>
      <p:ext uri="{BB962C8B-B14F-4D97-AF65-F5344CB8AC3E}">
        <p14:creationId xmlns:p14="http://schemas.microsoft.com/office/powerpoint/2010/main" val="372745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1"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 Subtraction - Practice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EE0D182-5D56-4464-807A-8B15671A1E43}"/>
              </a:ext>
            </a:extLst>
          </p:cNvPr>
          <p:cNvSpPr/>
          <p:nvPr/>
        </p:nvSpPr>
        <p:spPr>
          <a:xfrm>
            <a:off x="225528" y="1023563"/>
            <a:ext cx="6927980" cy="58344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Use either the “add a negative number” method or the method we just saw to perform the following calculations in binary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1) 75 – 36</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Assume using unsigned:</a:t>
            </a:r>
            <a:br>
              <a:rPr lang="en-US" sz="2800" dirty="0">
                <a:solidFill>
                  <a:prstClr val="white"/>
                </a:solidFill>
                <a:latin typeface="Bahnschrift SemiBold SemiConden" panose="020B0502040204020203" pitchFamily="34" charset="0"/>
              </a:rPr>
            </a:br>
            <a:r>
              <a:rPr lang="en-US" sz="2800" dirty="0">
                <a:solidFill>
                  <a:prstClr val="white"/>
                </a:solidFill>
                <a:latin typeface="Bahnschrift SemiBold SemiConden" panose="020B0502040204020203" pitchFamily="34" charset="0"/>
              </a:rPr>
              <a:t>2) 10101010 - 00001111</a:t>
            </a:r>
          </a:p>
        </p:txBody>
      </p:sp>
      <p:sp>
        <p:nvSpPr>
          <p:cNvPr id="13" name="Rectangle 12">
            <a:extLst>
              <a:ext uri="{FF2B5EF4-FFF2-40B4-BE49-F238E27FC236}">
                <a16:creationId xmlns:a16="http://schemas.microsoft.com/office/drawing/2014/main" id="{30F8BB56-B844-4461-98F5-3A817B2EE2F3}"/>
              </a:ext>
            </a:extLst>
          </p:cNvPr>
          <p:cNvSpPr/>
          <p:nvPr/>
        </p:nvSpPr>
        <p:spPr>
          <a:xfrm>
            <a:off x="6662853" y="2524665"/>
            <a:ext cx="5529147" cy="43333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lvl="0" algn="ctr">
              <a:defRPr/>
            </a:pPr>
            <a:r>
              <a:rPr lang="en-US" sz="2800" dirty="0">
                <a:solidFill>
                  <a:srgbClr val="00CC00"/>
                </a:solidFill>
                <a:latin typeface="Bahnschrift SemiBold SemiConden" panose="020B0502040204020203" pitchFamily="34" charset="0"/>
              </a:rPr>
              <a:t>00100111</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srgbClr val="00CC00"/>
                </a:solidFill>
                <a:latin typeface="Bahnschrift SemiBold SemiConden" panose="020B0502040204020203" pitchFamily="34" charset="0"/>
              </a:rPr>
              <a:t>10011011</a:t>
            </a:r>
          </a:p>
        </p:txBody>
      </p:sp>
    </p:spTree>
    <p:extLst>
      <p:ext uri="{BB962C8B-B14F-4D97-AF65-F5344CB8AC3E}">
        <p14:creationId xmlns:p14="http://schemas.microsoft.com/office/powerpoint/2010/main" val="325068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p:cTn id="7" dur="5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3">
                                            <p:txEl>
                                              <p:pRg st="2" end="2"/>
                                            </p:txEl>
                                          </p:spTgt>
                                        </p:tgtEl>
                                        <p:attrNameLst>
                                          <p:attrName>style.visibility</p:attrName>
                                        </p:attrNameLst>
                                      </p:cBhvr>
                                      <p:to>
                                        <p:strVal val="visible"/>
                                      </p:to>
                                    </p:set>
                                    <p:anim calcmode="lin" valueType="num">
                                      <p:cBhvr>
                                        <p:cTn id="14" dur="500" fill="hold"/>
                                        <p:tgtEl>
                                          <p:spTgt spid="1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1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0" y="0"/>
            <a:ext cx="12192001"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9618 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Binary-Coded Decimal (BCD)</a:t>
            </a:r>
          </a:p>
        </p:txBody>
      </p:sp>
    </p:spTree>
    <p:extLst>
      <p:ext uri="{BB962C8B-B14F-4D97-AF65-F5344CB8AC3E}">
        <p14:creationId xmlns:p14="http://schemas.microsoft.com/office/powerpoint/2010/main" val="3196110846"/>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Class Overview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00000"/>
              </a:lnSpc>
              <a:spcBef>
                <a:spcPts val="0"/>
              </a:spcBef>
              <a:spcAft>
                <a:spcPts val="0"/>
              </a:spcAft>
              <a:buClrTx/>
              <a:buSzTx/>
              <a:buFontTx/>
              <a:buChar char="-"/>
              <a:tabLst/>
              <a:defRPr/>
            </a:pPr>
            <a:r>
              <a:rPr kumimoji="0" lang="en-US" sz="3200" b="0" i="0" u="none" strike="noStrike" kern="1200" cap="none" spc="0" normalizeH="0" baseline="0" noProof="0">
                <a:ln>
                  <a:noFill/>
                </a:ln>
                <a:solidFill>
                  <a:prstClr val="white"/>
                </a:solidFill>
                <a:effectLst/>
                <a:uLnTx/>
                <a:uFillTx/>
                <a:latin typeface="Bahnschrift SemiBold SemiConden" panose="020B0502040204020203" pitchFamily="34" charset="0"/>
                <a:ea typeface="+mn-ea"/>
                <a:cs typeface="+mn-cs"/>
              </a:rPr>
              <a:t>Accuracy issues </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with storing</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decimals in binary</a:t>
            </a:r>
          </a:p>
          <a:p>
            <a:pPr marL="457200" marR="0" lvl="0" indent="-457200" defTabSz="914400" rtl="0" eaLnBrk="1" fontAlgn="auto" latinLnBrk="0" hangingPunct="1">
              <a:lnSpc>
                <a:spcPct val="100000"/>
              </a:lnSpc>
              <a:spcBef>
                <a:spcPts val="0"/>
              </a:spcBef>
              <a:spcAft>
                <a:spcPts val="0"/>
              </a:spcAft>
              <a:buClrTx/>
              <a:buSzTx/>
              <a:buFontTx/>
              <a:buChar char="-"/>
              <a:tabLst/>
              <a:defRPr/>
            </a:pPr>
            <a:r>
              <a:rPr lang="en-US" sz="3200" baseline="0" dirty="0">
                <a:solidFill>
                  <a:prstClr val="white"/>
                </a:solidFill>
                <a:latin typeface="Bahnschrift SemiBold SemiConden" panose="020B0502040204020203" pitchFamily="34" charset="0"/>
              </a:rPr>
              <a:t>How binary-coded</a:t>
            </a:r>
            <a:r>
              <a:rPr lang="en-US" sz="3200" dirty="0">
                <a:solidFill>
                  <a:prstClr val="white"/>
                </a:solidFill>
                <a:latin typeface="Bahnschrift SemiBold SemiConden" panose="020B0502040204020203" pitchFamily="34" charset="0"/>
              </a:rPr>
              <a:t> decimal (BCD) addresses this</a:t>
            </a:r>
          </a:p>
          <a:p>
            <a:pPr marL="457200" marR="0" lvl="0" indent="-457200" defTabSz="914400" rtl="0" eaLnBrk="1" fontAlgn="auto" latinLnBrk="0" hangingPunct="1">
              <a:lnSpc>
                <a:spcPct val="100000"/>
              </a:lnSpc>
              <a:spcBef>
                <a:spcPts val="0"/>
              </a:spcBef>
              <a:spcAft>
                <a:spcPts val="0"/>
              </a:spcAft>
              <a:buClrTx/>
              <a:buSzTx/>
              <a:buFontTx/>
              <a:buChar char="-"/>
              <a:tabLst/>
              <a:defRPr/>
            </a:pPr>
            <a:r>
              <a:rPr lang="en-US" sz="3200" dirty="0">
                <a:solidFill>
                  <a:prstClr val="white"/>
                </a:solidFill>
                <a:latin typeface="Bahnschrift SemiBold SemiConden" panose="020B0502040204020203" pitchFamily="34" charset="0"/>
              </a:rPr>
              <a:t>BCD addition</a:t>
            </a:r>
          </a:p>
          <a:p>
            <a:pPr marL="457200" marR="0" lvl="0" indent="-457200" defTabSz="914400" rtl="0" eaLnBrk="1" fontAlgn="auto" latinLnBrk="0" hangingPunct="1">
              <a:lnSpc>
                <a:spcPct val="100000"/>
              </a:lnSpc>
              <a:spcBef>
                <a:spcPts val="0"/>
              </a:spcBef>
              <a:spcAft>
                <a:spcPts val="0"/>
              </a:spcAft>
              <a:buClrTx/>
              <a:buSzTx/>
              <a:buFontTx/>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Advantages</a:t>
            </a:r>
            <a:r>
              <a:rPr lang="en-US" sz="3200" dirty="0">
                <a:solidFill>
                  <a:prstClr val="white"/>
                </a:solidFill>
                <a:latin typeface="Bahnschrift SemiBold SemiConden" panose="020B0502040204020203" pitchFamily="34" charset="0"/>
              </a:rPr>
              <a:t>, disadvantages &amp; use cases of BCD</a:t>
            </a:r>
            <a:endParaRPr kumimoji="0" lang="en-US" sz="3200" b="0" i="0" u="none" strike="noStrike" kern="1200" cap="none" spc="0" normalizeH="0" baseline="0" noProof="0" dirty="0">
              <a:ln>
                <a:noFill/>
              </a:ln>
              <a:solidFill>
                <a:srgbClr val="FF000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123203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Fixed/Floating-Point Problem</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How to calculate floating/fixed-point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binary is not required for A-Level, however we do need to know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one issue with 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That is that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we can’t represent some non-integer numbers accurately</a:t>
            </a:r>
            <a:endParaRPr kumimoji="0" lang="en-US" sz="3200" b="0" i="0" u="none" strike="noStrike" kern="1200" cap="none" spc="0" normalizeH="0" baseline="0" noProof="0" dirty="0">
              <a:ln>
                <a:noFill/>
              </a:ln>
              <a:solidFill>
                <a:srgbClr val="FF000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301673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Fixed/Floating-Point Problem</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What would you expect this code to output?</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0.3</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However the real output is </a:t>
            </a:r>
            <a:r>
              <a:rPr lang="en-US" sz="3200" dirty="0">
                <a:solidFill>
                  <a:srgbClr val="FFC000"/>
                </a:solidFill>
                <a:latin typeface="Bahnschrift SemiBold SemiConden" panose="020B0502040204020203" pitchFamily="34" charset="0"/>
              </a:rPr>
              <a:t>0.30000000000000004</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The same happens in other programming languages too – Java, Python, VB, C, C++, Pascal </a:t>
            </a:r>
            <a:r>
              <a:rPr lang="en-US" sz="3200" dirty="0" err="1">
                <a:solidFill>
                  <a:prstClr val="white"/>
                </a:solidFill>
                <a:latin typeface="Bahnschrift SemiBold SemiConden" panose="020B0502040204020203" pitchFamily="34" charset="0"/>
              </a:rPr>
              <a:t>etc</a:t>
            </a:r>
            <a:endParaRPr lang="en-US" sz="3200" dirty="0">
              <a:solidFill>
                <a:prstClr val="white"/>
              </a:solidFill>
              <a:latin typeface="Bahnschrift SemiBold SemiConden" panose="020B0502040204020203" pitchFamily="34" charset="0"/>
            </a:endParaRPr>
          </a:p>
        </p:txBody>
      </p:sp>
      <p:pic>
        <p:nvPicPr>
          <p:cNvPr id="3" name="Picture 2">
            <a:extLst>
              <a:ext uri="{FF2B5EF4-FFF2-40B4-BE49-F238E27FC236}">
                <a16:creationId xmlns:a16="http://schemas.microsoft.com/office/drawing/2014/main" id="{D437196F-5842-4052-ABCF-B0053D3734C0}"/>
              </a:ext>
            </a:extLst>
          </p:cNvPr>
          <p:cNvPicPr>
            <a:picLocks noChangeAspect="1"/>
          </p:cNvPicPr>
          <p:nvPr/>
        </p:nvPicPr>
        <p:blipFill>
          <a:blip r:embed="rId3"/>
          <a:stretch>
            <a:fillRect/>
          </a:stretch>
        </p:blipFill>
        <p:spPr>
          <a:xfrm>
            <a:off x="2385494" y="1166813"/>
            <a:ext cx="7421011" cy="638264"/>
          </a:xfrm>
          <a:prstGeom prst="rect">
            <a:avLst/>
          </a:prstGeom>
        </p:spPr>
      </p:pic>
      <p:sp>
        <p:nvSpPr>
          <p:cNvPr id="4" name="Rectangle 3">
            <a:extLst>
              <a:ext uri="{FF2B5EF4-FFF2-40B4-BE49-F238E27FC236}">
                <a16:creationId xmlns:a16="http://schemas.microsoft.com/office/drawing/2014/main" id="{D5E48B2D-3AF0-4B81-A0ED-71B9F4B98C1D}"/>
              </a:ext>
            </a:extLst>
          </p:cNvPr>
          <p:cNvSpPr/>
          <p:nvPr/>
        </p:nvSpPr>
        <p:spPr>
          <a:xfrm>
            <a:off x="6360459" y="1166813"/>
            <a:ext cx="3583641" cy="63825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63250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xit" presetSubtype="8" fill="hold" grpId="0" nodeType="clickEffect">
                                  <p:stCondLst>
                                    <p:cond delay="0"/>
                                  </p:stCondLst>
                                  <p:childTnLst>
                                    <p:animEffect transition="out" filter="wipe(left)">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4">
                                            <p:txEl>
                                              <p:pRg st="4" end="4"/>
                                            </p:txEl>
                                          </p:spTgt>
                                        </p:tgtEl>
                                        <p:attrNameLst>
                                          <p:attrName>style.visibility</p:attrName>
                                        </p:attrNameLst>
                                      </p:cBhvr>
                                      <p:to>
                                        <p:strVal val="visible"/>
                                      </p:to>
                                    </p:set>
                                    <p:anim calcmode="lin" valueType="num">
                                      <p:cBhvr>
                                        <p:cTn id="26"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24">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4">
                                            <p:txEl>
                                              <p:pRg st="6" end="6"/>
                                            </p:txEl>
                                          </p:spTgt>
                                        </p:tgtEl>
                                        <p:attrNameLst>
                                          <p:attrName>style.visibility</p:attrName>
                                        </p:attrNameLst>
                                      </p:cBhvr>
                                      <p:to>
                                        <p:strVal val="visible"/>
                                      </p:to>
                                    </p:set>
                                    <p:anim calcmode="lin" valueType="num">
                                      <p:cBhvr>
                                        <p:cTn id="33"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4"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5"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p:bldP spid="4"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Fixed/Floating-Point Problem</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10235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Let’s see how to represent 9.75 in </a:t>
            </a: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fixed-point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binary</a:t>
            </a:r>
          </a:p>
        </p:txBody>
      </p:sp>
      <p:graphicFrame>
        <p:nvGraphicFramePr>
          <p:cNvPr id="6" name="Table 5">
            <a:extLst>
              <a:ext uri="{FF2B5EF4-FFF2-40B4-BE49-F238E27FC236}">
                <a16:creationId xmlns:a16="http://schemas.microsoft.com/office/drawing/2014/main" id="{F6251C67-31D4-45C6-8E3C-3C7B08F1B6F9}"/>
              </a:ext>
            </a:extLst>
          </p:cNvPr>
          <p:cNvGraphicFramePr>
            <a:graphicFrameLocks noGrp="1"/>
          </p:cNvGraphicFramePr>
          <p:nvPr>
            <p:extLst>
              <p:ext uri="{D42A27DB-BD31-4B8C-83A1-F6EECF244321}">
                <p14:modId xmlns:p14="http://schemas.microsoft.com/office/powerpoint/2010/main" val="3116630196"/>
              </p:ext>
            </p:extLst>
          </p:nvPr>
        </p:nvGraphicFramePr>
        <p:xfrm>
          <a:off x="319317" y="1997104"/>
          <a:ext cx="11553370" cy="1636767"/>
        </p:xfrm>
        <a:graphic>
          <a:graphicData uri="http://schemas.openxmlformats.org/drawingml/2006/table">
            <a:tbl>
              <a:tblPr firstRow="1" bandRow="1">
                <a:tableStyleId>{5C22544A-7EE6-4342-B048-85BDC9FD1C3A}</a:tableStyleId>
              </a:tblPr>
              <a:tblGrid>
                <a:gridCol w="1155337">
                  <a:extLst>
                    <a:ext uri="{9D8B030D-6E8A-4147-A177-3AD203B41FA5}">
                      <a16:colId xmlns:a16="http://schemas.microsoft.com/office/drawing/2014/main" val="314138702"/>
                    </a:ext>
                  </a:extLst>
                </a:gridCol>
                <a:gridCol w="1155337">
                  <a:extLst>
                    <a:ext uri="{9D8B030D-6E8A-4147-A177-3AD203B41FA5}">
                      <a16:colId xmlns:a16="http://schemas.microsoft.com/office/drawing/2014/main" val="1542990521"/>
                    </a:ext>
                  </a:extLst>
                </a:gridCol>
                <a:gridCol w="1155337">
                  <a:extLst>
                    <a:ext uri="{9D8B030D-6E8A-4147-A177-3AD203B41FA5}">
                      <a16:colId xmlns:a16="http://schemas.microsoft.com/office/drawing/2014/main" val="1630631399"/>
                    </a:ext>
                  </a:extLst>
                </a:gridCol>
                <a:gridCol w="1155337">
                  <a:extLst>
                    <a:ext uri="{9D8B030D-6E8A-4147-A177-3AD203B41FA5}">
                      <a16:colId xmlns:a16="http://schemas.microsoft.com/office/drawing/2014/main" val="3334509959"/>
                    </a:ext>
                  </a:extLst>
                </a:gridCol>
                <a:gridCol w="1155337">
                  <a:extLst>
                    <a:ext uri="{9D8B030D-6E8A-4147-A177-3AD203B41FA5}">
                      <a16:colId xmlns:a16="http://schemas.microsoft.com/office/drawing/2014/main" val="1069304342"/>
                    </a:ext>
                  </a:extLst>
                </a:gridCol>
                <a:gridCol w="1155337">
                  <a:extLst>
                    <a:ext uri="{9D8B030D-6E8A-4147-A177-3AD203B41FA5}">
                      <a16:colId xmlns:a16="http://schemas.microsoft.com/office/drawing/2014/main" val="350025250"/>
                    </a:ext>
                  </a:extLst>
                </a:gridCol>
                <a:gridCol w="1155337">
                  <a:extLst>
                    <a:ext uri="{9D8B030D-6E8A-4147-A177-3AD203B41FA5}">
                      <a16:colId xmlns:a16="http://schemas.microsoft.com/office/drawing/2014/main" val="776434977"/>
                    </a:ext>
                  </a:extLst>
                </a:gridCol>
                <a:gridCol w="1155337">
                  <a:extLst>
                    <a:ext uri="{9D8B030D-6E8A-4147-A177-3AD203B41FA5}">
                      <a16:colId xmlns:a16="http://schemas.microsoft.com/office/drawing/2014/main" val="4263863829"/>
                    </a:ext>
                  </a:extLst>
                </a:gridCol>
                <a:gridCol w="1155337">
                  <a:extLst>
                    <a:ext uri="{9D8B030D-6E8A-4147-A177-3AD203B41FA5}">
                      <a16:colId xmlns:a16="http://schemas.microsoft.com/office/drawing/2014/main" val="2555021757"/>
                    </a:ext>
                  </a:extLst>
                </a:gridCol>
                <a:gridCol w="1155337">
                  <a:extLst>
                    <a:ext uri="{9D8B030D-6E8A-4147-A177-3AD203B41FA5}">
                      <a16:colId xmlns:a16="http://schemas.microsoft.com/office/drawing/2014/main" val="1667290020"/>
                    </a:ext>
                  </a:extLst>
                </a:gridCol>
              </a:tblGrid>
              <a:tr h="545589">
                <a:tc>
                  <a:txBody>
                    <a:bodyPr/>
                    <a:lstStyle/>
                    <a:p>
                      <a:pPr algn="ctr"/>
                      <a:r>
                        <a:rPr lang="en-US" sz="2800" dirty="0">
                          <a:sym typeface="Wingdings" panose="05000000000000000000" pitchFamily="2" charset="2"/>
                        </a:rPr>
                        <a:t></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4</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0</a:t>
                      </a: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-1</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2</a:t>
                      </a:r>
                      <a:r>
                        <a:rPr lang="en-US" sz="2800" baseline="30000" dirty="0"/>
                        <a:t>-3</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sym typeface="Wingdings" panose="05000000000000000000" pitchFamily="2" charset="2"/>
                        </a:rPr>
                        <a:t></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545589">
                <a:tc>
                  <a:txBody>
                    <a:bodyPr/>
                    <a:lstStyle/>
                    <a:p>
                      <a:pPr algn="ctr"/>
                      <a:r>
                        <a:rPr lang="en-US" sz="2400" dirty="0">
                          <a:solidFill>
                            <a:schemeClr val="bg1"/>
                          </a:solidFill>
                        </a:rPr>
                        <a:t>x2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16</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8</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4</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0.5</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0.25</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0.125</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/2</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545589">
                <a:tc>
                  <a:txBody>
                    <a:bodyPr/>
                    <a:lstStyle/>
                    <a:p>
                      <a:pPr algn="ct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639616346"/>
                  </a:ext>
                </a:extLst>
              </a:tr>
            </a:tbl>
          </a:graphicData>
        </a:graphic>
      </p:graphicFrame>
      <p:sp>
        <p:nvSpPr>
          <p:cNvPr id="7" name="Rectangle 6">
            <a:extLst>
              <a:ext uri="{FF2B5EF4-FFF2-40B4-BE49-F238E27FC236}">
                <a16:creationId xmlns:a16="http://schemas.microsoft.com/office/drawing/2014/main" id="{C6C06007-EB57-44D9-A1C1-5621D32713F8}"/>
              </a:ext>
            </a:extLst>
          </p:cNvPr>
          <p:cNvSpPr/>
          <p:nvPr/>
        </p:nvSpPr>
        <p:spPr>
          <a:xfrm>
            <a:off x="319312" y="3633871"/>
            <a:ext cx="11451773" cy="32241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A modern computer uses a slightly different method – floating-point – where the binary point can actually move – but still, there is a </a:t>
            </a:r>
            <a:r>
              <a:rPr lang="en-US" sz="3200" dirty="0">
                <a:solidFill>
                  <a:srgbClr val="FFC000"/>
                </a:solidFill>
                <a:latin typeface="Bahnschrift SemiBold SemiConden" panose="020B0502040204020203" pitchFamily="34" charset="0"/>
              </a:rPr>
              <a:t>limited number of bits we can have to represent the decimal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e.g. something like 0.4289 might actually be represented as 0.428899999999998, for example</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79506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 calcmode="lin" valueType="num">
                                      <p:cBhvr>
                                        <p:cTn id="28"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1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Fixed/Floating-Point Problem</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3"/>
            <a:ext cx="1145177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So is binary just bad? Or do you think this problem also occurs in base 10 (denary)?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FF0000"/>
                </a:solidFill>
                <a:latin typeface="Bahnschrift SemiBold SemiConden" panose="020B0502040204020203" pitchFamily="34" charset="0"/>
              </a:rPr>
              <a:t>Yes</a:t>
            </a:r>
            <a:r>
              <a:rPr lang="en-US" sz="3200" dirty="0">
                <a:solidFill>
                  <a:prstClr val="white"/>
                </a:solidFill>
                <a:latin typeface="Bahnschrift SemiBold SemiConden" panose="020B0502040204020203" pitchFamily="34" charset="0"/>
              </a:rPr>
              <a:t> – can you think of an example?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lvl="0" algn="ctr">
              <a:defRPr/>
            </a:pPr>
            <a:r>
              <a:rPr lang="en-US" sz="3200" dirty="0">
                <a:solidFill>
                  <a:prstClr val="white"/>
                </a:solidFill>
                <a:latin typeface="Bahnschrift SemiBold SemiConden" panose="020B0502040204020203" pitchFamily="34" charset="0"/>
              </a:rPr>
              <a:t>e.g. </a:t>
            </a:r>
            <a:r>
              <a:rPr lang="en-US" sz="3200" dirty="0">
                <a:solidFill>
                  <a:srgbClr val="FFC000"/>
                </a:solidFill>
                <a:latin typeface="Bahnschrift SemiBold SemiConden" panose="020B0502040204020203" pitchFamily="34" charset="0"/>
              </a:rPr>
              <a:t>1/3 can’t be represented accurately in base 10</a:t>
            </a:r>
            <a:r>
              <a:rPr lang="en-US" sz="3200" dirty="0">
                <a:solidFill>
                  <a:prstClr val="white"/>
                </a:solidFill>
                <a:latin typeface="Bahnschrift SemiBold SemiConden" panose="020B0502040204020203" pitchFamily="34" charset="0"/>
              </a:rPr>
              <a:t> (i.e. it’s 0.33333333…), √2, </a:t>
            </a:r>
            <a:r>
              <a:rPr lang="el-GR" sz="3200" dirty="0">
                <a:solidFill>
                  <a:prstClr val="white"/>
                </a:solidFill>
                <a:latin typeface="Bahnschrift SemiBold SemiConden" panose="020B0502040204020203" pitchFamily="34" charset="0"/>
              </a:rPr>
              <a:t>π</a:t>
            </a:r>
            <a:r>
              <a:rPr lang="en-US" sz="3200" dirty="0">
                <a:solidFill>
                  <a:prstClr val="white"/>
                </a:solidFill>
                <a:latin typeface="Bahnschrift SemiBold SemiConden" panose="020B0502040204020203" pitchFamily="34" charset="0"/>
              </a:rPr>
              <a:t> </a:t>
            </a:r>
            <a:r>
              <a:rPr lang="en-US" sz="3200" dirty="0" err="1">
                <a:solidFill>
                  <a:prstClr val="white"/>
                </a:solidFill>
                <a:latin typeface="Bahnschrift SemiBold SemiConden" panose="020B0502040204020203" pitchFamily="34" charset="0"/>
              </a:rPr>
              <a:t>etc</a:t>
            </a:r>
            <a:endParaRPr lang="en-US" sz="3200" dirty="0">
              <a:solidFill>
                <a:prstClr val="white"/>
              </a:solidFill>
              <a:latin typeface="Bahnschrift SemiBold SemiConden" panose="020B0502040204020203" pitchFamily="34" charset="0"/>
            </a:endParaRPr>
          </a:p>
          <a:p>
            <a:pPr lvl="0" algn="ctr">
              <a:defRPr/>
            </a:pP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lvl="0" algn="ctr">
              <a:defRPr/>
            </a:pPr>
            <a:r>
              <a:rPr lang="en-US" sz="3200" dirty="0">
                <a:solidFill>
                  <a:prstClr val="white"/>
                </a:solidFill>
                <a:latin typeface="Bahnschrift SemiBold SemiConden" panose="020B0502040204020203" pitchFamily="34" charset="0"/>
              </a:rPr>
              <a:t>How many numbers do you think can’t be represented correctly in denary?</a:t>
            </a:r>
          </a:p>
          <a:p>
            <a:pPr lvl="0" algn="ctr">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An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infinite number</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so binary isn’t really the problem</a:t>
            </a:r>
          </a:p>
        </p:txBody>
      </p:sp>
    </p:spTree>
    <p:extLst>
      <p:ext uri="{BB962C8B-B14F-4D97-AF65-F5344CB8AC3E}">
        <p14:creationId xmlns:p14="http://schemas.microsoft.com/office/powerpoint/2010/main" val="1259771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 calcmode="lin" valueType="num">
                                      <p:cBhvr>
                                        <p:cTn id="14"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 calcmode="lin" valueType="num">
                                      <p:cBhvr>
                                        <p:cTn id="21"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7">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6" end="6"/>
                                            </p:txEl>
                                          </p:spTgt>
                                        </p:tgtEl>
                                        <p:attrNameLst>
                                          <p:attrName>style.visibility</p:attrName>
                                        </p:attrNameLst>
                                      </p:cBhvr>
                                      <p:to>
                                        <p:strVal val="visible"/>
                                      </p:to>
                                    </p:set>
                                    <p:anim calcmode="lin" valueType="num">
                                      <p:cBhvr>
                                        <p:cTn id="28" dur="500" fill="hold"/>
                                        <p:tgtEl>
                                          <p:spTgt spid="7">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7">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anim calcmode="lin" valueType="num">
                                      <p:cBhvr>
                                        <p:cTn id="35" dur="500" fill="hold"/>
                                        <p:tgtEl>
                                          <p:spTgt spid="7">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7">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Solution: Binary-Coded Decimal (BCD)</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4"/>
            <a:ext cx="11451773" cy="32846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There is, however, a way to represent base-10 numbers completely accurately in binary: </a:t>
            </a:r>
            <a:r>
              <a:rPr lang="en-US" sz="3200" noProof="0" dirty="0">
                <a:solidFill>
                  <a:srgbClr val="00CC00"/>
                </a:solidFill>
                <a:latin typeface="Bahnschrift SemiBold SemiConden" panose="020B0502040204020203" pitchFamily="34" charset="0"/>
              </a:rPr>
              <a:t>binary-coded decimal (BCD)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This works be simply representing </a:t>
            </a:r>
            <a:r>
              <a:rPr lang="en-US" sz="3200" noProof="0" dirty="0">
                <a:solidFill>
                  <a:srgbClr val="B021DD"/>
                </a:solidFill>
                <a:latin typeface="Bahnschrift SemiBold SemiConden" panose="020B0502040204020203" pitchFamily="34" charset="0"/>
              </a:rPr>
              <a:t>each digit independently</a:t>
            </a:r>
            <a:r>
              <a:rPr lang="en-US" sz="3200" noProof="0" dirty="0">
                <a:solidFill>
                  <a:prstClr val="white"/>
                </a:solidFill>
                <a:latin typeface="Bahnschrift SemiBold SemiConden" panose="020B0502040204020203" pitchFamily="34" charset="0"/>
              </a:rPr>
              <a:t> using 4 bits – i.e. 729 would be represented as follows (note: the first digit isn’t negative like in two’s complement – we always use </a:t>
            </a:r>
            <a:r>
              <a:rPr lang="en-US" sz="3200" noProof="0" dirty="0">
                <a:solidFill>
                  <a:srgbClr val="00CC00"/>
                </a:solidFill>
                <a:latin typeface="Bahnschrift SemiBold SemiConden" panose="020B0502040204020203" pitchFamily="34" charset="0"/>
              </a:rPr>
              <a:t>unsigned for BCD</a:t>
            </a:r>
            <a:r>
              <a:rPr lang="en-US" sz="3200" noProof="0" dirty="0">
                <a:solidFill>
                  <a:prstClr val="white"/>
                </a:solidFill>
                <a:latin typeface="Bahnschrift SemiBold SemiConden" panose="020B0502040204020203" pitchFamily="34" charset="0"/>
              </a:rPr>
              <a:t>)</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graphicFrame>
        <p:nvGraphicFramePr>
          <p:cNvPr id="6" name="Table 5">
            <a:extLst>
              <a:ext uri="{FF2B5EF4-FFF2-40B4-BE49-F238E27FC236}">
                <a16:creationId xmlns:a16="http://schemas.microsoft.com/office/drawing/2014/main" id="{3DE18A80-15EF-428A-BAF9-03F99EF2A2DA}"/>
              </a:ext>
            </a:extLst>
          </p:cNvPr>
          <p:cNvGraphicFramePr>
            <a:graphicFrameLocks noGrp="1"/>
          </p:cNvGraphicFramePr>
          <p:nvPr>
            <p:extLst>
              <p:ext uri="{D42A27DB-BD31-4B8C-83A1-F6EECF244321}">
                <p14:modId xmlns:p14="http://schemas.microsoft.com/office/powerpoint/2010/main" val="1051695477"/>
              </p:ext>
            </p:extLst>
          </p:nvPr>
        </p:nvGraphicFramePr>
        <p:xfrm>
          <a:off x="1726087" y="4308232"/>
          <a:ext cx="8956572" cy="1091178"/>
        </p:xfrm>
        <a:graphic>
          <a:graphicData uri="http://schemas.openxmlformats.org/drawingml/2006/table">
            <a:tbl>
              <a:tblPr firstRow="1" bandRow="1">
                <a:tableStyleId>{5C22544A-7EE6-4342-B048-85BDC9FD1C3A}</a:tableStyleId>
              </a:tblPr>
              <a:tblGrid>
                <a:gridCol w="746381">
                  <a:extLst>
                    <a:ext uri="{9D8B030D-6E8A-4147-A177-3AD203B41FA5}">
                      <a16:colId xmlns:a16="http://schemas.microsoft.com/office/drawing/2014/main" val="314138702"/>
                    </a:ext>
                  </a:extLst>
                </a:gridCol>
                <a:gridCol w="746381">
                  <a:extLst>
                    <a:ext uri="{9D8B030D-6E8A-4147-A177-3AD203B41FA5}">
                      <a16:colId xmlns:a16="http://schemas.microsoft.com/office/drawing/2014/main" val="1542990521"/>
                    </a:ext>
                  </a:extLst>
                </a:gridCol>
                <a:gridCol w="746381">
                  <a:extLst>
                    <a:ext uri="{9D8B030D-6E8A-4147-A177-3AD203B41FA5}">
                      <a16:colId xmlns:a16="http://schemas.microsoft.com/office/drawing/2014/main" val="1630631399"/>
                    </a:ext>
                  </a:extLst>
                </a:gridCol>
                <a:gridCol w="746381">
                  <a:extLst>
                    <a:ext uri="{9D8B030D-6E8A-4147-A177-3AD203B41FA5}">
                      <a16:colId xmlns:a16="http://schemas.microsoft.com/office/drawing/2014/main" val="3334509959"/>
                    </a:ext>
                  </a:extLst>
                </a:gridCol>
                <a:gridCol w="746381">
                  <a:extLst>
                    <a:ext uri="{9D8B030D-6E8A-4147-A177-3AD203B41FA5}">
                      <a16:colId xmlns:a16="http://schemas.microsoft.com/office/drawing/2014/main" val="1069304342"/>
                    </a:ext>
                  </a:extLst>
                </a:gridCol>
                <a:gridCol w="746381">
                  <a:extLst>
                    <a:ext uri="{9D8B030D-6E8A-4147-A177-3AD203B41FA5}">
                      <a16:colId xmlns:a16="http://schemas.microsoft.com/office/drawing/2014/main" val="350025250"/>
                    </a:ext>
                  </a:extLst>
                </a:gridCol>
                <a:gridCol w="746381">
                  <a:extLst>
                    <a:ext uri="{9D8B030D-6E8A-4147-A177-3AD203B41FA5}">
                      <a16:colId xmlns:a16="http://schemas.microsoft.com/office/drawing/2014/main" val="776434977"/>
                    </a:ext>
                  </a:extLst>
                </a:gridCol>
                <a:gridCol w="746381">
                  <a:extLst>
                    <a:ext uri="{9D8B030D-6E8A-4147-A177-3AD203B41FA5}">
                      <a16:colId xmlns:a16="http://schemas.microsoft.com/office/drawing/2014/main" val="4263863829"/>
                    </a:ext>
                  </a:extLst>
                </a:gridCol>
                <a:gridCol w="746381">
                  <a:extLst>
                    <a:ext uri="{9D8B030D-6E8A-4147-A177-3AD203B41FA5}">
                      <a16:colId xmlns:a16="http://schemas.microsoft.com/office/drawing/2014/main" val="2555021757"/>
                    </a:ext>
                  </a:extLst>
                </a:gridCol>
                <a:gridCol w="746381">
                  <a:extLst>
                    <a:ext uri="{9D8B030D-6E8A-4147-A177-3AD203B41FA5}">
                      <a16:colId xmlns:a16="http://schemas.microsoft.com/office/drawing/2014/main" val="1667290020"/>
                    </a:ext>
                  </a:extLst>
                </a:gridCol>
                <a:gridCol w="746381">
                  <a:extLst>
                    <a:ext uri="{9D8B030D-6E8A-4147-A177-3AD203B41FA5}">
                      <a16:colId xmlns:a16="http://schemas.microsoft.com/office/drawing/2014/main" val="419955523"/>
                    </a:ext>
                  </a:extLst>
                </a:gridCol>
                <a:gridCol w="746381">
                  <a:extLst>
                    <a:ext uri="{9D8B030D-6E8A-4147-A177-3AD203B41FA5}">
                      <a16:colId xmlns:a16="http://schemas.microsoft.com/office/drawing/2014/main" val="1723645806"/>
                    </a:ext>
                  </a:extLst>
                </a:gridCol>
              </a:tblGrid>
              <a:tr h="545589">
                <a:tc gridSpan="4">
                  <a:txBody>
                    <a:bodyPr/>
                    <a:lstStyle/>
                    <a:p>
                      <a:pPr algn="ctr"/>
                      <a:r>
                        <a:rPr lang="en-US" sz="2800" dirty="0"/>
                        <a:t>7</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gridSpan="4">
                  <a:txBody>
                    <a:bodyPr/>
                    <a:lstStyle/>
                    <a:p>
                      <a:pPr algn="ctr"/>
                      <a:r>
                        <a:rPr lang="en-US" sz="28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C000"/>
                    </a:solidFill>
                  </a:tcPr>
                </a:tc>
                <a:tc hMerge="1">
                  <a:txBody>
                    <a:bodyPr/>
                    <a:lstStyle/>
                    <a:p>
                      <a:pPr algn="ct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gridSpan="4">
                  <a:txBody>
                    <a:bodyPr/>
                    <a:lstStyle/>
                    <a:p>
                      <a:pPr algn="ctr"/>
                      <a:r>
                        <a:rPr lang="en-US" sz="2800" dirty="0"/>
                        <a:t>9</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545589">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8" name="Rectangle 7">
            <a:extLst>
              <a:ext uri="{FF2B5EF4-FFF2-40B4-BE49-F238E27FC236}">
                <a16:creationId xmlns:a16="http://schemas.microsoft.com/office/drawing/2014/main" id="{E4165B8D-216D-48FA-B635-78B7CF3EB5E2}"/>
              </a:ext>
            </a:extLst>
          </p:cNvPr>
          <p:cNvSpPr/>
          <p:nvPr/>
        </p:nvSpPr>
        <p:spPr>
          <a:xfrm>
            <a:off x="319312" y="5399410"/>
            <a:ext cx="11451773" cy="14585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So you can see, we just represent each denary digit independently with 4 bits</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363480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 calcmode="lin" valueType="num">
                                      <p:cBhvr>
                                        <p:cTn id="14"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xEl>
                                              <p:pRg st="0" end="0"/>
                                            </p:txEl>
                                          </p:spTgt>
                                        </p:tgtEl>
                                        <p:attrNameLst>
                                          <p:attrName>style.visibility</p:attrName>
                                        </p:attrNameLst>
                                      </p:cBhvr>
                                      <p:to>
                                        <p:strVal val="visible"/>
                                      </p:to>
                                    </p:set>
                                    <p:anim calcmode="lin" valueType="num">
                                      <p:cBhvr>
                                        <p:cTn id="28"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build="p"/>
    </p:bldLst>
  </p:timing>
</p:sld>
</file>

<file path=ppt/slides/slide1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Binary-Coded Decimal: Unpacked vs Packed</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4"/>
            <a:ext cx="11451773" cy="30496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srgbClr val="FF0000"/>
                </a:solidFill>
                <a:latin typeface="Bahnschrift SemiBold SemiConden" panose="020B0502040204020203" pitchFamily="34" charset="0"/>
              </a:rPr>
              <a:t>Unpacked</a:t>
            </a:r>
            <a:r>
              <a:rPr lang="en-US" sz="3200" noProof="0" dirty="0">
                <a:solidFill>
                  <a:prstClr val="white"/>
                </a:solidFill>
                <a:latin typeface="Bahnschrift SemiBold SemiConden" panose="020B0502040204020203" pitchFamily="34" charset="0"/>
              </a:rPr>
              <a:t> binary-coded decimal: used 8 bits (1 byte) to represent 1 denary digit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dirty="0">
                <a:ln>
                  <a:noFill/>
                </a:ln>
                <a:solidFill>
                  <a:srgbClr val="FFC000"/>
                </a:solidFill>
                <a:effectLst/>
                <a:uLnTx/>
                <a:uFillTx/>
                <a:latin typeface="Bahnschrift SemiBold SemiConden" panose="020B0502040204020203" pitchFamily="34" charset="0"/>
                <a:ea typeface="+mn-ea"/>
                <a:cs typeface="+mn-cs"/>
              </a:rPr>
              <a:t>Packed</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 binary-coded decimal: uses 4 bits (1 nibble) to represent 1 denary digit</a:t>
            </a:r>
          </a:p>
        </p:txBody>
      </p:sp>
      <p:graphicFrame>
        <p:nvGraphicFramePr>
          <p:cNvPr id="6" name="Table 5">
            <a:extLst>
              <a:ext uri="{FF2B5EF4-FFF2-40B4-BE49-F238E27FC236}">
                <a16:creationId xmlns:a16="http://schemas.microsoft.com/office/drawing/2014/main" id="{3DE18A80-15EF-428A-BAF9-03F99EF2A2DA}"/>
              </a:ext>
            </a:extLst>
          </p:cNvPr>
          <p:cNvGraphicFramePr>
            <a:graphicFrameLocks noGrp="1"/>
          </p:cNvGraphicFramePr>
          <p:nvPr>
            <p:extLst>
              <p:ext uri="{D42A27DB-BD31-4B8C-83A1-F6EECF244321}">
                <p14:modId xmlns:p14="http://schemas.microsoft.com/office/powerpoint/2010/main" val="4026955889"/>
              </p:ext>
            </p:extLst>
          </p:nvPr>
        </p:nvGraphicFramePr>
        <p:xfrm>
          <a:off x="2814509" y="4190774"/>
          <a:ext cx="8956576" cy="1091178"/>
        </p:xfrm>
        <a:graphic>
          <a:graphicData uri="http://schemas.openxmlformats.org/drawingml/2006/table">
            <a:tbl>
              <a:tblPr firstRow="1" bandRow="1">
                <a:tableStyleId>{5C22544A-7EE6-4342-B048-85BDC9FD1C3A}</a:tableStyleId>
              </a:tblPr>
              <a:tblGrid>
                <a:gridCol w="559786">
                  <a:extLst>
                    <a:ext uri="{9D8B030D-6E8A-4147-A177-3AD203B41FA5}">
                      <a16:colId xmlns:a16="http://schemas.microsoft.com/office/drawing/2014/main" val="314138702"/>
                    </a:ext>
                  </a:extLst>
                </a:gridCol>
                <a:gridCol w="559786">
                  <a:extLst>
                    <a:ext uri="{9D8B030D-6E8A-4147-A177-3AD203B41FA5}">
                      <a16:colId xmlns:a16="http://schemas.microsoft.com/office/drawing/2014/main" val="1542990521"/>
                    </a:ext>
                  </a:extLst>
                </a:gridCol>
                <a:gridCol w="559786">
                  <a:extLst>
                    <a:ext uri="{9D8B030D-6E8A-4147-A177-3AD203B41FA5}">
                      <a16:colId xmlns:a16="http://schemas.microsoft.com/office/drawing/2014/main" val="1630631399"/>
                    </a:ext>
                  </a:extLst>
                </a:gridCol>
                <a:gridCol w="559786">
                  <a:extLst>
                    <a:ext uri="{9D8B030D-6E8A-4147-A177-3AD203B41FA5}">
                      <a16:colId xmlns:a16="http://schemas.microsoft.com/office/drawing/2014/main" val="3334509959"/>
                    </a:ext>
                  </a:extLst>
                </a:gridCol>
                <a:gridCol w="559786">
                  <a:extLst>
                    <a:ext uri="{9D8B030D-6E8A-4147-A177-3AD203B41FA5}">
                      <a16:colId xmlns:a16="http://schemas.microsoft.com/office/drawing/2014/main" val="1069304342"/>
                    </a:ext>
                  </a:extLst>
                </a:gridCol>
                <a:gridCol w="559786">
                  <a:extLst>
                    <a:ext uri="{9D8B030D-6E8A-4147-A177-3AD203B41FA5}">
                      <a16:colId xmlns:a16="http://schemas.microsoft.com/office/drawing/2014/main" val="350025250"/>
                    </a:ext>
                  </a:extLst>
                </a:gridCol>
                <a:gridCol w="559786">
                  <a:extLst>
                    <a:ext uri="{9D8B030D-6E8A-4147-A177-3AD203B41FA5}">
                      <a16:colId xmlns:a16="http://schemas.microsoft.com/office/drawing/2014/main" val="776434977"/>
                    </a:ext>
                  </a:extLst>
                </a:gridCol>
                <a:gridCol w="559786">
                  <a:extLst>
                    <a:ext uri="{9D8B030D-6E8A-4147-A177-3AD203B41FA5}">
                      <a16:colId xmlns:a16="http://schemas.microsoft.com/office/drawing/2014/main" val="4263863829"/>
                    </a:ext>
                  </a:extLst>
                </a:gridCol>
                <a:gridCol w="559786">
                  <a:extLst>
                    <a:ext uri="{9D8B030D-6E8A-4147-A177-3AD203B41FA5}">
                      <a16:colId xmlns:a16="http://schemas.microsoft.com/office/drawing/2014/main" val="2555021757"/>
                    </a:ext>
                  </a:extLst>
                </a:gridCol>
                <a:gridCol w="559786">
                  <a:extLst>
                    <a:ext uri="{9D8B030D-6E8A-4147-A177-3AD203B41FA5}">
                      <a16:colId xmlns:a16="http://schemas.microsoft.com/office/drawing/2014/main" val="1667290020"/>
                    </a:ext>
                  </a:extLst>
                </a:gridCol>
                <a:gridCol w="559786">
                  <a:extLst>
                    <a:ext uri="{9D8B030D-6E8A-4147-A177-3AD203B41FA5}">
                      <a16:colId xmlns:a16="http://schemas.microsoft.com/office/drawing/2014/main" val="419955523"/>
                    </a:ext>
                  </a:extLst>
                </a:gridCol>
                <a:gridCol w="559786">
                  <a:extLst>
                    <a:ext uri="{9D8B030D-6E8A-4147-A177-3AD203B41FA5}">
                      <a16:colId xmlns:a16="http://schemas.microsoft.com/office/drawing/2014/main" val="1723645806"/>
                    </a:ext>
                  </a:extLst>
                </a:gridCol>
                <a:gridCol w="559786">
                  <a:extLst>
                    <a:ext uri="{9D8B030D-6E8A-4147-A177-3AD203B41FA5}">
                      <a16:colId xmlns:a16="http://schemas.microsoft.com/office/drawing/2014/main" val="843343133"/>
                    </a:ext>
                  </a:extLst>
                </a:gridCol>
                <a:gridCol w="559786">
                  <a:extLst>
                    <a:ext uri="{9D8B030D-6E8A-4147-A177-3AD203B41FA5}">
                      <a16:colId xmlns:a16="http://schemas.microsoft.com/office/drawing/2014/main" val="3304395262"/>
                    </a:ext>
                  </a:extLst>
                </a:gridCol>
                <a:gridCol w="559786">
                  <a:extLst>
                    <a:ext uri="{9D8B030D-6E8A-4147-A177-3AD203B41FA5}">
                      <a16:colId xmlns:a16="http://schemas.microsoft.com/office/drawing/2014/main" val="2469843789"/>
                    </a:ext>
                  </a:extLst>
                </a:gridCol>
                <a:gridCol w="559786">
                  <a:extLst>
                    <a:ext uri="{9D8B030D-6E8A-4147-A177-3AD203B41FA5}">
                      <a16:colId xmlns:a16="http://schemas.microsoft.com/office/drawing/2014/main" val="326861050"/>
                    </a:ext>
                  </a:extLst>
                </a:gridCol>
              </a:tblGrid>
              <a:tr h="545589">
                <a:tc gridSpan="8">
                  <a:txBody>
                    <a:bodyPr/>
                    <a:lstStyle/>
                    <a:p>
                      <a:pPr algn="ctr"/>
                      <a:r>
                        <a:rPr lang="en-US" sz="28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C000"/>
                    </a:solidFill>
                  </a:tcPr>
                </a:tc>
                <a:tc hMerge="1">
                  <a:txBody>
                    <a:bodyPr/>
                    <a:lstStyle/>
                    <a:p>
                      <a:pPr algn="ct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gridSpan="8">
                  <a:txBody>
                    <a:bodyPr/>
                    <a:lstStyle/>
                    <a:p>
                      <a:pPr algn="ctr"/>
                      <a:r>
                        <a:rPr lang="en-US" sz="2800" dirty="0"/>
                        <a:t>8</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957410735"/>
                  </a:ext>
                </a:extLst>
              </a:tr>
              <a:tr h="545589">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graphicFrame>
        <p:nvGraphicFramePr>
          <p:cNvPr id="9" name="Table 8">
            <a:extLst>
              <a:ext uri="{FF2B5EF4-FFF2-40B4-BE49-F238E27FC236}">
                <a16:creationId xmlns:a16="http://schemas.microsoft.com/office/drawing/2014/main" id="{2DBE7DF3-9559-460E-A40F-B191A6107EAB}"/>
              </a:ext>
            </a:extLst>
          </p:cNvPr>
          <p:cNvGraphicFramePr>
            <a:graphicFrameLocks noGrp="1"/>
          </p:cNvGraphicFramePr>
          <p:nvPr>
            <p:extLst>
              <p:ext uri="{D42A27DB-BD31-4B8C-83A1-F6EECF244321}">
                <p14:modId xmlns:p14="http://schemas.microsoft.com/office/powerpoint/2010/main" val="710030114"/>
              </p:ext>
            </p:extLst>
          </p:nvPr>
        </p:nvGraphicFramePr>
        <p:xfrm>
          <a:off x="2814509" y="5581461"/>
          <a:ext cx="4478288" cy="1091178"/>
        </p:xfrm>
        <a:graphic>
          <a:graphicData uri="http://schemas.openxmlformats.org/drawingml/2006/table">
            <a:tbl>
              <a:tblPr firstRow="1" bandRow="1">
                <a:tableStyleId>{5C22544A-7EE6-4342-B048-85BDC9FD1C3A}</a:tableStyleId>
              </a:tblPr>
              <a:tblGrid>
                <a:gridCol w="559786">
                  <a:extLst>
                    <a:ext uri="{9D8B030D-6E8A-4147-A177-3AD203B41FA5}">
                      <a16:colId xmlns:a16="http://schemas.microsoft.com/office/drawing/2014/main" val="1069304342"/>
                    </a:ext>
                  </a:extLst>
                </a:gridCol>
                <a:gridCol w="559786">
                  <a:extLst>
                    <a:ext uri="{9D8B030D-6E8A-4147-A177-3AD203B41FA5}">
                      <a16:colId xmlns:a16="http://schemas.microsoft.com/office/drawing/2014/main" val="350025250"/>
                    </a:ext>
                  </a:extLst>
                </a:gridCol>
                <a:gridCol w="559786">
                  <a:extLst>
                    <a:ext uri="{9D8B030D-6E8A-4147-A177-3AD203B41FA5}">
                      <a16:colId xmlns:a16="http://schemas.microsoft.com/office/drawing/2014/main" val="776434977"/>
                    </a:ext>
                  </a:extLst>
                </a:gridCol>
                <a:gridCol w="559786">
                  <a:extLst>
                    <a:ext uri="{9D8B030D-6E8A-4147-A177-3AD203B41FA5}">
                      <a16:colId xmlns:a16="http://schemas.microsoft.com/office/drawing/2014/main" val="4263863829"/>
                    </a:ext>
                  </a:extLst>
                </a:gridCol>
                <a:gridCol w="559786">
                  <a:extLst>
                    <a:ext uri="{9D8B030D-6E8A-4147-A177-3AD203B41FA5}">
                      <a16:colId xmlns:a16="http://schemas.microsoft.com/office/drawing/2014/main" val="843343133"/>
                    </a:ext>
                  </a:extLst>
                </a:gridCol>
                <a:gridCol w="559786">
                  <a:extLst>
                    <a:ext uri="{9D8B030D-6E8A-4147-A177-3AD203B41FA5}">
                      <a16:colId xmlns:a16="http://schemas.microsoft.com/office/drawing/2014/main" val="3304395262"/>
                    </a:ext>
                  </a:extLst>
                </a:gridCol>
                <a:gridCol w="559786">
                  <a:extLst>
                    <a:ext uri="{9D8B030D-6E8A-4147-A177-3AD203B41FA5}">
                      <a16:colId xmlns:a16="http://schemas.microsoft.com/office/drawing/2014/main" val="2469843789"/>
                    </a:ext>
                  </a:extLst>
                </a:gridCol>
                <a:gridCol w="559786">
                  <a:extLst>
                    <a:ext uri="{9D8B030D-6E8A-4147-A177-3AD203B41FA5}">
                      <a16:colId xmlns:a16="http://schemas.microsoft.com/office/drawing/2014/main" val="326861050"/>
                    </a:ext>
                  </a:extLst>
                </a:gridCol>
              </a:tblGrid>
              <a:tr h="545589">
                <a:tc gridSpan="4">
                  <a:txBody>
                    <a:bodyPr/>
                    <a:lstStyle/>
                    <a:p>
                      <a:pPr algn="ctr"/>
                      <a:r>
                        <a:rPr lang="en-US" sz="28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gridSpan="4">
                  <a:txBody>
                    <a:bodyPr/>
                    <a:lstStyle/>
                    <a:p>
                      <a:pPr algn="ctr"/>
                      <a:r>
                        <a:rPr lang="en-US" sz="2800" dirty="0"/>
                        <a:t>8</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957410735"/>
                  </a:ext>
                </a:extLst>
              </a:tr>
              <a:tr h="545589">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10" name="Rectangle 9">
            <a:extLst>
              <a:ext uri="{FF2B5EF4-FFF2-40B4-BE49-F238E27FC236}">
                <a16:creationId xmlns:a16="http://schemas.microsoft.com/office/drawing/2014/main" id="{B45CF594-58EB-40DC-9A05-0A3ACE20EB25}"/>
              </a:ext>
            </a:extLst>
          </p:cNvPr>
          <p:cNvSpPr/>
          <p:nvPr/>
        </p:nvSpPr>
        <p:spPr>
          <a:xfrm>
            <a:off x="-171534" y="4303461"/>
            <a:ext cx="2986043" cy="22998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Unpacked BCD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Packed BCD</a:t>
            </a: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201541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 calcmode="lin" valueType="num">
                                      <p:cBhvr>
                                        <p:cTn id="14"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anim calcmode="lin" valueType="num">
                                      <p:cBhvr>
                                        <p:cTn id="21"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0">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0">
                                            <p:txEl>
                                              <p:pRg st="3" end="3"/>
                                            </p:txEl>
                                          </p:spTgt>
                                        </p:tgtEl>
                                        <p:attrNameLst>
                                          <p:attrName>style.visibility</p:attrName>
                                        </p:attrNameLst>
                                      </p:cBhvr>
                                      <p:to>
                                        <p:strVal val="visible"/>
                                      </p:to>
                                    </p:set>
                                    <p:anim calcmode="lin" valueType="num">
                                      <p:cBhvr>
                                        <p:cTn id="35" dur="500" fill="hold"/>
                                        <p:tgtEl>
                                          <p:spTgt spid="10">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10">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10">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10" grpId="0" uiExpand="1" build="p"/>
    </p:bldLst>
  </p:timing>
</p:sld>
</file>

<file path=ppt/slides/slide1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Binary-Coded Decimal: Unpacked vs Packed</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4"/>
            <a:ext cx="11451773" cy="30496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What therefore are the advantages of packed BCD?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dirty="0">
                <a:ln>
                  <a:noFill/>
                </a:ln>
                <a:solidFill>
                  <a:srgbClr val="00CC00"/>
                </a:solidFill>
                <a:effectLst/>
                <a:uLnTx/>
                <a:uFillTx/>
                <a:latin typeface="Bahnschrift SemiBold SemiConden" panose="020B0502040204020203" pitchFamily="34" charset="0"/>
                <a:ea typeface="+mn-ea"/>
                <a:cs typeface="+mn-cs"/>
              </a:rPr>
              <a:t>More space-efficient (only uses half the bits)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FFC000"/>
                </a:solidFill>
                <a:latin typeface="Bahnschrift SemiBold SemiConden" panose="020B0502040204020203" pitchFamily="34" charset="0"/>
              </a:rPr>
              <a:t>Faster (possibly)</a:t>
            </a:r>
            <a:endParaRPr kumimoji="0" lang="en-US" sz="3200" b="0" i="0" u="none" strike="noStrike" kern="1200" cap="none" spc="0" normalizeH="0" dirty="0">
              <a:ln>
                <a:noFill/>
              </a:ln>
              <a:solidFill>
                <a:srgbClr val="FFC000"/>
              </a:solidFill>
              <a:effectLst/>
              <a:uLnTx/>
              <a:uFillTx/>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3DE18A80-15EF-428A-BAF9-03F99EF2A2DA}"/>
              </a:ext>
            </a:extLst>
          </p:cNvPr>
          <p:cNvGraphicFramePr>
            <a:graphicFrameLocks noGrp="1"/>
          </p:cNvGraphicFramePr>
          <p:nvPr>
            <p:extLst/>
          </p:nvPr>
        </p:nvGraphicFramePr>
        <p:xfrm>
          <a:off x="2814509" y="4190774"/>
          <a:ext cx="8956576" cy="1091178"/>
        </p:xfrm>
        <a:graphic>
          <a:graphicData uri="http://schemas.openxmlformats.org/drawingml/2006/table">
            <a:tbl>
              <a:tblPr firstRow="1" bandRow="1">
                <a:tableStyleId>{5C22544A-7EE6-4342-B048-85BDC9FD1C3A}</a:tableStyleId>
              </a:tblPr>
              <a:tblGrid>
                <a:gridCol w="559786">
                  <a:extLst>
                    <a:ext uri="{9D8B030D-6E8A-4147-A177-3AD203B41FA5}">
                      <a16:colId xmlns:a16="http://schemas.microsoft.com/office/drawing/2014/main" val="314138702"/>
                    </a:ext>
                  </a:extLst>
                </a:gridCol>
                <a:gridCol w="559786">
                  <a:extLst>
                    <a:ext uri="{9D8B030D-6E8A-4147-A177-3AD203B41FA5}">
                      <a16:colId xmlns:a16="http://schemas.microsoft.com/office/drawing/2014/main" val="1542990521"/>
                    </a:ext>
                  </a:extLst>
                </a:gridCol>
                <a:gridCol w="559786">
                  <a:extLst>
                    <a:ext uri="{9D8B030D-6E8A-4147-A177-3AD203B41FA5}">
                      <a16:colId xmlns:a16="http://schemas.microsoft.com/office/drawing/2014/main" val="1630631399"/>
                    </a:ext>
                  </a:extLst>
                </a:gridCol>
                <a:gridCol w="559786">
                  <a:extLst>
                    <a:ext uri="{9D8B030D-6E8A-4147-A177-3AD203B41FA5}">
                      <a16:colId xmlns:a16="http://schemas.microsoft.com/office/drawing/2014/main" val="3334509959"/>
                    </a:ext>
                  </a:extLst>
                </a:gridCol>
                <a:gridCol w="559786">
                  <a:extLst>
                    <a:ext uri="{9D8B030D-6E8A-4147-A177-3AD203B41FA5}">
                      <a16:colId xmlns:a16="http://schemas.microsoft.com/office/drawing/2014/main" val="1069304342"/>
                    </a:ext>
                  </a:extLst>
                </a:gridCol>
                <a:gridCol w="559786">
                  <a:extLst>
                    <a:ext uri="{9D8B030D-6E8A-4147-A177-3AD203B41FA5}">
                      <a16:colId xmlns:a16="http://schemas.microsoft.com/office/drawing/2014/main" val="350025250"/>
                    </a:ext>
                  </a:extLst>
                </a:gridCol>
                <a:gridCol w="559786">
                  <a:extLst>
                    <a:ext uri="{9D8B030D-6E8A-4147-A177-3AD203B41FA5}">
                      <a16:colId xmlns:a16="http://schemas.microsoft.com/office/drawing/2014/main" val="776434977"/>
                    </a:ext>
                  </a:extLst>
                </a:gridCol>
                <a:gridCol w="559786">
                  <a:extLst>
                    <a:ext uri="{9D8B030D-6E8A-4147-A177-3AD203B41FA5}">
                      <a16:colId xmlns:a16="http://schemas.microsoft.com/office/drawing/2014/main" val="4263863829"/>
                    </a:ext>
                  </a:extLst>
                </a:gridCol>
                <a:gridCol w="559786">
                  <a:extLst>
                    <a:ext uri="{9D8B030D-6E8A-4147-A177-3AD203B41FA5}">
                      <a16:colId xmlns:a16="http://schemas.microsoft.com/office/drawing/2014/main" val="2555021757"/>
                    </a:ext>
                  </a:extLst>
                </a:gridCol>
                <a:gridCol w="559786">
                  <a:extLst>
                    <a:ext uri="{9D8B030D-6E8A-4147-A177-3AD203B41FA5}">
                      <a16:colId xmlns:a16="http://schemas.microsoft.com/office/drawing/2014/main" val="1667290020"/>
                    </a:ext>
                  </a:extLst>
                </a:gridCol>
                <a:gridCol w="559786">
                  <a:extLst>
                    <a:ext uri="{9D8B030D-6E8A-4147-A177-3AD203B41FA5}">
                      <a16:colId xmlns:a16="http://schemas.microsoft.com/office/drawing/2014/main" val="419955523"/>
                    </a:ext>
                  </a:extLst>
                </a:gridCol>
                <a:gridCol w="559786">
                  <a:extLst>
                    <a:ext uri="{9D8B030D-6E8A-4147-A177-3AD203B41FA5}">
                      <a16:colId xmlns:a16="http://schemas.microsoft.com/office/drawing/2014/main" val="1723645806"/>
                    </a:ext>
                  </a:extLst>
                </a:gridCol>
                <a:gridCol w="559786">
                  <a:extLst>
                    <a:ext uri="{9D8B030D-6E8A-4147-A177-3AD203B41FA5}">
                      <a16:colId xmlns:a16="http://schemas.microsoft.com/office/drawing/2014/main" val="843343133"/>
                    </a:ext>
                  </a:extLst>
                </a:gridCol>
                <a:gridCol w="559786">
                  <a:extLst>
                    <a:ext uri="{9D8B030D-6E8A-4147-A177-3AD203B41FA5}">
                      <a16:colId xmlns:a16="http://schemas.microsoft.com/office/drawing/2014/main" val="3304395262"/>
                    </a:ext>
                  </a:extLst>
                </a:gridCol>
                <a:gridCol w="559786">
                  <a:extLst>
                    <a:ext uri="{9D8B030D-6E8A-4147-A177-3AD203B41FA5}">
                      <a16:colId xmlns:a16="http://schemas.microsoft.com/office/drawing/2014/main" val="2469843789"/>
                    </a:ext>
                  </a:extLst>
                </a:gridCol>
                <a:gridCol w="559786">
                  <a:extLst>
                    <a:ext uri="{9D8B030D-6E8A-4147-A177-3AD203B41FA5}">
                      <a16:colId xmlns:a16="http://schemas.microsoft.com/office/drawing/2014/main" val="326861050"/>
                    </a:ext>
                  </a:extLst>
                </a:gridCol>
              </a:tblGrid>
              <a:tr h="545589">
                <a:tc gridSpan="8">
                  <a:txBody>
                    <a:bodyPr/>
                    <a:lstStyle/>
                    <a:p>
                      <a:pPr algn="ctr"/>
                      <a:r>
                        <a:rPr lang="en-US" sz="28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C000"/>
                    </a:solidFill>
                  </a:tcPr>
                </a:tc>
                <a:tc hMerge="1">
                  <a:txBody>
                    <a:bodyPr/>
                    <a:lstStyle/>
                    <a:p>
                      <a:pPr algn="ct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gridSpan="8">
                  <a:txBody>
                    <a:bodyPr/>
                    <a:lstStyle/>
                    <a:p>
                      <a:pPr algn="ctr"/>
                      <a:r>
                        <a:rPr lang="en-US" sz="2800" dirty="0"/>
                        <a:t>8</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957410735"/>
                  </a:ext>
                </a:extLst>
              </a:tr>
              <a:tr h="545589">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graphicFrame>
        <p:nvGraphicFramePr>
          <p:cNvPr id="9" name="Table 8">
            <a:extLst>
              <a:ext uri="{FF2B5EF4-FFF2-40B4-BE49-F238E27FC236}">
                <a16:creationId xmlns:a16="http://schemas.microsoft.com/office/drawing/2014/main" id="{2DBE7DF3-9559-460E-A40F-B191A6107EAB}"/>
              </a:ext>
            </a:extLst>
          </p:cNvPr>
          <p:cNvGraphicFramePr>
            <a:graphicFrameLocks noGrp="1"/>
          </p:cNvGraphicFramePr>
          <p:nvPr>
            <p:extLst/>
          </p:nvPr>
        </p:nvGraphicFramePr>
        <p:xfrm>
          <a:off x="2814509" y="5581461"/>
          <a:ext cx="4478288" cy="1091178"/>
        </p:xfrm>
        <a:graphic>
          <a:graphicData uri="http://schemas.openxmlformats.org/drawingml/2006/table">
            <a:tbl>
              <a:tblPr firstRow="1" bandRow="1">
                <a:tableStyleId>{5C22544A-7EE6-4342-B048-85BDC9FD1C3A}</a:tableStyleId>
              </a:tblPr>
              <a:tblGrid>
                <a:gridCol w="559786">
                  <a:extLst>
                    <a:ext uri="{9D8B030D-6E8A-4147-A177-3AD203B41FA5}">
                      <a16:colId xmlns:a16="http://schemas.microsoft.com/office/drawing/2014/main" val="1069304342"/>
                    </a:ext>
                  </a:extLst>
                </a:gridCol>
                <a:gridCol w="559786">
                  <a:extLst>
                    <a:ext uri="{9D8B030D-6E8A-4147-A177-3AD203B41FA5}">
                      <a16:colId xmlns:a16="http://schemas.microsoft.com/office/drawing/2014/main" val="350025250"/>
                    </a:ext>
                  </a:extLst>
                </a:gridCol>
                <a:gridCol w="559786">
                  <a:extLst>
                    <a:ext uri="{9D8B030D-6E8A-4147-A177-3AD203B41FA5}">
                      <a16:colId xmlns:a16="http://schemas.microsoft.com/office/drawing/2014/main" val="776434977"/>
                    </a:ext>
                  </a:extLst>
                </a:gridCol>
                <a:gridCol w="559786">
                  <a:extLst>
                    <a:ext uri="{9D8B030D-6E8A-4147-A177-3AD203B41FA5}">
                      <a16:colId xmlns:a16="http://schemas.microsoft.com/office/drawing/2014/main" val="4263863829"/>
                    </a:ext>
                  </a:extLst>
                </a:gridCol>
                <a:gridCol w="559786">
                  <a:extLst>
                    <a:ext uri="{9D8B030D-6E8A-4147-A177-3AD203B41FA5}">
                      <a16:colId xmlns:a16="http://schemas.microsoft.com/office/drawing/2014/main" val="843343133"/>
                    </a:ext>
                  </a:extLst>
                </a:gridCol>
                <a:gridCol w="559786">
                  <a:extLst>
                    <a:ext uri="{9D8B030D-6E8A-4147-A177-3AD203B41FA5}">
                      <a16:colId xmlns:a16="http://schemas.microsoft.com/office/drawing/2014/main" val="3304395262"/>
                    </a:ext>
                  </a:extLst>
                </a:gridCol>
                <a:gridCol w="559786">
                  <a:extLst>
                    <a:ext uri="{9D8B030D-6E8A-4147-A177-3AD203B41FA5}">
                      <a16:colId xmlns:a16="http://schemas.microsoft.com/office/drawing/2014/main" val="2469843789"/>
                    </a:ext>
                  </a:extLst>
                </a:gridCol>
                <a:gridCol w="559786">
                  <a:extLst>
                    <a:ext uri="{9D8B030D-6E8A-4147-A177-3AD203B41FA5}">
                      <a16:colId xmlns:a16="http://schemas.microsoft.com/office/drawing/2014/main" val="326861050"/>
                    </a:ext>
                  </a:extLst>
                </a:gridCol>
              </a:tblGrid>
              <a:tr h="545589">
                <a:tc gridSpan="4">
                  <a:txBody>
                    <a:bodyPr/>
                    <a:lstStyle/>
                    <a:p>
                      <a:pPr algn="ctr"/>
                      <a:r>
                        <a:rPr lang="en-US" sz="28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gridSpan="4">
                  <a:txBody>
                    <a:bodyPr/>
                    <a:lstStyle/>
                    <a:p>
                      <a:pPr algn="ctr"/>
                      <a:r>
                        <a:rPr lang="en-US" sz="2800" dirty="0"/>
                        <a:t>8</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957410735"/>
                  </a:ext>
                </a:extLst>
              </a:tr>
              <a:tr h="545589">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10" name="Rectangle 9">
            <a:extLst>
              <a:ext uri="{FF2B5EF4-FFF2-40B4-BE49-F238E27FC236}">
                <a16:creationId xmlns:a16="http://schemas.microsoft.com/office/drawing/2014/main" id="{B45CF594-58EB-40DC-9A05-0A3ACE20EB25}"/>
              </a:ext>
            </a:extLst>
          </p:cNvPr>
          <p:cNvSpPr/>
          <p:nvPr/>
        </p:nvSpPr>
        <p:spPr>
          <a:xfrm>
            <a:off x="-171534" y="4303461"/>
            <a:ext cx="2986043" cy="22998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Unpacked BCD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Packed BCD</a:t>
            </a: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663276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 calcmode="lin" valueType="num">
                                      <p:cBhvr>
                                        <p:cTn id="14"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7">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 calcmode="lin" valueType="num">
                                      <p:cBhvr>
                                        <p:cTn id="21"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7">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 calcmode="lin" valueType="num">
                                      <p:cBhvr>
                                        <p:cTn id="28"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10">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0">
                                            <p:txEl>
                                              <p:pRg st="3" end="3"/>
                                            </p:txEl>
                                          </p:spTgt>
                                        </p:tgtEl>
                                        <p:attrNameLst>
                                          <p:attrName>style.visibility</p:attrName>
                                        </p:attrNameLst>
                                      </p:cBhvr>
                                      <p:to>
                                        <p:strVal val="visible"/>
                                      </p:to>
                                    </p:set>
                                    <p:anim calcmode="lin" valueType="num">
                                      <p:cBhvr>
                                        <p:cTn id="35" dur="500" fill="hold"/>
                                        <p:tgtEl>
                                          <p:spTgt spid="10">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10">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10" grpId="0" build="p"/>
    </p:bldLst>
  </p:timing>
</p:sld>
</file>

<file path=ppt/slides/slide1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1"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BCD: Valid or Invalid</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3"/>
            <a:ext cx="11451773" cy="58344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Do you think 1100 would be a valid BCD number?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dirty="0">
                <a:ln>
                  <a:noFill/>
                </a:ln>
                <a:solidFill>
                  <a:srgbClr val="FF0000"/>
                </a:solidFill>
                <a:effectLst/>
                <a:uLnTx/>
                <a:uFillTx/>
                <a:latin typeface="Bahnschrift SemiBold SemiConden" panose="020B0502040204020203" pitchFamily="34" charset="0"/>
                <a:ea typeface="+mn-ea"/>
                <a:cs typeface="+mn-cs"/>
              </a:rPr>
              <a:t>No</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 – since that is the number 12 in denary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How would we actually represent 12 in packed BCD?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With a </a:t>
            </a:r>
            <a:r>
              <a:rPr lang="en-US" sz="3200" noProof="0" dirty="0">
                <a:solidFill>
                  <a:srgbClr val="00CC00"/>
                </a:solidFill>
                <a:latin typeface="Bahnschrift SemiBold SemiConden" panose="020B0502040204020203" pitchFamily="34" charset="0"/>
              </a:rPr>
              <a:t>1</a:t>
            </a:r>
            <a:r>
              <a:rPr lang="en-US" sz="3200" noProof="0" dirty="0">
                <a:solidFill>
                  <a:prstClr val="white"/>
                </a:solidFill>
                <a:latin typeface="Bahnschrift SemiBold SemiConden" panose="020B0502040204020203" pitchFamily="34" charset="0"/>
              </a:rPr>
              <a:t>, then a </a:t>
            </a:r>
            <a:r>
              <a:rPr lang="en-US" sz="3200" noProof="0" dirty="0">
                <a:solidFill>
                  <a:srgbClr val="00B0F0"/>
                </a:solidFill>
                <a:latin typeface="Bahnschrift SemiBold SemiConden" panose="020B0502040204020203" pitchFamily="34" charset="0"/>
              </a:rPr>
              <a:t>2</a:t>
            </a:r>
            <a:r>
              <a:rPr lang="en-US" sz="3200" noProof="0" dirty="0">
                <a:solidFill>
                  <a:prstClr val="white"/>
                </a:solidFill>
                <a:latin typeface="Bahnschrift SemiBold SemiConden" panose="020B0502040204020203" pitchFamily="34" charset="0"/>
              </a:rPr>
              <a:t>: </a:t>
            </a:r>
            <a:r>
              <a:rPr lang="en-US" sz="3200" noProof="0" dirty="0">
                <a:solidFill>
                  <a:srgbClr val="00CC00"/>
                </a:solidFill>
                <a:latin typeface="Bahnschrift SemiBold SemiConden" panose="020B0502040204020203" pitchFamily="34" charset="0"/>
              </a:rPr>
              <a:t>0001</a:t>
            </a:r>
            <a:r>
              <a:rPr lang="en-US" sz="3200" noProof="0" dirty="0">
                <a:solidFill>
                  <a:prstClr val="white"/>
                </a:solidFill>
                <a:latin typeface="Bahnschrift SemiBold SemiConden" panose="020B0502040204020203" pitchFamily="34" charset="0"/>
              </a:rPr>
              <a:t> </a:t>
            </a:r>
            <a:r>
              <a:rPr lang="en-US" sz="3200" noProof="0" dirty="0">
                <a:solidFill>
                  <a:srgbClr val="00B0F0"/>
                </a:solidFill>
                <a:latin typeface="Bahnschrift SemiBold SemiConden" panose="020B0502040204020203" pitchFamily="34" charset="0"/>
              </a:rPr>
              <a:t>0010</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srgbClr val="00B0F0"/>
              </a:solidFill>
              <a:effectLst/>
              <a:uLnTx/>
              <a:uFillTx/>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Using packed BCD, how many bit patterns are wasted?</a:t>
            </a:r>
          </a:p>
          <a:p>
            <a:pPr lvl="0" algn="ctr">
              <a:defRPr/>
            </a:pPr>
            <a:r>
              <a:rPr lang="en-US" sz="3200" dirty="0">
                <a:solidFill>
                  <a:srgbClr val="FF0000"/>
                </a:solidFill>
                <a:latin typeface="Bahnschrift SemiBold SemiConden" panose="020B0502040204020203" pitchFamily="34" charset="0"/>
              </a:rPr>
              <a:t>6</a:t>
            </a:r>
            <a:r>
              <a:rPr lang="en-US" sz="3200" dirty="0">
                <a:solidFill>
                  <a:prstClr val="white"/>
                </a:solidFill>
                <a:latin typeface="Bahnschrift SemiBold SemiConden" panose="020B0502040204020203" pitchFamily="34" charset="0"/>
              </a:rPr>
              <a:t>: from 10 to 15 – i.e. 1010 to 1111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33139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 calcmode="lin" valueType="num">
                                      <p:cBhvr>
                                        <p:cTn id="14"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7">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 calcmode="lin" valueType="num">
                                      <p:cBhvr>
                                        <p:cTn id="21"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7">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 calcmode="lin" valueType="num">
                                      <p:cBhvr>
                                        <p:cTn id="28"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7">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7">
                                            <p:txEl>
                                              <p:pRg st="6" end="6"/>
                                            </p:txEl>
                                          </p:spTgt>
                                        </p:tgtEl>
                                        <p:attrNameLst>
                                          <p:attrName>style.visibility</p:attrName>
                                        </p:attrNameLst>
                                      </p:cBhvr>
                                      <p:to>
                                        <p:strVal val="visible"/>
                                      </p:to>
                                    </p:set>
                                    <p:anim calcmode="lin" valueType="num">
                                      <p:cBhvr>
                                        <p:cTn id="35" dur="500" fill="hold"/>
                                        <p:tgtEl>
                                          <p:spTgt spid="7">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7">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 calcmode="lin" valueType="num">
                                      <p:cBhvr>
                                        <p:cTn id="42" dur="500" fill="hold"/>
                                        <p:tgtEl>
                                          <p:spTgt spid="7">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7">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19134"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Decimals in BCD</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2"/>
            <a:ext cx="11451773" cy="38987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We can also represent decimals in BCD in the same way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[note: there would have to be a method of saying where the decimal point would be – since 1.23 is obviously a different value to 12.3 – how the decimal’s position is stored isn’t required for A-Level &amp; would depend on the hardware/software developer – since </a:t>
            </a:r>
            <a:r>
              <a:rPr kumimoji="0" lang="en-US" sz="3200" b="0" i="0" u="none" strike="noStrike" kern="1200" cap="none" spc="0" normalizeH="0" dirty="0">
                <a:ln>
                  <a:noFill/>
                </a:ln>
                <a:solidFill>
                  <a:srgbClr val="FFC000"/>
                </a:solidFill>
                <a:effectLst/>
                <a:uLnTx/>
                <a:uFillTx/>
                <a:latin typeface="Bahnschrift SemiBold SemiConden" panose="020B0502040204020203" pitchFamily="34" charset="0"/>
                <a:ea typeface="+mn-ea"/>
                <a:cs typeface="+mn-cs"/>
              </a:rPr>
              <a:t>BCD isn’t standardised</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 across hardware/software developers, like fixed/floating point is]</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graphicFrame>
        <p:nvGraphicFramePr>
          <p:cNvPr id="6" name="Table 5">
            <a:extLst>
              <a:ext uri="{FF2B5EF4-FFF2-40B4-BE49-F238E27FC236}">
                <a16:creationId xmlns:a16="http://schemas.microsoft.com/office/drawing/2014/main" id="{3DE18A80-15EF-428A-BAF9-03F99EF2A2DA}"/>
              </a:ext>
            </a:extLst>
          </p:cNvPr>
          <p:cNvGraphicFramePr>
            <a:graphicFrameLocks noGrp="1"/>
          </p:cNvGraphicFramePr>
          <p:nvPr>
            <p:extLst>
              <p:ext uri="{D42A27DB-BD31-4B8C-83A1-F6EECF244321}">
                <p14:modId xmlns:p14="http://schemas.microsoft.com/office/powerpoint/2010/main" val="4286362239"/>
              </p:ext>
            </p:extLst>
          </p:nvPr>
        </p:nvGraphicFramePr>
        <p:xfrm>
          <a:off x="444694" y="4935284"/>
          <a:ext cx="11179268" cy="1091178"/>
        </p:xfrm>
        <a:graphic>
          <a:graphicData uri="http://schemas.openxmlformats.org/drawingml/2006/table">
            <a:tbl>
              <a:tblPr firstRow="1" bandRow="1">
                <a:tableStyleId>{5C22544A-7EE6-4342-B048-85BDC9FD1C3A}</a:tableStyleId>
              </a:tblPr>
              <a:tblGrid>
                <a:gridCol w="657604">
                  <a:extLst>
                    <a:ext uri="{9D8B030D-6E8A-4147-A177-3AD203B41FA5}">
                      <a16:colId xmlns:a16="http://schemas.microsoft.com/office/drawing/2014/main" val="314138702"/>
                    </a:ext>
                  </a:extLst>
                </a:gridCol>
                <a:gridCol w="657604">
                  <a:extLst>
                    <a:ext uri="{9D8B030D-6E8A-4147-A177-3AD203B41FA5}">
                      <a16:colId xmlns:a16="http://schemas.microsoft.com/office/drawing/2014/main" val="1542990521"/>
                    </a:ext>
                  </a:extLst>
                </a:gridCol>
                <a:gridCol w="657604">
                  <a:extLst>
                    <a:ext uri="{9D8B030D-6E8A-4147-A177-3AD203B41FA5}">
                      <a16:colId xmlns:a16="http://schemas.microsoft.com/office/drawing/2014/main" val="1630631399"/>
                    </a:ext>
                  </a:extLst>
                </a:gridCol>
                <a:gridCol w="657604">
                  <a:extLst>
                    <a:ext uri="{9D8B030D-6E8A-4147-A177-3AD203B41FA5}">
                      <a16:colId xmlns:a16="http://schemas.microsoft.com/office/drawing/2014/main" val="3334509959"/>
                    </a:ext>
                  </a:extLst>
                </a:gridCol>
                <a:gridCol w="657604">
                  <a:extLst>
                    <a:ext uri="{9D8B030D-6E8A-4147-A177-3AD203B41FA5}">
                      <a16:colId xmlns:a16="http://schemas.microsoft.com/office/drawing/2014/main" val="1069304342"/>
                    </a:ext>
                  </a:extLst>
                </a:gridCol>
                <a:gridCol w="657604">
                  <a:extLst>
                    <a:ext uri="{9D8B030D-6E8A-4147-A177-3AD203B41FA5}">
                      <a16:colId xmlns:a16="http://schemas.microsoft.com/office/drawing/2014/main" val="350025250"/>
                    </a:ext>
                  </a:extLst>
                </a:gridCol>
                <a:gridCol w="657604">
                  <a:extLst>
                    <a:ext uri="{9D8B030D-6E8A-4147-A177-3AD203B41FA5}">
                      <a16:colId xmlns:a16="http://schemas.microsoft.com/office/drawing/2014/main" val="776434977"/>
                    </a:ext>
                  </a:extLst>
                </a:gridCol>
                <a:gridCol w="657604">
                  <a:extLst>
                    <a:ext uri="{9D8B030D-6E8A-4147-A177-3AD203B41FA5}">
                      <a16:colId xmlns:a16="http://schemas.microsoft.com/office/drawing/2014/main" val="4263863829"/>
                    </a:ext>
                  </a:extLst>
                </a:gridCol>
                <a:gridCol w="657604">
                  <a:extLst>
                    <a:ext uri="{9D8B030D-6E8A-4147-A177-3AD203B41FA5}">
                      <a16:colId xmlns:a16="http://schemas.microsoft.com/office/drawing/2014/main" val="23505962"/>
                    </a:ext>
                  </a:extLst>
                </a:gridCol>
                <a:gridCol w="657604">
                  <a:extLst>
                    <a:ext uri="{9D8B030D-6E8A-4147-A177-3AD203B41FA5}">
                      <a16:colId xmlns:a16="http://schemas.microsoft.com/office/drawing/2014/main" val="2555021757"/>
                    </a:ext>
                  </a:extLst>
                </a:gridCol>
                <a:gridCol w="657604">
                  <a:extLst>
                    <a:ext uri="{9D8B030D-6E8A-4147-A177-3AD203B41FA5}">
                      <a16:colId xmlns:a16="http://schemas.microsoft.com/office/drawing/2014/main" val="1667290020"/>
                    </a:ext>
                  </a:extLst>
                </a:gridCol>
                <a:gridCol w="657604">
                  <a:extLst>
                    <a:ext uri="{9D8B030D-6E8A-4147-A177-3AD203B41FA5}">
                      <a16:colId xmlns:a16="http://schemas.microsoft.com/office/drawing/2014/main" val="419955523"/>
                    </a:ext>
                  </a:extLst>
                </a:gridCol>
                <a:gridCol w="657604">
                  <a:extLst>
                    <a:ext uri="{9D8B030D-6E8A-4147-A177-3AD203B41FA5}">
                      <a16:colId xmlns:a16="http://schemas.microsoft.com/office/drawing/2014/main" val="1723645806"/>
                    </a:ext>
                  </a:extLst>
                </a:gridCol>
                <a:gridCol w="657604">
                  <a:extLst>
                    <a:ext uri="{9D8B030D-6E8A-4147-A177-3AD203B41FA5}">
                      <a16:colId xmlns:a16="http://schemas.microsoft.com/office/drawing/2014/main" val="3437639333"/>
                    </a:ext>
                  </a:extLst>
                </a:gridCol>
                <a:gridCol w="657604">
                  <a:extLst>
                    <a:ext uri="{9D8B030D-6E8A-4147-A177-3AD203B41FA5}">
                      <a16:colId xmlns:a16="http://schemas.microsoft.com/office/drawing/2014/main" val="4033169710"/>
                    </a:ext>
                  </a:extLst>
                </a:gridCol>
                <a:gridCol w="657604">
                  <a:extLst>
                    <a:ext uri="{9D8B030D-6E8A-4147-A177-3AD203B41FA5}">
                      <a16:colId xmlns:a16="http://schemas.microsoft.com/office/drawing/2014/main" val="1576807567"/>
                    </a:ext>
                  </a:extLst>
                </a:gridCol>
                <a:gridCol w="657604">
                  <a:extLst>
                    <a:ext uri="{9D8B030D-6E8A-4147-A177-3AD203B41FA5}">
                      <a16:colId xmlns:a16="http://schemas.microsoft.com/office/drawing/2014/main" val="172821648"/>
                    </a:ext>
                  </a:extLst>
                </a:gridCol>
              </a:tblGrid>
              <a:tr h="545589">
                <a:tc gridSpan="4">
                  <a:txBody>
                    <a:bodyPr/>
                    <a:lstStyle/>
                    <a:p>
                      <a:pPr algn="ctr"/>
                      <a:r>
                        <a:rPr lang="en-US" sz="2800" dirty="0"/>
                        <a:t>9</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gridSpan="4">
                  <a:txBody>
                    <a:bodyPr/>
                    <a:lstStyle/>
                    <a:p>
                      <a:pPr algn="ctr"/>
                      <a:r>
                        <a:rPr lang="en-US" sz="2800" dirty="0"/>
                        <a:t>2</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C000"/>
                    </a:solidFill>
                  </a:tcPr>
                </a:tc>
                <a:tc hMerge="1">
                  <a:txBody>
                    <a:bodyPr/>
                    <a:lstStyle/>
                    <a:p>
                      <a:pPr algn="ctr"/>
                      <a:endParaRPr lang="en-GB" sz="2800" baseline="300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2800" dirty="0"/>
                        <a:t>.</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gridSpan="4">
                  <a:txBody>
                    <a:bodyPr/>
                    <a:lstStyle/>
                    <a:p>
                      <a:pPr algn="ctr"/>
                      <a:r>
                        <a:rPr lang="en-US" sz="2800" dirty="0"/>
                        <a:t>3</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gridSpan="4">
                  <a:txBody>
                    <a:bodyPr/>
                    <a:lstStyle/>
                    <a:p>
                      <a:pPr algn="ctr"/>
                      <a:r>
                        <a:rPr lang="en-US" sz="2800" dirty="0">
                          <a:solidFill>
                            <a:schemeClr val="bg1"/>
                          </a:solidFill>
                        </a:rPr>
                        <a:t>6</a:t>
                      </a: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hMerge="1">
                  <a:txBody>
                    <a:bodyPr/>
                    <a:lstStyle/>
                    <a:p>
                      <a:pPr algn="ct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hMerge="1">
                  <a:txBody>
                    <a:bodyPr/>
                    <a:lstStyle/>
                    <a:p>
                      <a:pPr algn="ct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hMerge="1">
                  <a:txBody>
                    <a:bodyPr/>
                    <a:lstStyle/>
                    <a:p>
                      <a:pPr algn="ctr"/>
                      <a:endParaRPr lang="en-GB" sz="28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extLst>
                  <a:ext uri="{0D108BD9-81ED-4DB2-BD59-A6C34878D82A}">
                    <a16:rowId xmlns:a16="http://schemas.microsoft.com/office/drawing/2014/main" val="957410735"/>
                  </a:ext>
                </a:extLst>
              </a:tr>
              <a:tr h="545589">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8" name="Rectangle 7">
            <a:extLst>
              <a:ext uri="{FF2B5EF4-FFF2-40B4-BE49-F238E27FC236}">
                <a16:creationId xmlns:a16="http://schemas.microsoft.com/office/drawing/2014/main" id="{1BFBA69C-6709-4448-A390-64DE7D969021}"/>
              </a:ext>
            </a:extLst>
          </p:cNvPr>
          <p:cNvSpPr/>
          <p:nvPr/>
        </p:nvSpPr>
        <p:spPr>
          <a:xfrm>
            <a:off x="444694" y="5480873"/>
            <a:ext cx="2631015"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9" name="Rectangle 8">
            <a:extLst>
              <a:ext uri="{FF2B5EF4-FFF2-40B4-BE49-F238E27FC236}">
                <a16:creationId xmlns:a16="http://schemas.microsoft.com/office/drawing/2014/main" id="{61DA4F2C-5A35-41F5-AD93-4A29CA7C1385}"/>
              </a:ext>
            </a:extLst>
          </p:cNvPr>
          <p:cNvSpPr/>
          <p:nvPr/>
        </p:nvSpPr>
        <p:spPr>
          <a:xfrm>
            <a:off x="3075709" y="5480873"/>
            <a:ext cx="2631015"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1" name="Rectangle 10">
            <a:extLst>
              <a:ext uri="{FF2B5EF4-FFF2-40B4-BE49-F238E27FC236}">
                <a16:creationId xmlns:a16="http://schemas.microsoft.com/office/drawing/2014/main" id="{7BFEF097-998F-4F6D-9DDE-F861D74D97F7}"/>
              </a:ext>
            </a:extLst>
          </p:cNvPr>
          <p:cNvSpPr/>
          <p:nvPr/>
        </p:nvSpPr>
        <p:spPr>
          <a:xfrm>
            <a:off x="6361932" y="5480873"/>
            <a:ext cx="2631015"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
        <p:nvSpPr>
          <p:cNvPr id="12" name="Rectangle 11">
            <a:extLst>
              <a:ext uri="{FF2B5EF4-FFF2-40B4-BE49-F238E27FC236}">
                <a16:creationId xmlns:a16="http://schemas.microsoft.com/office/drawing/2014/main" id="{9CDB6BD7-FB0A-4C92-A3F0-FD28227F5024}"/>
              </a:ext>
            </a:extLst>
          </p:cNvPr>
          <p:cNvSpPr/>
          <p:nvPr/>
        </p:nvSpPr>
        <p:spPr>
          <a:xfrm>
            <a:off x="8992947" y="5480873"/>
            <a:ext cx="2631015" cy="5325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a:t>
            </a:r>
            <a:endParaRPr lang="en-GB" sz="2400" dirty="0"/>
          </a:p>
        </p:txBody>
      </p:sp>
    </p:spTree>
    <p:extLst>
      <p:ext uri="{BB962C8B-B14F-4D97-AF65-F5344CB8AC3E}">
        <p14:creationId xmlns:p14="http://schemas.microsoft.com/office/powerpoint/2010/main" val="257262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 calcmode="lin" valueType="num">
                                      <p:cBhvr>
                                        <p:cTn id="14"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7">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xit" presetSubtype="8" fill="hold" grpId="0" nodeType="clickEffect">
                                  <p:stCondLst>
                                    <p:cond delay="0"/>
                                  </p:stCondLst>
                                  <p:childTnLst>
                                    <p:animEffect transition="out" filter="wipe(left)">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22" presetClass="exit" presetSubtype="8" fill="hold" grpId="0" nodeType="clickEffect">
                                  <p:stCondLst>
                                    <p:cond delay="0"/>
                                  </p:stCondLst>
                                  <p:childTnLst>
                                    <p:animEffect transition="out" filter="wipe(left)">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2" presetClass="exit" presetSubtype="8" fill="hold" grpId="0" nodeType="clickEffect">
                                  <p:stCondLst>
                                    <p:cond delay="0"/>
                                  </p:stCondLst>
                                  <p:childTnLst>
                                    <p:animEffect transition="out" filter="wipe(left)">
                                      <p:cBhvr>
                                        <p:cTn id="30" dur="500"/>
                                        <p:tgtEl>
                                          <p:spTgt spid="11"/>
                                        </p:tgtEl>
                                      </p:cBhvr>
                                    </p:animEffect>
                                    <p:set>
                                      <p:cBhvr>
                                        <p:cTn id="31" dur="1" fill="hold">
                                          <p:stCondLst>
                                            <p:cond delay="499"/>
                                          </p:stCondLst>
                                        </p:cTn>
                                        <p:tgtEl>
                                          <p:spTgt spid="11"/>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2" presetClass="exit" presetSubtype="8" fill="hold" grpId="0" nodeType="clickEffect">
                                  <p:stCondLst>
                                    <p:cond delay="0"/>
                                  </p:stCondLst>
                                  <p:childTnLst>
                                    <p:animEffect transition="out" filter="wipe(left)">
                                      <p:cBhvr>
                                        <p:cTn id="35" dur="500"/>
                                        <p:tgtEl>
                                          <p:spTgt spid="12"/>
                                        </p:tgtEl>
                                      </p:cBhvr>
                                    </p:animEffect>
                                    <p:set>
                                      <p:cBhvr>
                                        <p:cTn id="36"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animBg="1"/>
      <p:bldP spid="9" grpId="0" animBg="1"/>
      <p:bldP spid="11" grpId="0" animBg="1"/>
      <p:bldP spid="12" grpId="0" animBg="1"/>
    </p:bldLst>
  </p:timing>
</p:sld>
</file>

<file path=ppt/slides/slide1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Decimals in BCD</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3"/>
            <a:ext cx="11451773" cy="28714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We said only single digits – i.e. 0-9 are valid in BCD – can you then think of a clever way we can represent a decimal point in BCD?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Use one of the unused bit patterns – e.g. 1111 stands out, so it’s possible we could represent 7.5 as:</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graphicFrame>
        <p:nvGraphicFramePr>
          <p:cNvPr id="13" name="Table 12">
            <a:extLst>
              <a:ext uri="{FF2B5EF4-FFF2-40B4-BE49-F238E27FC236}">
                <a16:creationId xmlns:a16="http://schemas.microsoft.com/office/drawing/2014/main" id="{327FE5D1-0EAE-409E-9913-59E11F881C27}"/>
              </a:ext>
            </a:extLst>
          </p:cNvPr>
          <p:cNvGraphicFramePr>
            <a:graphicFrameLocks noGrp="1"/>
          </p:cNvGraphicFramePr>
          <p:nvPr>
            <p:extLst>
              <p:ext uri="{D42A27DB-BD31-4B8C-83A1-F6EECF244321}">
                <p14:modId xmlns:p14="http://schemas.microsoft.com/office/powerpoint/2010/main" val="2268669162"/>
              </p:ext>
            </p:extLst>
          </p:nvPr>
        </p:nvGraphicFramePr>
        <p:xfrm>
          <a:off x="497448" y="4064845"/>
          <a:ext cx="11152356" cy="1091178"/>
        </p:xfrm>
        <a:graphic>
          <a:graphicData uri="http://schemas.openxmlformats.org/drawingml/2006/table">
            <a:tbl>
              <a:tblPr firstRow="1" bandRow="1">
                <a:tableStyleId>{5C22544A-7EE6-4342-B048-85BDC9FD1C3A}</a:tableStyleId>
              </a:tblPr>
              <a:tblGrid>
                <a:gridCol w="929363">
                  <a:extLst>
                    <a:ext uri="{9D8B030D-6E8A-4147-A177-3AD203B41FA5}">
                      <a16:colId xmlns:a16="http://schemas.microsoft.com/office/drawing/2014/main" val="314138702"/>
                    </a:ext>
                  </a:extLst>
                </a:gridCol>
                <a:gridCol w="929363">
                  <a:extLst>
                    <a:ext uri="{9D8B030D-6E8A-4147-A177-3AD203B41FA5}">
                      <a16:colId xmlns:a16="http://schemas.microsoft.com/office/drawing/2014/main" val="1542990521"/>
                    </a:ext>
                  </a:extLst>
                </a:gridCol>
                <a:gridCol w="929363">
                  <a:extLst>
                    <a:ext uri="{9D8B030D-6E8A-4147-A177-3AD203B41FA5}">
                      <a16:colId xmlns:a16="http://schemas.microsoft.com/office/drawing/2014/main" val="1630631399"/>
                    </a:ext>
                  </a:extLst>
                </a:gridCol>
                <a:gridCol w="929363">
                  <a:extLst>
                    <a:ext uri="{9D8B030D-6E8A-4147-A177-3AD203B41FA5}">
                      <a16:colId xmlns:a16="http://schemas.microsoft.com/office/drawing/2014/main" val="3334509959"/>
                    </a:ext>
                  </a:extLst>
                </a:gridCol>
                <a:gridCol w="929363">
                  <a:extLst>
                    <a:ext uri="{9D8B030D-6E8A-4147-A177-3AD203B41FA5}">
                      <a16:colId xmlns:a16="http://schemas.microsoft.com/office/drawing/2014/main" val="23505962"/>
                    </a:ext>
                  </a:extLst>
                </a:gridCol>
                <a:gridCol w="929363">
                  <a:extLst>
                    <a:ext uri="{9D8B030D-6E8A-4147-A177-3AD203B41FA5}">
                      <a16:colId xmlns:a16="http://schemas.microsoft.com/office/drawing/2014/main" val="1635119825"/>
                    </a:ext>
                  </a:extLst>
                </a:gridCol>
                <a:gridCol w="929363">
                  <a:extLst>
                    <a:ext uri="{9D8B030D-6E8A-4147-A177-3AD203B41FA5}">
                      <a16:colId xmlns:a16="http://schemas.microsoft.com/office/drawing/2014/main" val="1456517446"/>
                    </a:ext>
                  </a:extLst>
                </a:gridCol>
                <a:gridCol w="929363">
                  <a:extLst>
                    <a:ext uri="{9D8B030D-6E8A-4147-A177-3AD203B41FA5}">
                      <a16:colId xmlns:a16="http://schemas.microsoft.com/office/drawing/2014/main" val="770099973"/>
                    </a:ext>
                  </a:extLst>
                </a:gridCol>
                <a:gridCol w="929363">
                  <a:extLst>
                    <a:ext uri="{9D8B030D-6E8A-4147-A177-3AD203B41FA5}">
                      <a16:colId xmlns:a16="http://schemas.microsoft.com/office/drawing/2014/main" val="2555021757"/>
                    </a:ext>
                  </a:extLst>
                </a:gridCol>
                <a:gridCol w="929363">
                  <a:extLst>
                    <a:ext uri="{9D8B030D-6E8A-4147-A177-3AD203B41FA5}">
                      <a16:colId xmlns:a16="http://schemas.microsoft.com/office/drawing/2014/main" val="1667290020"/>
                    </a:ext>
                  </a:extLst>
                </a:gridCol>
                <a:gridCol w="929363">
                  <a:extLst>
                    <a:ext uri="{9D8B030D-6E8A-4147-A177-3AD203B41FA5}">
                      <a16:colId xmlns:a16="http://schemas.microsoft.com/office/drawing/2014/main" val="419955523"/>
                    </a:ext>
                  </a:extLst>
                </a:gridCol>
                <a:gridCol w="929363">
                  <a:extLst>
                    <a:ext uri="{9D8B030D-6E8A-4147-A177-3AD203B41FA5}">
                      <a16:colId xmlns:a16="http://schemas.microsoft.com/office/drawing/2014/main" val="1723645806"/>
                    </a:ext>
                  </a:extLst>
                </a:gridCol>
              </a:tblGrid>
              <a:tr h="545589">
                <a:tc gridSpan="4">
                  <a:txBody>
                    <a:bodyPr/>
                    <a:lstStyle/>
                    <a:p>
                      <a:pPr algn="ctr"/>
                      <a:r>
                        <a:rPr lang="en-US" sz="2800" dirty="0"/>
                        <a:t>7</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gridSpan="4">
                  <a:txBody>
                    <a:bodyPr/>
                    <a:lstStyle/>
                    <a:p>
                      <a:pPr algn="ctr"/>
                      <a:r>
                        <a:rPr lang="en-US" sz="2800" dirty="0"/>
                        <a:t>.</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000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gridSpan="4">
                  <a:txBody>
                    <a:bodyPr/>
                    <a:lstStyle/>
                    <a:p>
                      <a:pPr algn="ctr"/>
                      <a:r>
                        <a:rPr lang="en-US" sz="2800" dirty="0"/>
                        <a:t>5</a:t>
                      </a: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hMerge="1">
                  <a:txBody>
                    <a:bodyPr/>
                    <a:lstStyle/>
                    <a:p>
                      <a:pPr algn="ctr"/>
                      <a:endParaRPr lang="en-GB" sz="2800"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957410735"/>
                  </a:ext>
                </a:extLst>
              </a:tr>
              <a:tr h="545589">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0</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2400" dirty="0">
                          <a:solidFill>
                            <a:schemeClr val="bg1"/>
                          </a:solidFill>
                        </a:rPr>
                        <a:t>1</a:t>
                      </a:r>
                      <a:endParaRPr lang="en-GB" sz="240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bl>
          </a:graphicData>
        </a:graphic>
      </p:graphicFrame>
      <p:sp>
        <p:nvSpPr>
          <p:cNvPr id="14" name="Rectangle 13">
            <a:extLst>
              <a:ext uri="{FF2B5EF4-FFF2-40B4-BE49-F238E27FC236}">
                <a16:creationId xmlns:a16="http://schemas.microsoft.com/office/drawing/2014/main" id="{694C8D4A-6F4B-4FFC-8C78-BA41F902F1E6}"/>
              </a:ext>
            </a:extLst>
          </p:cNvPr>
          <p:cNvSpPr/>
          <p:nvPr/>
        </p:nvSpPr>
        <p:spPr>
          <a:xfrm>
            <a:off x="370113" y="5156022"/>
            <a:ext cx="11451773" cy="1701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Again, different developers would have different approaches – but this could be a possible approach </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337953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 calcmode="lin" valueType="num">
                                      <p:cBhvr>
                                        <p:cTn id="14"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 calcmode="lin" valueType="num">
                                      <p:cBhvr>
                                        <p:cTn id="28"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14" grpId="0" build="p"/>
    </p:bldLst>
  </p:timing>
</p:sld>
</file>

<file path=ppt/slides/slide16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BCD Addition</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I have </a:t>
            </a:r>
            <a:r>
              <a:rPr lang="en-US" sz="3200" noProof="0" dirty="0">
                <a:solidFill>
                  <a:srgbClr val="FF0000"/>
                </a:solidFill>
                <a:latin typeface="Bahnschrift SemiBold SemiConden" panose="020B0502040204020203" pitchFamily="34" charset="0"/>
              </a:rPr>
              <a:t>never seen this asked in the exam</a:t>
            </a:r>
            <a:r>
              <a:rPr lang="en-US" sz="3200" noProof="0" dirty="0">
                <a:solidFill>
                  <a:prstClr val="white"/>
                </a:solidFill>
                <a:latin typeface="Bahnschrift SemiBold SemiConden" panose="020B0502040204020203" pitchFamily="34" charset="0"/>
              </a:rPr>
              <a:t>…though it is in the book, so let’s see how to do it: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514350" marR="0" lvl="0" indent="-514350" defTabSz="914400" rtl="0" eaLnBrk="1" fontAlgn="auto" latinLnBrk="0" hangingPunct="1">
              <a:lnSpc>
                <a:spcPct val="100000"/>
              </a:lnSpc>
              <a:spcBef>
                <a:spcPts val="0"/>
              </a:spcBef>
              <a:spcAft>
                <a:spcPts val="0"/>
              </a:spcAft>
              <a:buClrTx/>
              <a:buSzTx/>
              <a:buFontTx/>
              <a:buAutoNum type="arabicParenR"/>
              <a:tabLst/>
              <a:defRPr/>
            </a:pPr>
            <a:r>
              <a:rPr lang="en-US" sz="3200" noProof="0" dirty="0">
                <a:solidFill>
                  <a:srgbClr val="00CC00"/>
                </a:solidFill>
                <a:latin typeface="Bahnschrift SemiBold SemiConden" panose="020B0502040204020203" pitchFamily="34" charset="0"/>
              </a:rPr>
              <a:t>Add</a:t>
            </a:r>
            <a:r>
              <a:rPr lang="en-US" sz="3200" noProof="0" dirty="0">
                <a:solidFill>
                  <a:prstClr val="white"/>
                </a:solidFill>
                <a:latin typeface="Bahnschrift SemiBold SemiConden" panose="020B0502040204020203" pitchFamily="34" charset="0"/>
              </a:rPr>
              <a:t> two BCD numbers, using regular binary addition</a:t>
            </a:r>
          </a:p>
          <a:p>
            <a:pPr marL="514350" marR="0" lvl="0" indent="-514350" defTabSz="914400" rtl="0" eaLnBrk="1" fontAlgn="auto" latinLnBrk="0" hangingPunct="1">
              <a:lnSpc>
                <a:spcPct val="100000"/>
              </a:lnSpc>
              <a:spcBef>
                <a:spcPts val="0"/>
              </a:spcBef>
              <a:spcAft>
                <a:spcPts val="0"/>
              </a:spcAft>
              <a:buClrTx/>
              <a:buSzTx/>
              <a:buFontTx/>
              <a:buAutoNum type="arabicParenR"/>
              <a:tabLst/>
              <a:defRPr/>
            </a:pPr>
            <a:r>
              <a:rPr lang="en-US" sz="3200" noProof="0" dirty="0">
                <a:solidFill>
                  <a:prstClr val="white"/>
                </a:solidFill>
                <a:latin typeface="Bahnschrift SemiBold SemiConden" panose="020B0502040204020203" pitchFamily="34" charset="0"/>
              </a:rPr>
              <a:t>If 4-bit sum is </a:t>
            </a:r>
            <a:r>
              <a:rPr lang="en-US" sz="3200" noProof="0" dirty="0">
                <a:solidFill>
                  <a:srgbClr val="00B0F0"/>
                </a:solidFill>
                <a:latin typeface="Bahnschrift SemiBold SemiConden" panose="020B0502040204020203" pitchFamily="34" charset="0"/>
              </a:rPr>
              <a:t>less than or equal to 9</a:t>
            </a:r>
            <a:r>
              <a:rPr lang="en-US" sz="3200" noProof="0" dirty="0">
                <a:solidFill>
                  <a:prstClr val="white"/>
                </a:solidFill>
                <a:latin typeface="Bahnschrift SemiBold SemiConden" panose="020B0502040204020203" pitchFamily="34" charset="0"/>
              </a:rPr>
              <a:t>, then it’s valid</a:t>
            </a:r>
          </a:p>
          <a:p>
            <a:pPr marL="514350" marR="0" lvl="0" indent="-514350" defTabSz="914400" rtl="0" eaLnBrk="1" fontAlgn="auto" latinLnBrk="0" hangingPunct="1">
              <a:lnSpc>
                <a:spcPct val="100000"/>
              </a:lnSpc>
              <a:spcBef>
                <a:spcPts val="0"/>
              </a:spcBef>
              <a:spcAft>
                <a:spcPts val="0"/>
              </a:spcAft>
              <a:buClrTx/>
              <a:buSzTx/>
              <a:buFontTx/>
              <a:buAutoNum type="arabicParenR"/>
              <a:tabLst/>
              <a:defRPr/>
            </a:pP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If it’s </a:t>
            </a:r>
            <a:r>
              <a:rPr kumimoji="0" lang="en-US" sz="3200" b="0" i="0" u="none" strike="noStrike" kern="1200" cap="none" spc="0" normalizeH="0" dirty="0">
                <a:ln>
                  <a:noFill/>
                </a:ln>
                <a:solidFill>
                  <a:srgbClr val="FFC000"/>
                </a:solidFill>
                <a:effectLst/>
                <a:uLnTx/>
                <a:uFillTx/>
                <a:latin typeface="Bahnschrift SemiBold SemiConden" panose="020B0502040204020203" pitchFamily="34" charset="0"/>
                <a:ea typeface="+mn-ea"/>
                <a:cs typeface="+mn-cs"/>
              </a:rPr>
              <a:t>&gt; 9 or if a carry out</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 is generated from 4-bit sum, then </a:t>
            </a:r>
            <a:r>
              <a:rPr kumimoji="0" lang="en-US" sz="3200" b="0" i="0" u="none" strike="noStrike" kern="1200" cap="none" spc="0" normalizeH="0" dirty="0">
                <a:ln>
                  <a:noFill/>
                </a:ln>
                <a:solidFill>
                  <a:srgbClr val="FFC000"/>
                </a:solidFill>
                <a:effectLst/>
                <a:uLnTx/>
                <a:uFillTx/>
                <a:latin typeface="Bahnschrift SemiBold SemiConden" panose="020B0502040204020203" pitchFamily="34" charset="0"/>
                <a:ea typeface="+mn-ea"/>
                <a:cs typeface="+mn-cs"/>
              </a:rPr>
              <a:t>add 6</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 (to skip the 6 invalid states). If a </a:t>
            </a:r>
            <a:r>
              <a:rPr kumimoji="0" lang="en-US" sz="3200" b="0" i="0" u="none" strike="noStrike" kern="1200" cap="none" spc="0" normalizeH="0" dirty="0">
                <a:ln>
                  <a:noFill/>
                </a:ln>
                <a:solidFill>
                  <a:srgbClr val="FFC000"/>
                </a:solidFill>
                <a:effectLst/>
                <a:uLnTx/>
                <a:uFillTx/>
                <a:latin typeface="Bahnschrift SemiBold SemiConden" panose="020B0502040204020203" pitchFamily="34" charset="0"/>
                <a:ea typeface="+mn-ea"/>
                <a:cs typeface="+mn-cs"/>
              </a:rPr>
              <a:t>carry occurs</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 </a:t>
            </a:r>
            <a:r>
              <a:rPr kumimoji="0" lang="en-US" sz="3200" b="0" i="0" u="none" strike="noStrike" kern="1200" cap="none" spc="0" normalizeH="0" dirty="0">
                <a:ln>
                  <a:noFill/>
                </a:ln>
                <a:solidFill>
                  <a:srgbClr val="FFC000"/>
                </a:solidFill>
                <a:effectLst/>
                <a:uLnTx/>
                <a:uFillTx/>
                <a:latin typeface="Bahnschrift SemiBold SemiConden" panose="020B0502040204020203" pitchFamily="34" charset="0"/>
                <a:ea typeface="+mn-ea"/>
                <a:cs typeface="+mn-cs"/>
              </a:rPr>
              <a:t>add the carry </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to the next 4 bits (nibble)</a:t>
            </a:r>
            <a:b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br>
            <a:b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b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Let’s try </a:t>
            </a:r>
            <a:r>
              <a:rPr kumimoji="0" lang="en-US" sz="3200" b="0" i="0" u="none" strike="noStrike" kern="1200" cap="none" spc="0" normalizeH="0" dirty="0">
                <a:ln>
                  <a:noFill/>
                </a:ln>
                <a:solidFill>
                  <a:srgbClr val="B021DD"/>
                </a:solidFill>
                <a:effectLst/>
                <a:uLnTx/>
                <a:uFillTx/>
                <a:latin typeface="Bahnschrift SemiBold SemiConden" panose="020B0502040204020203" pitchFamily="34" charset="0"/>
                <a:ea typeface="+mn-ea"/>
                <a:cs typeface="+mn-cs"/>
              </a:rPr>
              <a:t>7 + 5</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804390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 calcmode="lin" valueType="num">
                                      <p:cBhvr>
                                        <p:cTn id="14"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 calcmode="lin" valueType="num">
                                      <p:cBhvr>
                                        <p:cTn id="21"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7">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 calcmode="lin" valueType="num">
                                      <p:cBhvr>
                                        <p:cTn id="28"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6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t</a:t>
            </a: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BCD Addition – Stage 1</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3"/>
            <a:ext cx="11451773" cy="1701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FontTx/>
              <a:buAutoNum type="arabicParenR"/>
              <a:defRPr/>
            </a:pPr>
            <a:r>
              <a:rPr lang="en-US" sz="3200" dirty="0">
                <a:solidFill>
                  <a:srgbClr val="00CC00"/>
                </a:solidFill>
                <a:latin typeface="Bahnschrift SemiBold SemiConden" panose="020B0502040204020203" pitchFamily="34" charset="0"/>
              </a:rPr>
              <a:t>Add</a:t>
            </a:r>
            <a:r>
              <a:rPr lang="en-US" sz="3200" dirty="0">
                <a:solidFill>
                  <a:prstClr val="white"/>
                </a:solidFill>
                <a:latin typeface="Bahnschrift SemiBold SemiConden" panose="020B0502040204020203" pitchFamily="34" charset="0"/>
              </a:rPr>
              <a:t> two BCD numbers, using regular binary addition</a:t>
            </a:r>
          </a:p>
        </p:txBody>
      </p:sp>
      <p:graphicFrame>
        <p:nvGraphicFramePr>
          <p:cNvPr id="8" name="Table 7">
            <a:extLst>
              <a:ext uri="{FF2B5EF4-FFF2-40B4-BE49-F238E27FC236}">
                <a16:creationId xmlns:a16="http://schemas.microsoft.com/office/drawing/2014/main" id="{58EF05CC-D8FF-472F-BE5A-F517BB4D4A73}"/>
              </a:ext>
            </a:extLst>
          </p:cNvPr>
          <p:cNvGraphicFramePr>
            <a:graphicFrameLocks noGrp="1"/>
          </p:cNvGraphicFramePr>
          <p:nvPr>
            <p:extLst>
              <p:ext uri="{D42A27DB-BD31-4B8C-83A1-F6EECF244321}">
                <p14:modId xmlns:p14="http://schemas.microsoft.com/office/powerpoint/2010/main" val="119052378"/>
              </p:ext>
            </p:extLst>
          </p:nvPr>
        </p:nvGraphicFramePr>
        <p:xfrm>
          <a:off x="3750621" y="2933174"/>
          <a:ext cx="3653971" cy="2260030"/>
        </p:xfrm>
        <a:graphic>
          <a:graphicData uri="http://schemas.openxmlformats.org/drawingml/2006/table">
            <a:tbl>
              <a:tblPr firstRow="1" bandRow="1">
                <a:tableStyleId>{5C22544A-7EE6-4342-B048-85BDC9FD1C3A}</a:tableStyleId>
              </a:tblPr>
              <a:tblGrid>
                <a:gridCol w="1054703">
                  <a:extLst>
                    <a:ext uri="{9D8B030D-6E8A-4147-A177-3AD203B41FA5}">
                      <a16:colId xmlns:a16="http://schemas.microsoft.com/office/drawing/2014/main" val="3687889296"/>
                    </a:ext>
                  </a:extLst>
                </a:gridCol>
                <a:gridCol w="649817">
                  <a:extLst>
                    <a:ext uri="{9D8B030D-6E8A-4147-A177-3AD203B41FA5}">
                      <a16:colId xmlns:a16="http://schemas.microsoft.com/office/drawing/2014/main" val="3337269710"/>
                    </a:ext>
                  </a:extLst>
                </a:gridCol>
                <a:gridCol w="649817">
                  <a:extLst>
                    <a:ext uri="{9D8B030D-6E8A-4147-A177-3AD203B41FA5}">
                      <a16:colId xmlns:a16="http://schemas.microsoft.com/office/drawing/2014/main" val="2259792899"/>
                    </a:ext>
                  </a:extLst>
                </a:gridCol>
                <a:gridCol w="649817">
                  <a:extLst>
                    <a:ext uri="{9D8B030D-6E8A-4147-A177-3AD203B41FA5}">
                      <a16:colId xmlns:a16="http://schemas.microsoft.com/office/drawing/2014/main" val="4161280218"/>
                    </a:ext>
                  </a:extLst>
                </a:gridCol>
                <a:gridCol w="649817">
                  <a:extLst>
                    <a:ext uri="{9D8B030D-6E8A-4147-A177-3AD203B41FA5}">
                      <a16:colId xmlns:a16="http://schemas.microsoft.com/office/drawing/2014/main" val="2140345809"/>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r>
                        <a:rPr lang="en-US" sz="3000" b="1" baseline="0" dirty="0">
                          <a:solidFill>
                            <a:schemeClr val="bg1"/>
                          </a:solidFill>
                        </a:rPr>
                        <a:t>7</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957410735"/>
                  </a:ext>
                </a:extLst>
              </a:tr>
              <a:tr h="409868">
                <a:tc>
                  <a:txBody>
                    <a:bodyPr/>
                    <a:lstStyle/>
                    <a:p>
                      <a:pPr algn="ctr"/>
                      <a:r>
                        <a:rPr lang="en-US" sz="3000" b="1" baseline="0" dirty="0">
                          <a:solidFill>
                            <a:schemeClr val="bg1"/>
                          </a:solidFill>
                        </a:rPr>
                        <a:t>5</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9" name="Rectangle 8">
            <a:extLst>
              <a:ext uri="{FF2B5EF4-FFF2-40B4-BE49-F238E27FC236}">
                <a16:creationId xmlns:a16="http://schemas.microsoft.com/office/drawing/2014/main" id="{C8F1B281-5F46-4622-B9FD-FB454D74B777}"/>
              </a:ext>
            </a:extLst>
          </p:cNvPr>
          <p:cNvSpPr/>
          <p:nvPr/>
        </p:nvSpPr>
        <p:spPr>
          <a:xfrm>
            <a:off x="319311" y="5193204"/>
            <a:ext cx="11451773" cy="1664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Since our result  is &gt; 9, then we need to </a:t>
            </a:r>
            <a:r>
              <a:rPr lang="en-US" sz="3200" noProof="0" dirty="0">
                <a:solidFill>
                  <a:srgbClr val="FFC000"/>
                </a:solidFill>
                <a:latin typeface="Bahnschrift SemiBold SemiConden" panose="020B0502040204020203" pitchFamily="34" charset="0"/>
              </a:rPr>
              <a:t>add 6 to circle back around</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849156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p:cTn id="21"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build="p"/>
    </p:bldLst>
  </p:timing>
</p:sld>
</file>

<file path=ppt/slides/slide16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BCD Addition – Stage 3</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3"/>
            <a:ext cx="11451773" cy="1701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Since our previous answer (</a:t>
            </a:r>
            <a:r>
              <a:rPr lang="en-US" sz="3200" dirty="0" err="1">
                <a:solidFill>
                  <a:prstClr val="white"/>
                </a:solidFill>
                <a:latin typeface="Bahnschrift SemiBold SemiConden" panose="020B0502040204020203" pitchFamily="34" charset="0"/>
              </a:rPr>
              <a:t>Prev</a:t>
            </a:r>
            <a:r>
              <a:rPr lang="en-US" sz="3200" dirty="0">
                <a:solidFill>
                  <a:prstClr val="white"/>
                </a:solidFill>
                <a:latin typeface="Bahnschrift SemiBold SemiConden" panose="020B0502040204020203" pitchFamily="34" charset="0"/>
              </a:rPr>
              <a:t>) was greater than 9, we need to </a:t>
            </a:r>
            <a:r>
              <a:rPr lang="en-US" sz="3200" dirty="0">
                <a:solidFill>
                  <a:srgbClr val="00CC00"/>
                </a:solidFill>
                <a:latin typeface="Bahnschrift SemiBold SemiConden" panose="020B0502040204020203" pitchFamily="34" charset="0"/>
              </a:rPr>
              <a:t>add 6</a:t>
            </a:r>
            <a:r>
              <a:rPr lang="en-US" sz="3200" dirty="0">
                <a:solidFill>
                  <a:prstClr val="white"/>
                </a:solidFill>
                <a:latin typeface="Bahnschrift SemiBold SemiConden" panose="020B0502040204020203" pitchFamily="34" charset="0"/>
              </a:rPr>
              <a:t> to it to bring it back to the valid range (this is also equivalent to </a:t>
            </a:r>
            <a:r>
              <a:rPr lang="en-US" sz="3200" dirty="0">
                <a:solidFill>
                  <a:srgbClr val="00CC00"/>
                </a:solidFill>
                <a:latin typeface="Bahnschrift SemiBold SemiConden" panose="020B0502040204020203" pitchFamily="34" charset="0"/>
              </a:rPr>
              <a:t>subtracting 10</a:t>
            </a:r>
            <a:r>
              <a:rPr lang="en-US" sz="3200" dirty="0">
                <a:solidFill>
                  <a:schemeClr val="bg1"/>
                </a:solidFill>
                <a:latin typeface="Bahnschrift SemiBold SemiConden" panose="020B0502040204020203" pitchFamily="34" charset="0"/>
              </a:rPr>
              <a:t> – e.g. 13 going to 3 – i.e. only getting rightmost digit</a:t>
            </a:r>
            <a:r>
              <a:rPr lang="en-US" sz="3200" dirty="0">
                <a:solidFill>
                  <a:prstClr val="white"/>
                </a:solidFill>
                <a:latin typeface="Bahnschrift SemiBold SemiConden" panose="020B0502040204020203" pitchFamily="34" charset="0"/>
              </a:rPr>
              <a:t>)</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
        <p:nvSpPr>
          <p:cNvPr id="9" name="Rectangle 8">
            <a:extLst>
              <a:ext uri="{FF2B5EF4-FFF2-40B4-BE49-F238E27FC236}">
                <a16:creationId xmlns:a16="http://schemas.microsoft.com/office/drawing/2014/main" id="{C8F1B281-5F46-4622-B9FD-FB454D74B777}"/>
              </a:ext>
            </a:extLst>
          </p:cNvPr>
          <p:cNvSpPr/>
          <p:nvPr/>
        </p:nvSpPr>
        <p:spPr>
          <a:xfrm>
            <a:off x="0" y="6032500"/>
            <a:ext cx="12191999" cy="8254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Since we got a carry out of this stage, we have to add it to the next nibble</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graphicFrame>
        <p:nvGraphicFramePr>
          <p:cNvPr id="10" name="Table 9">
            <a:extLst>
              <a:ext uri="{FF2B5EF4-FFF2-40B4-BE49-F238E27FC236}">
                <a16:creationId xmlns:a16="http://schemas.microsoft.com/office/drawing/2014/main" id="{24F5DCE1-D923-475F-9ABD-CB5760FC747B}"/>
              </a:ext>
            </a:extLst>
          </p:cNvPr>
          <p:cNvGraphicFramePr>
            <a:graphicFrameLocks noGrp="1"/>
          </p:cNvGraphicFramePr>
          <p:nvPr>
            <p:extLst>
              <p:ext uri="{D42A27DB-BD31-4B8C-83A1-F6EECF244321}">
                <p14:modId xmlns:p14="http://schemas.microsoft.com/office/powerpoint/2010/main" val="609505098"/>
              </p:ext>
            </p:extLst>
          </p:nvPr>
        </p:nvGraphicFramePr>
        <p:xfrm>
          <a:off x="950271" y="2882374"/>
          <a:ext cx="4726631" cy="2260030"/>
        </p:xfrm>
        <a:graphic>
          <a:graphicData uri="http://schemas.openxmlformats.org/drawingml/2006/table">
            <a:tbl>
              <a:tblPr firstRow="1" bandRow="1">
                <a:tableStyleId>{5C22544A-7EE6-4342-B048-85BDC9FD1C3A}</a:tableStyleId>
              </a:tblPr>
              <a:tblGrid>
                <a:gridCol w="1158326">
                  <a:extLst>
                    <a:ext uri="{9D8B030D-6E8A-4147-A177-3AD203B41FA5}">
                      <a16:colId xmlns:a16="http://schemas.microsoft.com/office/drawing/2014/main" val="3687889296"/>
                    </a:ext>
                  </a:extLst>
                </a:gridCol>
                <a:gridCol w="713661">
                  <a:extLst>
                    <a:ext uri="{9D8B030D-6E8A-4147-A177-3AD203B41FA5}">
                      <a16:colId xmlns:a16="http://schemas.microsoft.com/office/drawing/2014/main" val="2278658246"/>
                    </a:ext>
                  </a:extLst>
                </a:gridCol>
                <a:gridCol w="713661">
                  <a:extLst>
                    <a:ext uri="{9D8B030D-6E8A-4147-A177-3AD203B41FA5}">
                      <a16:colId xmlns:a16="http://schemas.microsoft.com/office/drawing/2014/main" val="3337269710"/>
                    </a:ext>
                  </a:extLst>
                </a:gridCol>
                <a:gridCol w="713661">
                  <a:extLst>
                    <a:ext uri="{9D8B030D-6E8A-4147-A177-3AD203B41FA5}">
                      <a16:colId xmlns:a16="http://schemas.microsoft.com/office/drawing/2014/main" val="2259792899"/>
                    </a:ext>
                  </a:extLst>
                </a:gridCol>
                <a:gridCol w="713661">
                  <a:extLst>
                    <a:ext uri="{9D8B030D-6E8A-4147-A177-3AD203B41FA5}">
                      <a16:colId xmlns:a16="http://schemas.microsoft.com/office/drawing/2014/main" val="4161280218"/>
                    </a:ext>
                  </a:extLst>
                </a:gridCol>
                <a:gridCol w="713661">
                  <a:extLst>
                    <a:ext uri="{9D8B030D-6E8A-4147-A177-3AD203B41FA5}">
                      <a16:colId xmlns:a16="http://schemas.microsoft.com/office/drawing/2014/main" val="2140345809"/>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r>
                        <a:rPr lang="en-US" sz="3000" b="1" baseline="0" dirty="0" err="1">
                          <a:solidFill>
                            <a:schemeClr val="bg1"/>
                          </a:solidFill>
                        </a:rPr>
                        <a:t>Prev</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957410735"/>
                  </a:ext>
                </a:extLst>
              </a:tr>
              <a:tr h="409868">
                <a:tc>
                  <a:txBody>
                    <a:bodyPr/>
                    <a:lstStyle/>
                    <a:p>
                      <a:pPr algn="ctr"/>
                      <a:r>
                        <a:rPr lang="en-US" sz="3000" b="1" baseline="0" dirty="0">
                          <a:solidFill>
                            <a:schemeClr val="bg1"/>
                          </a:solidFill>
                        </a:rPr>
                        <a:t>6</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mc:AlternateContent xmlns:mc="http://schemas.openxmlformats.org/markup-compatibility/2006" xmlns:p14="http://schemas.microsoft.com/office/powerpoint/2010/main">
        <mc:Choice Requires="p14">
          <p:contentPart p14:bwMode="auto" r:id="rId3">
            <p14:nvContentPartPr>
              <p14:cNvPr id="3" name="Ink 2">
                <a:extLst>
                  <a:ext uri="{FF2B5EF4-FFF2-40B4-BE49-F238E27FC236}">
                    <a16:creationId xmlns:a16="http://schemas.microsoft.com/office/drawing/2014/main" id="{47188DBB-6BAD-41B8-A332-DAD1AEDA1793}"/>
                  </a:ext>
                </a:extLst>
              </p14:cNvPr>
              <p14:cNvContentPartPr/>
              <p14:nvPr/>
            </p14:nvContentPartPr>
            <p14:xfrm>
              <a:off x="8182330" y="3172579"/>
              <a:ext cx="3348000" cy="2661840"/>
            </p14:xfrm>
          </p:contentPart>
        </mc:Choice>
        <mc:Fallback xmlns="">
          <p:pic>
            <p:nvPicPr>
              <p:cNvPr id="3" name="Ink 2">
                <a:extLst>
                  <a:ext uri="{FF2B5EF4-FFF2-40B4-BE49-F238E27FC236}">
                    <a16:creationId xmlns:a16="http://schemas.microsoft.com/office/drawing/2014/main" id="{47188DBB-6BAD-41B8-A332-DAD1AEDA1793}"/>
                  </a:ext>
                </a:extLst>
              </p:cNvPr>
              <p:cNvPicPr/>
              <p:nvPr/>
            </p:nvPicPr>
            <p:blipFill>
              <a:blip r:embed="rId4"/>
              <a:stretch>
                <a:fillRect/>
              </a:stretch>
            </p:blipFill>
            <p:spPr>
              <a:xfrm>
                <a:off x="8172970" y="3163219"/>
                <a:ext cx="3366720" cy="2680560"/>
              </a:xfrm>
              <a:prstGeom prst="rect">
                <a:avLst/>
              </a:prstGeom>
            </p:spPr>
          </p:pic>
        </mc:Fallback>
      </mc:AlternateContent>
    </p:spTree>
    <p:extLst>
      <p:ext uri="{BB962C8B-B14F-4D97-AF65-F5344CB8AC3E}">
        <p14:creationId xmlns:p14="http://schemas.microsoft.com/office/powerpoint/2010/main" val="447123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p:cTn id="21"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build="p"/>
    </p:bldLst>
  </p:timing>
</p:sld>
</file>

<file path=ppt/slides/slide16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BCD Addition – Stage 3</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3"/>
            <a:ext cx="11451773" cy="1701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Since we were doing 7 + 5, we have 0s in the 10s column – and just our carry out from the previous digit</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
        <p:nvSpPr>
          <p:cNvPr id="9" name="Rectangle 8">
            <a:extLst>
              <a:ext uri="{FF2B5EF4-FFF2-40B4-BE49-F238E27FC236}">
                <a16:creationId xmlns:a16="http://schemas.microsoft.com/office/drawing/2014/main" id="{C8F1B281-5F46-4622-B9FD-FB454D74B777}"/>
              </a:ext>
            </a:extLst>
          </p:cNvPr>
          <p:cNvSpPr/>
          <p:nvPr/>
        </p:nvSpPr>
        <p:spPr>
          <a:xfrm>
            <a:off x="0" y="6032500"/>
            <a:ext cx="12191999" cy="8254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Hence our final answer is </a:t>
            </a:r>
            <a:r>
              <a:rPr lang="en-US" sz="3200" noProof="0" dirty="0">
                <a:solidFill>
                  <a:srgbClr val="7002E8"/>
                </a:solidFill>
                <a:latin typeface="Bahnschrift SemiBold SemiConden" panose="020B0502040204020203" pitchFamily="34" charset="0"/>
              </a:rPr>
              <a:t>0001</a:t>
            </a:r>
            <a:r>
              <a:rPr lang="en-US" sz="3200" noProof="0" dirty="0">
                <a:solidFill>
                  <a:prstClr val="white"/>
                </a:solidFill>
                <a:latin typeface="Bahnschrift SemiBold SemiConden" panose="020B0502040204020203" pitchFamily="34" charset="0"/>
              </a:rPr>
              <a:t> </a:t>
            </a:r>
            <a:r>
              <a:rPr lang="en-US" sz="3200" noProof="0" dirty="0">
                <a:solidFill>
                  <a:srgbClr val="00B0F0"/>
                </a:solidFill>
                <a:latin typeface="Bahnschrift SemiBold SemiConden" panose="020B0502040204020203" pitchFamily="34" charset="0"/>
              </a:rPr>
              <a:t>0010</a:t>
            </a:r>
            <a:r>
              <a:rPr lang="en-US" sz="3200" noProof="0" dirty="0">
                <a:solidFill>
                  <a:prstClr val="white"/>
                </a:solidFill>
                <a:latin typeface="Bahnschrift SemiBold SemiConden" panose="020B0502040204020203" pitchFamily="34" charset="0"/>
              </a:rPr>
              <a:t> or </a:t>
            </a:r>
            <a:r>
              <a:rPr lang="en-US" sz="3200" noProof="0" dirty="0">
                <a:solidFill>
                  <a:srgbClr val="7002E8"/>
                </a:solidFill>
                <a:latin typeface="Bahnschrift SemiBold SemiConden" panose="020B0502040204020203" pitchFamily="34" charset="0"/>
              </a:rPr>
              <a:t>1</a:t>
            </a:r>
            <a:r>
              <a:rPr lang="en-US" sz="3200" noProof="0" dirty="0">
                <a:solidFill>
                  <a:srgbClr val="00B0F0"/>
                </a:solidFill>
                <a:latin typeface="Bahnschrift SemiBold SemiConden" panose="020B0502040204020203" pitchFamily="34" charset="0"/>
              </a:rPr>
              <a:t>2</a:t>
            </a:r>
            <a:endPar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ndParaRPr>
          </a:p>
        </p:txBody>
      </p:sp>
      <p:graphicFrame>
        <p:nvGraphicFramePr>
          <p:cNvPr id="10" name="Table 9">
            <a:extLst>
              <a:ext uri="{FF2B5EF4-FFF2-40B4-BE49-F238E27FC236}">
                <a16:creationId xmlns:a16="http://schemas.microsoft.com/office/drawing/2014/main" id="{24F5DCE1-D923-475F-9ABD-CB5760FC747B}"/>
              </a:ext>
            </a:extLst>
          </p:cNvPr>
          <p:cNvGraphicFramePr>
            <a:graphicFrameLocks noGrp="1"/>
          </p:cNvGraphicFramePr>
          <p:nvPr>
            <p:extLst>
              <p:ext uri="{D42A27DB-BD31-4B8C-83A1-F6EECF244321}">
                <p14:modId xmlns:p14="http://schemas.microsoft.com/office/powerpoint/2010/main" val="2790341417"/>
              </p:ext>
            </p:extLst>
          </p:nvPr>
        </p:nvGraphicFramePr>
        <p:xfrm>
          <a:off x="950271" y="2882374"/>
          <a:ext cx="5888677" cy="2808670"/>
        </p:xfrm>
        <a:graphic>
          <a:graphicData uri="http://schemas.openxmlformats.org/drawingml/2006/table">
            <a:tbl>
              <a:tblPr firstRow="1" bandRow="1">
                <a:tableStyleId>{5C22544A-7EE6-4342-B048-85BDC9FD1C3A}</a:tableStyleId>
              </a:tblPr>
              <a:tblGrid>
                <a:gridCol w="2123937">
                  <a:extLst>
                    <a:ext uri="{9D8B030D-6E8A-4147-A177-3AD203B41FA5}">
                      <a16:colId xmlns:a16="http://schemas.microsoft.com/office/drawing/2014/main" val="3687889296"/>
                    </a:ext>
                  </a:extLst>
                </a:gridCol>
                <a:gridCol w="752948">
                  <a:extLst>
                    <a:ext uri="{9D8B030D-6E8A-4147-A177-3AD203B41FA5}">
                      <a16:colId xmlns:a16="http://schemas.microsoft.com/office/drawing/2014/main" val="2278658246"/>
                    </a:ext>
                  </a:extLst>
                </a:gridCol>
                <a:gridCol w="752948">
                  <a:extLst>
                    <a:ext uri="{9D8B030D-6E8A-4147-A177-3AD203B41FA5}">
                      <a16:colId xmlns:a16="http://schemas.microsoft.com/office/drawing/2014/main" val="3337269710"/>
                    </a:ext>
                  </a:extLst>
                </a:gridCol>
                <a:gridCol w="752948">
                  <a:extLst>
                    <a:ext uri="{9D8B030D-6E8A-4147-A177-3AD203B41FA5}">
                      <a16:colId xmlns:a16="http://schemas.microsoft.com/office/drawing/2014/main" val="2259792899"/>
                    </a:ext>
                  </a:extLst>
                </a:gridCol>
                <a:gridCol w="752948">
                  <a:extLst>
                    <a:ext uri="{9D8B030D-6E8A-4147-A177-3AD203B41FA5}">
                      <a16:colId xmlns:a16="http://schemas.microsoft.com/office/drawing/2014/main" val="4161280218"/>
                    </a:ext>
                  </a:extLst>
                </a:gridCol>
                <a:gridCol w="752948">
                  <a:extLst>
                    <a:ext uri="{9D8B030D-6E8A-4147-A177-3AD203B41FA5}">
                      <a16:colId xmlns:a16="http://schemas.microsoft.com/office/drawing/2014/main" val="2140345809"/>
                    </a:ext>
                  </a:extLst>
                </a:gridCol>
              </a:tblGrid>
              <a:tr h="409868">
                <a:tc>
                  <a:txBody>
                    <a:bodyPr/>
                    <a:lstStyle/>
                    <a:p>
                      <a:pPr algn="ctr"/>
                      <a:r>
                        <a:rPr lang="en-US" sz="3000" b="1" baseline="0" dirty="0">
                          <a:solidFill>
                            <a:schemeClr val="bg1"/>
                          </a:solidFill>
                        </a:rPr>
                        <a:t>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614110">
                <a:tc>
                  <a:txBody>
                    <a:bodyPr/>
                    <a:lstStyle/>
                    <a:p>
                      <a:pPr algn="ctr"/>
                      <a:r>
                        <a:rPr lang="en-US" sz="3000" b="1" baseline="0" dirty="0" err="1">
                          <a:solidFill>
                            <a:schemeClr val="bg1"/>
                          </a:solidFill>
                        </a:rPr>
                        <a:t>PrevCarry</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957410735"/>
                  </a:ext>
                </a:extLst>
              </a:tr>
              <a:tr h="409868">
                <a:tc>
                  <a:txBody>
                    <a:bodyPr/>
                    <a:lstStyle/>
                    <a:p>
                      <a:pPr algn="ctr"/>
                      <a:r>
                        <a:rPr lang="en-US" sz="3000" b="1" baseline="0" dirty="0">
                          <a:solidFill>
                            <a:schemeClr val="bg1"/>
                          </a:solidFill>
                        </a:rPr>
                        <a:t>0</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2797577039"/>
                  </a:ext>
                </a:extLst>
              </a:tr>
              <a:tr h="409868">
                <a:tc>
                  <a:txBody>
                    <a:bodyPr/>
                    <a:lstStyle/>
                    <a:p>
                      <a:pPr algn="ctr"/>
                      <a:r>
                        <a:rPr lang="en-US" sz="3000" b="1" baseline="0" dirty="0">
                          <a:solidFill>
                            <a:schemeClr val="bg1"/>
                          </a:solidFill>
                        </a:rPr>
                        <a:t>0</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709550237"/>
                  </a:ext>
                </a:extLst>
              </a:tr>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extLst>
                  <a:ext uri="{0D108BD9-81ED-4DB2-BD59-A6C34878D82A}">
                    <a16:rowId xmlns:a16="http://schemas.microsoft.com/office/drawing/2014/main" val="1285096337"/>
                  </a:ext>
                </a:extLst>
              </a:tr>
            </a:tbl>
          </a:graphicData>
        </a:graphic>
      </p:graphicFrame>
      <p:graphicFrame>
        <p:nvGraphicFramePr>
          <p:cNvPr id="11" name="Table 10">
            <a:extLst>
              <a:ext uri="{FF2B5EF4-FFF2-40B4-BE49-F238E27FC236}">
                <a16:creationId xmlns:a16="http://schemas.microsoft.com/office/drawing/2014/main" id="{BA34BAFC-FF5C-4220-AD69-0E315074E5DA}"/>
              </a:ext>
            </a:extLst>
          </p:cNvPr>
          <p:cNvGraphicFramePr>
            <a:graphicFrameLocks noGrp="1"/>
          </p:cNvGraphicFramePr>
          <p:nvPr>
            <p:extLst>
              <p:ext uri="{D42A27DB-BD31-4B8C-83A1-F6EECF244321}">
                <p14:modId xmlns:p14="http://schemas.microsoft.com/office/powerpoint/2010/main" val="1429258644"/>
              </p:ext>
            </p:extLst>
          </p:nvPr>
        </p:nvGraphicFramePr>
        <p:xfrm>
          <a:off x="7217721" y="5142404"/>
          <a:ext cx="4726631" cy="548640"/>
        </p:xfrm>
        <a:graphic>
          <a:graphicData uri="http://schemas.openxmlformats.org/drawingml/2006/table">
            <a:tbl>
              <a:tblPr firstRow="1" bandRow="1">
                <a:tableStyleId>{5C22544A-7EE6-4342-B048-85BDC9FD1C3A}</a:tableStyleId>
              </a:tblPr>
              <a:tblGrid>
                <a:gridCol w="1158326">
                  <a:extLst>
                    <a:ext uri="{9D8B030D-6E8A-4147-A177-3AD203B41FA5}">
                      <a16:colId xmlns:a16="http://schemas.microsoft.com/office/drawing/2014/main" val="3687889296"/>
                    </a:ext>
                  </a:extLst>
                </a:gridCol>
                <a:gridCol w="713661">
                  <a:extLst>
                    <a:ext uri="{9D8B030D-6E8A-4147-A177-3AD203B41FA5}">
                      <a16:colId xmlns:a16="http://schemas.microsoft.com/office/drawing/2014/main" val="2278658246"/>
                    </a:ext>
                  </a:extLst>
                </a:gridCol>
                <a:gridCol w="713661">
                  <a:extLst>
                    <a:ext uri="{9D8B030D-6E8A-4147-A177-3AD203B41FA5}">
                      <a16:colId xmlns:a16="http://schemas.microsoft.com/office/drawing/2014/main" val="3337269710"/>
                    </a:ext>
                  </a:extLst>
                </a:gridCol>
                <a:gridCol w="713661">
                  <a:extLst>
                    <a:ext uri="{9D8B030D-6E8A-4147-A177-3AD203B41FA5}">
                      <a16:colId xmlns:a16="http://schemas.microsoft.com/office/drawing/2014/main" val="2259792899"/>
                    </a:ext>
                  </a:extLst>
                </a:gridCol>
                <a:gridCol w="713661">
                  <a:extLst>
                    <a:ext uri="{9D8B030D-6E8A-4147-A177-3AD203B41FA5}">
                      <a16:colId xmlns:a16="http://schemas.microsoft.com/office/drawing/2014/main" val="4161280218"/>
                    </a:ext>
                  </a:extLst>
                </a:gridCol>
                <a:gridCol w="713661">
                  <a:extLst>
                    <a:ext uri="{9D8B030D-6E8A-4147-A177-3AD203B41FA5}">
                      <a16:colId xmlns:a16="http://schemas.microsoft.com/office/drawing/2014/main" val="2140345809"/>
                    </a:ext>
                  </a:extLst>
                </a:gridCol>
              </a:tblGrid>
              <a:tr h="409868">
                <a:tc>
                  <a:txBody>
                    <a:bodyPr/>
                    <a:lstStyle/>
                    <a:p>
                      <a:pPr algn="ctr"/>
                      <a:r>
                        <a:rPr lang="en-US" sz="3000" b="1" baseline="0" dirty="0">
                          <a:solidFill>
                            <a:schemeClr val="bg1"/>
                          </a:solidFill>
                        </a:rPr>
                        <a:t>=</a:t>
                      </a:r>
                      <a:endParaRPr lang="en-GB" sz="30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1</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3000" b="0" baseline="0" dirty="0">
                          <a:solidFill>
                            <a:schemeClr val="bg1"/>
                          </a:solidFill>
                        </a:rPr>
                        <a:t>0</a:t>
                      </a:r>
                      <a:endParaRPr lang="en-GB" sz="30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285096337"/>
                  </a:ext>
                </a:extLst>
              </a:tr>
            </a:tbl>
          </a:graphicData>
        </a:graphic>
      </p:graphicFrame>
      <p:sp>
        <p:nvSpPr>
          <p:cNvPr id="12" name="Rectangle 11">
            <a:extLst>
              <a:ext uri="{FF2B5EF4-FFF2-40B4-BE49-F238E27FC236}">
                <a16:creationId xmlns:a16="http://schemas.microsoft.com/office/drawing/2014/main" id="{4C46E1F5-2E43-449A-A850-BB05AD2E0273}"/>
              </a:ext>
            </a:extLst>
          </p:cNvPr>
          <p:cNvSpPr/>
          <p:nvPr/>
        </p:nvSpPr>
        <p:spPr>
          <a:xfrm>
            <a:off x="7183740" y="4076700"/>
            <a:ext cx="4923476" cy="8254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Our original 7 + 5 result</a:t>
            </a:r>
            <a:endPar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451102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2">
                                            <p:txEl>
                                              <p:pRg st="0" end="0"/>
                                            </p:txEl>
                                          </p:spTgt>
                                        </p:tgtEl>
                                        <p:attrNameLst>
                                          <p:attrName>style.visibility</p:attrName>
                                        </p:attrNameLst>
                                      </p:cBhvr>
                                      <p:to>
                                        <p:strVal val="visible"/>
                                      </p:to>
                                    </p:set>
                                    <p:anim calcmode="lin" valueType="num">
                                      <p:cBhvr>
                                        <p:cTn id="21"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2">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anim calcmode="lin" valueType="num">
                                      <p:cBhvr>
                                        <p:cTn id="35"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build="p"/>
      <p:bldP spid="12" grpId="0" build="p"/>
    </p:bldLst>
  </p:timing>
</p:sld>
</file>

<file path=ppt/slides/slide16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BCD Addition</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2"/>
            <a:ext cx="11451773" cy="58344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Let’s see all of these stages together…</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450325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6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8" name="Table 7">
            <a:extLst>
              <a:ext uri="{FF2B5EF4-FFF2-40B4-BE49-F238E27FC236}">
                <a16:creationId xmlns:a16="http://schemas.microsoft.com/office/drawing/2014/main" id="{58EF05CC-D8FF-472F-BE5A-F517BB4D4A73}"/>
              </a:ext>
            </a:extLst>
          </p:cNvPr>
          <p:cNvGraphicFramePr>
            <a:graphicFrameLocks noGrp="1"/>
          </p:cNvGraphicFramePr>
          <p:nvPr>
            <p:extLst>
              <p:ext uri="{D42A27DB-BD31-4B8C-83A1-F6EECF244321}">
                <p14:modId xmlns:p14="http://schemas.microsoft.com/office/powerpoint/2010/main" val="1657946973"/>
              </p:ext>
            </p:extLst>
          </p:nvPr>
        </p:nvGraphicFramePr>
        <p:xfrm>
          <a:off x="370112" y="180109"/>
          <a:ext cx="11488039" cy="6370320"/>
        </p:xfrm>
        <a:graphic>
          <a:graphicData uri="http://schemas.openxmlformats.org/drawingml/2006/table">
            <a:tbl>
              <a:tblPr firstRow="1" bandRow="1">
                <a:tableStyleId>{5C22544A-7EE6-4342-B048-85BDC9FD1C3A}</a:tableStyleId>
              </a:tblPr>
              <a:tblGrid>
                <a:gridCol w="3839031">
                  <a:extLst>
                    <a:ext uri="{9D8B030D-6E8A-4147-A177-3AD203B41FA5}">
                      <a16:colId xmlns:a16="http://schemas.microsoft.com/office/drawing/2014/main" val="3687889296"/>
                    </a:ext>
                  </a:extLst>
                </a:gridCol>
                <a:gridCol w="478063">
                  <a:extLst>
                    <a:ext uri="{9D8B030D-6E8A-4147-A177-3AD203B41FA5}">
                      <a16:colId xmlns:a16="http://schemas.microsoft.com/office/drawing/2014/main" val="1032071204"/>
                    </a:ext>
                  </a:extLst>
                </a:gridCol>
                <a:gridCol w="478063">
                  <a:extLst>
                    <a:ext uri="{9D8B030D-6E8A-4147-A177-3AD203B41FA5}">
                      <a16:colId xmlns:a16="http://schemas.microsoft.com/office/drawing/2014/main" val="1746498091"/>
                    </a:ext>
                  </a:extLst>
                </a:gridCol>
                <a:gridCol w="478063">
                  <a:extLst>
                    <a:ext uri="{9D8B030D-6E8A-4147-A177-3AD203B41FA5}">
                      <a16:colId xmlns:a16="http://schemas.microsoft.com/office/drawing/2014/main" val="126589501"/>
                    </a:ext>
                  </a:extLst>
                </a:gridCol>
                <a:gridCol w="478063">
                  <a:extLst>
                    <a:ext uri="{9D8B030D-6E8A-4147-A177-3AD203B41FA5}">
                      <a16:colId xmlns:a16="http://schemas.microsoft.com/office/drawing/2014/main" val="2555021757"/>
                    </a:ext>
                  </a:extLst>
                </a:gridCol>
                <a:gridCol w="478063">
                  <a:extLst>
                    <a:ext uri="{9D8B030D-6E8A-4147-A177-3AD203B41FA5}">
                      <a16:colId xmlns:a16="http://schemas.microsoft.com/office/drawing/2014/main" val="3526651773"/>
                    </a:ext>
                  </a:extLst>
                </a:gridCol>
                <a:gridCol w="478063">
                  <a:extLst>
                    <a:ext uri="{9D8B030D-6E8A-4147-A177-3AD203B41FA5}">
                      <a16:colId xmlns:a16="http://schemas.microsoft.com/office/drawing/2014/main" val="2703811689"/>
                    </a:ext>
                  </a:extLst>
                </a:gridCol>
                <a:gridCol w="478063">
                  <a:extLst>
                    <a:ext uri="{9D8B030D-6E8A-4147-A177-3AD203B41FA5}">
                      <a16:colId xmlns:a16="http://schemas.microsoft.com/office/drawing/2014/main" val="4118986071"/>
                    </a:ext>
                  </a:extLst>
                </a:gridCol>
                <a:gridCol w="478063">
                  <a:extLst>
                    <a:ext uri="{9D8B030D-6E8A-4147-A177-3AD203B41FA5}">
                      <a16:colId xmlns:a16="http://schemas.microsoft.com/office/drawing/2014/main" val="1032093835"/>
                    </a:ext>
                  </a:extLst>
                </a:gridCol>
                <a:gridCol w="478063">
                  <a:extLst>
                    <a:ext uri="{9D8B030D-6E8A-4147-A177-3AD203B41FA5}">
                      <a16:colId xmlns:a16="http://schemas.microsoft.com/office/drawing/2014/main" val="3138953316"/>
                    </a:ext>
                  </a:extLst>
                </a:gridCol>
                <a:gridCol w="478063">
                  <a:extLst>
                    <a:ext uri="{9D8B030D-6E8A-4147-A177-3AD203B41FA5}">
                      <a16:colId xmlns:a16="http://schemas.microsoft.com/office/drawing/2014/main" val="628786275"/>
                    </a:ext>
                  </a:extLst>
                </a:gridCol>
                <a:gridCol w="478063">
                  <a:extLst>
                    <a:ext uri="{9D8B030D-6E8A-4147-A177-3AD203B41FA5}">
                      <a16:colId xmlns:a16="http://schemas.microsoft.com/office/drawing/2014/main" val="929790916"/>
                    </a:ext>
                  </a:extLst>
                </a:gridCol>
                <a:gridCol w="478063">
                  <a:extLst>
                    <a:ext uri="{9D8B030D-6E8A-4147-A177-3AD203B41FA5}">
                      <a16:colId xmlns:a16="http://schemas.microsoft.com/office/drawing/2014/main" val="4246021789"/>
                    </a:ext>
                  </a:extLst>
                </a:gridCol>
                <a:gridCol w="478063">
                  <a:extLst>
                    <a:ext uri="{9D8B030D-6E8A-4147-A177-3AD203B41FA5}">
                      <a16:colId xmlns:a16="http://schemas.microsoft.com/office/drawing/2014/main" val="3337269710"/>
                    </a:ext>
                  </a:extLst>
                </a:gridCol>
                <a:gridCol w="478063">
                  <a:extLst>
                    <a:ext uri="{9D8B030D-6E8A-4147-A177-3AD203B41FA5}">
                      <a16:colId xmlns:a16="http://schemas.microsoft.com/office/drawing/2014/main" val="2259792899"/>
                    </a:ext>
                  </a:extLst>
                </a:gridCol>
                <a:gridCol w="478063">
                  <a:extLst>
                    <a:ext uri="{9D8B030D-6E8A-4147-A177-3AD203B41FA5}">
                      <a16:colId xmlns:a16="http://schemas.microsoft.com/office/drawing/2014/main" val="4161280218"/>
                    </a:ext>
                  </a:extLst>
                </a:gridCol>
                <a:gridCol w="478063">
                  <a:extLst>
                    <a:ext uri="{9D8B030D-6E8A-4147-A177-3AD203B41FA5}">
                      <a16:colId xmlns:a16="http://schemas.microsoft.com/office/drawing/2014/main" val="2140345809"/>
                    </a:ext>
                  </a:extLst>
                </a:gridCol>
              </a:tblGrid>
              <a:tr h="251004">
                <a:tc>
                  <a:txBody>
                    <a:bodyPr/>
                    <a:lstStyle/>
                    <a:p>
                      <a:pPr algn="ctr"/>
                      <a:r>
                        <a:rPr lang="en-US" sz="1600" b="1" baseline="0" dirty="0">
                          <a:solidFill>
                            <a:schemeClr val="bg1"/>
                          </a:solidFill>
                        </a:rPr>
                        <a:t>Carry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280219">
                <a:tc>
                  <a:txBody>
                    <a:bodyPr/>
                    <a:lstStyle/>
                    <a:p>
                      <a:pPr algn="ctr"/>
                      <a:r>
                        <a:rPr lang="en-US" sz="1600" b="1" baseline="0" dirty="0">
                          <a:solidFill>
                            <a:schemeClr val="bg1"/>
                          </a:solidFill>
                        </a:rPr>
                        <a:t>0.26</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957410735"/>
                  </a:ext>
                </a:extLst>
              </a:tr>
              <a:tr h="251004">
                <a:tc>
                  <a:txBody>
                    <a:bodyPr/>
                    <a:lstStyle/>
                    <a:p>
                      <a:pPr algn="ctr"/>
                      <a:r>
                        <a:rPr lang="en-US" sz="1600" b="1" baseline="0" dirty="0">
                          <a:solidFill>
                            <a:schemeClr val="bg1"/>
                          </a:solidFill>
                        </a:rPr>
                        <a:t>0.85</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251004">
                <a:tc>
                  <a:txBody>
                    <a:bodyPr/>
                    <a:lstStyle/>
                    <a:p>
                      <a:pPr algn="ctr"/>
                      <a:r>
                        <a:rPr lang="en-US" sz="1600" b="1" baseline="0" dirty="0">
                          <a:solidFill>
                            <a:schemeClr val="bg1"/>
                          </a:solidFill>
                        </a:rPr>
                        <a:t>Nibble 1 Ans</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1285096337"/>
                  </a:ext>
                </a:extLst>
              </a:tr>
              <a:tr h="251004">
                <a:tc>
                  <a:txBody>
                    <a:bodyPr/>
                    <a:lstStyle/>
                    <a:p>
                      <a:pPr algn="ctr"/>
                      <a:r>
                        <a:rPr lang="en-US" sz="1600" b="1" baseline="0" dirty="0">
                          <a:solidFill>
                            <a:schemeClr val="bg1"/>
                          </a:solidFill>
                        </a:rPr>
                        <a:t>Carry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323757931"/>
                  </a:ext>
                </a:extLst>
              </a:tr>
              <a:tr h="251004">
                <a:tc>
                  <a:txBody>
                    <a:bodyPr/>
                    <a:lstStyle/>
                    <a:p>
                      <a:pPr algn="ctr"/>
                      <a:r>
                        <a:rPr lang="en-US" sz="1600" b="1" baseline="0" dirty="0">
                          <a:solidFill>
                            <a:schemeClr val="bg1"/>
                          </a:solidFill>
                        </a:rPr>
                        <a:t>Nibble 1 Ans &gt; 9</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2059272128"/>
                  </a:ext>
                </a:extLst>
              </a:tr>
              <a:tr h="251004">
                <a:tc>
                  <a:txBody>
                    <a:bodyPr/>
                    <a:lstStyle/>
                    <a:p>
                      <a:pPr algn="ctr"/>
                      <a:r>
                        <a:rPr lang="en-US" sz="1600" b="1" baseline="0" dirty="0">
                          <a:solidFill>
                            <a:schemeClr val="bg1"/>
                          </a:solidFill>
                        </a:rPr>
                        <a:t>6</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976287757"/>
                  </a:ext>
                </a:extLst>
              </a:tr>
              <a:tr h="251004">
                <a:tc>
                  <a:txBody>
                    <a:bodyPr/>
                    <a:lstStyle/>
                    <a:p>
                      <a:pPr algn="ctr"/>
                      <a:r>
                        <a:rPr lang="en-US" sz="1600" b="1" baseline="0" dirty="0">
                          <a:solidFill>
                            <a:schemeClr val="bg1"/>
                          </a:solidFill>
                        </a:rPr>
                        <a:t>Nibble 1 Ans</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2584502400"/>
                  </a:ext>
                </a:extLst>
              </a:tr>
              <a:tr h="251004">
                <a:tc>
                  <a:txBody>
                    <a:bodyPr/>
                    <a:lstStyle/>
                    <a:p>
                      <a:pPr algn="ctr"/>
                      <a:r>
                        <a:rPr lang="en-US" sz="1600" b="1" baseline="0" dirty="0">
                          <a:solidFill>
                            <a:schemeClr val="bg1"/>
                          </a:solidFill>
                        </a:rPr>
                        <a:t>Carry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3266378882"/>
                  </a:ext>
                </a:extLst>
              </a:tr>
              <a:tr h="251004">
                <a:tc>
                  <a:txBody>
                    <a:bodyPr/>
                    <a:lstStyle/>
                    <a:p>
                      <a:pPr algn="ctr"/>
                      <a:r>
                        <a:rPr lang="en-US" sz="1600" b="1" baseline="0" dirty="0">
                          <a:solidFill>
                            <a:schemeClr val="bg1"/>
                          </a:solidFill>
                        </a:rPr>
                        <a:t>Nibble 1 Ans Carry Bit</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288460002"/>
                  </a:ext>
                </a:extLst>
              </a:tr>
              <a:tr h="251004">
                <a:tc>
                  <a:txBody>
                    <a:bodyPr/>
                    <a:lstStyle/>
                    <a:p>
                      <a:pPr algn="ctr"/>
                      <a:r>
                        <a:rPr lang="en-US" sz="1600" b="1" baseline="0" dirty="0">
                          <a:solidFill>
                            <a:schemeClr val="bg1"/>
                          </a:solidFill>
                        </a:rPr>
                        <a:t>0.26</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949622659"/>
                  </a:ext>
                </a:extLst>
              </a:tr>
              <a:tr h="251004">
                <a:tc>
                  <a:txBody>
                    <a:bodyPr/>
                    <a:lstStyle/>
                    <a:p>
                      <a:pPr algn="ctr"/>
                      <a:r>
                        <a:rPr lang="en-US" sz="1600" b="1" baseline="0" dirty="0">
                          <a:solidFill>
                            <a:schemeClr val="bg1"/>
                          </a:solidFill>
                        </a:rPr>
                        <a:t>0.85</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243096338"/>
                  </a:ext>
                </a:extLst>
              </a:tr>
              <a:tr h="251004">
                <a:tc>
                  <a:txBody>
                    <a:bodyPr/>
                    <a:lstStyle/>
                    <a:p>
                      <a:pPr algn="ctr"/>
                      <a:r>
                        <a:rPr lang="en-US" sz="1600" b="1" baseline="0" dirty="0">
                          <a:solidFill>
                            <a:schemeClr val="bg1"/>
                          </a:solidFill>
                        </a:rPr>
                        <a:t>Nibble 2 Ans</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683305394"/>
                  </a:ext>
                </a:extLst>
              </a:tr>
              <a:tr h="251004">
                <a:tc>
                  <a:txBody>
                    <a:bodyPr/>
                    <a:lstStyle/>
                    <a:p>
                      <a:pPr algn="ctr"/>
                      <a:r>
                        <a:rPr lang="en-US" sz="1600" b="1" baseline="0" dirty="0">
                          <a:solidFill>
                            <a:schemeClr val="bg1"/>
                          </a:solidFill>
                        </a:rPr>
                        <a:t>Carry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1867794430"/>
                  </a:ext>
                </a:extLst>
              </a:tr>
              <a:tr h="251004">
                <a:tc>
                  <a:txBody>
                    <a:bodyPr/>
                    <a:lstStyle/>
                    <a:p>
                      <a:pPr algn="ctr"/>
                      <a:r>
                        <a:rPr lang="en-US" sz="1600" b="1" baseline="0" dirty="0">
                          <a:solidFill>
                            <a:schemeClr val="bg1"/>
                          </a:solidFill>
                        </a:rPr>
                        <a:t>Nibble 2 Ans &gt; 9</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30990871"/>
                  </a:ext>
                </a:extLst>
              </a:tr>
              <a:tr h="251004">
                <a:tc>
                  <a:txBody>
                    <a:bodyPr/>
                    <a:lstStyle/>
                    <a:p>
                      <a:pPr algn="ctr"/>
                      <a:r>
                        <a:rPr lang="en-US" sz="1600" b="1" baseline="0" dirty="0">
                          <a:solidFill>
                            <a:schemeClr val="bg1"/>
                          </a:solidFill>
                        </a:rPr>
                        <a:t>6</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164654269"/>
                  </a:ext>
                </a:extLst>
              </a:tr>
              <a:tr h="251004">
                <a:tc>
                  <a:txBody>
                    <a:bodyPr/>
                    <a:lstStyle/>
                    <a:p>
                      <a:pPr algn="ctr"/>
                      <a:r>
                        <a:rPr lang="en-US" sz="1600" b="1" baseline="0" dirty="0">
                          <a:solidFill>
                            <a:schemeClr val="bg1"/>
                          </a:solidFill>
                        </a:rPr>
                        <a:t>Nibble 2 Ans</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172035906"/>
                  </a:ext>
                </a:extLst>
              </a:tr>
              <a:tr h="251004">
                <a:tc>
                  <a:txBody>
                    <a:bodyPr/>
                    <a:lstStyle/>
                    <a:p>
                      <a:pPr algn="ctr"/>
                      <a:r>
                        <a:rPr lang="en-US" sz="1600" b="1" baseline="0" dirty="0">
                          <a:solidFill>
                            <a:schemeClr val="bg1"/>
                          </a:solidFill>
                        </a:rPr>
                        <a:t>Final Answer in BCD</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4009050208"/>
                  </a:ext>
                </a:extLst>
              </a:tr>
              <a:tr h="251004">
                <a:tc>
                  <a:txBody>
                    <a:bodyPr/>
                    <a:lstStyle/>
                    <a:p>
                      <a:pPr algn="ctr"/>
                      <a:r>
                        <a:rPr lang="en-US" sz="1600" b="1" baseline="0" dirty="0">
                          <a:solidFill>
                            <a:schemeClr val="bg1"/>
                          </a:solidFill>
                        </a:rPr>
                        <a:t>Final Answer in Denary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gridSpan="4">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gridSpan="4">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gridSpan="4">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370422062"/>
                  </a:ext>
                </a:extLst>
              </a:tr>
            </a:tbl>
          </a:graphicData>
        </a:graphic>
      </p:graphicFrame>
      <p:sp>
        <p:nvSpPr>
          <p:cNvPr id="10" name="Rectangle 9">
            <a:extLst>
              <a:ext uri="{FF2B5EF4-FFF2-40B4-BE49-F238E27FC236}">
                <a16:creationId xmlns:a16="http://schemas.microsoft.com/office/drawing/2014/main" id="{ED630812-3862-4129-9988-3371FAD50AA4}"/>
              </a:ext>
            </a:extLst>
          </p:cNvPr>
          <p:cNvSpPr/>
          <p:nvPr/>
        </p:nvSpPr>
        <p:spPr>
          <a:xfrm>
            <a:off x="370030" y="1525779"/>
            <a:ext cx="11466246" cy="13063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3200" dirty="0"/>
              <a:t>?</a:t>
            </a:r>
            <a:endParaRPr lang="en-GB" sz="3200" dirty="0"/>
          </a:p>
        </p:txBody>
      </p:sp>
      <p:sp>
        <p:nvSpPr>
          <p:cNvPr id="7" name="Rectangle 6">
            <a:extLst>
              <a:ext uri="{FF2B5EF4-FFF2-40B4-BE49-F238E27FC236}">
                <a16:creationId xmlns:a16="http://schemas.microsoft.com/office/drawing/2014/main" id="{0F52E10F-765B-461F-85A6-45244647CDCC}"/>
              </a:ext>
            </a:extLst>
          </p:cNvPr>
          <p:cNvSpPr/>
          <p:nvPr/>
        </p:nvSpPr>
        <p:spPr>
          <a:xfrm>
            <a:off x="370030" y="2844800"/>
            <a:ext cx="11466246" cy="16637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3200" dirty="0"/>
              <a:t>?</a:t>
            </a:r>
            <a:endParaRPr lang="en-GB" sz="3200" dirty="0"/>
          </a:p>
        </p:txBody>
      </p:sp>
      <p:sp>
        <p:nvSpPr>
          <p:cNvPr id="9" name="Rectangle 8">
            <a:extLst>
              <a:ext uri="{FF2B5EF4-FFF2-40B4-BE49-F238E27FC236}">
                <a16:creationId xmlns:a16="http://schemas.microsoft.com/office/drawing/2014/main" id="{2044AB7F-1B6B-4D65-A1A5-97496D139677}"/>
              </a:ext>
            </a:extLst>
          </p:cNvPr>
          <p:cNvSpPr/>
          <p:nvPr/>
        </p:nvSpPr>
        <p:spPr>
          <a:xfrm>
            <a:off x="381008" y="4457700"/>
            <a:ext cx="11466246" cy="13825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3200" dirty="0"/>
              <a:t>?</a:t>
            </a:r>
            <a:endParaRPr lang="en-GB" sz="3200" dirty="0"/>
          </a:p>
        </p:txBody>
      </p:sp>
      <p:sp>
        <p:nvSpPr>
          <p:cNvPr id="13" name="Rectangle 12">
            <a:extLst>
              <a:ext uri="{FF2B5EF4-FFF2-40B4-BE49-F238E27FC236}">
                <a16:creationId xmlns:a16="http://schemas.microsoft.com/office/drawing/2014/main" id="{BE10A8D7-0D54-48B0-A456-7A343D10D64D}"/>
              </a:ext>
            </a:extLst>
          </p:cNvPr>
          <p:cNvSpPr/>
          <p:nvPr/>
        </p:nvSpPr>
        <p:spPr>
          <a:xfrm>
            <a:off x="370030" y="5840222"/>
            <a:ext cx="11466246" cy="71020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3200" dirty="0"/>
              <a:t>Answer</a:t>
            </a:r>
            <a:endParaRPr lang="en-GB" sz="3200" dirty="0"/>
          </a:p>
        </p:txBody>
      </p:sp>
    </p:spTree>
    <p:extLst>
      <p:ext uri="{BB962C8B-B14F-4D97-AF65-F5344CB8AC3E}">
        <p14:creationId xmlns:p14="http://schemas.microsoft.com/office/powerpoint/2010/main" val="826970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3"/>
                                        </p:tgtEl>
                                      </p:cBhvr>
                                    </p:animEffect>
                                    <p:set>
                                      <p:cBhvr>
                                        <p:cTn id="22"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13" grpId="0" animBg="1"/>
    </p:bldLst>
  </p:timing>
</p:sld>
</file>

<file path=ppt/slides/slide16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BCD Addition</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2"/>
            <a:ext cx="11451773" cy="58344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Let’s try summing 0.93 and 0.58</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51616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7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8" name="Table 7">
            <a:extLst>
              <a:ext uri="{FF2B5EF4-FFF2-40B4-BE49-F238E27FC236}">
                <a16:creationId xmlns:a16="http://schemas.microsoft.com/office/drawing/2014/main" id="{58EF05CC-D8FF-472F-BE5A-F517BB4D4A73}"/>
              </a:ext>
            </a:extLst>
          </p:cNvPr>
          <p:cNvGraphicFramePr>
            <a:graphicFrameLocks noGrp="1"/>
          </p:cNvGraphicFramePr>
          <p:nvPr>
            <p:extLst>
              <p:ext uri="{D42A27DB-BD31-4B8C-83A1-F6EECF244321}">
                <p14:modId xmlns:p14="http://schemas.microsoft.com/office/powerpoint/2010/main" val="2798905565"/>
              </p:ext>
            </p:extLst>
          </p:nvPr>
        </p:nvGraphicFramePr>
        <p:xfrm>
          <a:off x="370112" y="180109"/>
          <a:ext cx="11488039" cy="6370320"/>
        </p:xfrm>
        <a:graphic>
          <a:graphicData uri="http://schemas.openxmlformats.org/drawingml/2006/table">
            <a:tbl>
              <a:tblPr firstRow="1" bandRow="1">
                <a:tableStyleId>{5C22544A-7EE6-4342-B048-85BDC9FD1C3A}</a:tableStyleId>
              </a:tblPr>
              <a:tblGrid>
                <a:gridCol w="3839031">
                  <a:extLst>
                    <a:ext uri="{9D8B030D-6E8A-4147-A177-3AD203B41FA5}">
                      <a16:colId xmlns:a16="http://schemas.microsoft.com/office/drawing/2014/main" val="3687889296"/>
                    </a:ext>
                  </a:extLst>
                </a:gridCol>
                <a:gridCol w="478063">
                  <a:extLst>
                    <a:ext uri="{9D8B030D-6E8A-4147-A177-3AD203B41FA5}">
                      <a16:colId xmlns:a16="http://schemas.microsoft.com/office/drawing/2014/main" val="1032071204"/>
                    </a:ext>
                  </a:extLst>
                </a:gridCol>
                <a:gridCol w="478063">
                  <a:extLst>
                    <a:ext uri="{9D8B030D-6E8A-4147-A177-3AD203B41FA5}">
                      <a16:colId xmlns:a16="http://schemas.microsoft.com/office/drawing/2014/main" val="1746498091"/>
                    </a:ext>
                  </a:extLst>
                </a:gridCol>
                <a:gridCol w="478063">
                  <a:extLst>
                    <a:ext uri="{9D8B030D-6E8A-4147-A177-3AD203B41FA5}">
                      <a16:colId xmlns:a16="http://schemas.microsoft.com/office/drawing/2014/main" val="126589501"/>
                    </a:ext>
                  </a:extLst>
                </a:gridCol>
                <a:gridCol w="478063">
                  <a:extLst>
                    <a:ext uri="{9D8B030D-6E8A-4147-A177-3AD203B41FA5}">
                      <a16:colId xmlns:a16="http://schemas.microsoft.com/office/drawing/2014/main" val="2555021757"/>
                    </a:ext>
                  </a:extLst>
                </a:gridCol>
                <a:gridCol w="478063">
                  <a:extLst>
                    <a:ext uri="{9D8B030D-6E8A-4147-A177-3AD203B41FA5}">
                      <a16:colId xmlns:a16="http://schemas.microsoft.com/office/drawing/2014/main" val="3526651773"/>
                    </a:ext>
                  </a:extLst>
                </a:gridCol>
                <a:gridCol w="478063">
                  <a:extLst>
                    <a:ext uri="{9D8B030D-6E8A-4147-A177-3AD203B41FA5}">
                      <a16:colId xmlns:a16="http://schemas.microsoft.com/office/drawing/2014/main" val="2703811689"/>
                    </a:ext>
                  </a:extLst>
                </a:gridCol>
                <a:gridCol w="478063">
                  <a:extLst>
                    <a:ext uri="{9D8B030D-6E8A-4147-A177-3AD203B41FA5}">
                      <a16:colId xmlns:a16="http://schemas.microsoft.com/office/drawing/2014/main" val="4118986071"/>
                    </a:ext>
                  </a:extLst>
                </a:gridCol>
                <a:gridCol w="478063">
                  <a:extLst>
                    <a:ext uri="{9D8B030D-6E8A-4147-A177-3AD203B41FA5}">
                      <a16:colId xmlns:a16="http://schemas.microsoft.com/office/drawing/2014/main" val="1032093835"/>
                    </a:ext>
                  </a:extLst>
                </a:gridCol>
                <a:gridCol w="478063">
                  <a:extLst>
                    <a:ext uri="{9D8B030D-6E8A-4147-A177-3AD203B41FA5}">
                      <a16:colId xmlns:a16="http://schemas.microsoft.com/office/drawing/2014/main" val="3138953316"/>
                    </a:ext>
                  </a:extLst>
                </a:gridCol>
                <a:gridCol w="478063">
                  <a:extLst>
                    <a:ext uri="{9D8B030D-6E8A-4147-A177-3AD203B41FA5}">
                      <a16:colId xmlns:a16="http://schemas.microsoft.com/office/drawing/2014/main" val="628786275"/>
                    </a:ext>
                  </a:extLst>
                </a:gridCol>
                <a:gridCol w="478063">
                  <a:extLst>
                    <a:ext uri="{9D8B030D-6E8A-4147-A177-3AD203B41FA5}">
                      <a16:colId xmlns:a16="http://schemas.microsoft.com/office/drawing/2014/main" val="929790916"/>
                    </a:ext>
                  </a:extLst>
                </a:gridCol>
                <a:gridCol w="478063">
                  <a:extLst>
                    <a:ext uri="{9D8B030D-6E8A-4147-A177-3AD203B41FA5}">
                      <a16:colId xmlns:a16="http://schemas.microsoft.com/office/drawing/2014/main" val="4246021789"/>
                    </a:ext>
                  </a:extLst>
                </a:gridCol>
                <a:gridCol w="478063">
                  <a:extLst>
                    <a:ext uri="{9D8B030D-6E8A-4147-A177-3AD203B41FA5}">
                      <a16:colId xmlns:a16="http://schemas.microsoft.com/office/drawing/2014/main" val="3337269710"/>
                    </a:ext>
                  </a:extLst>
                </a:gridCol>
                <a:gridCol w="478063">
                  <a:extLst>
                    <a:ext uri="{9D8B030D-6E8A-4147-A177-3AD203B41FA5}">
                      <a16:colId xmlns:a16="http://schemas.microsoft.com/office/drawing/2014/main" val="2259792899"/>
                    </a:ext>
                  </a:extLst>
                </a:gridCol>
                <a:gridCol w="478063">
                  <a:extLst>
                    <a:ext uri="{9D8B030D-6E8A-4147-A177-3AD203B41FA5}">
                      <a16:colId xmlns:a16="http://schemas.microsoft.com/office/drawing/2014/main" val="4161280218"/>
                    </a:ext>
                  </a:extLst>
                </a:gridCol>
                <a:gridCol w="478063">
                  <a:extLst>
                    <a:ext uri="{9D8B030D-6E8A-4147-A177-3AD203B41FA5}">
                      <a16:colId xmlns:a16="http://schemas.microsoft.com/office/drawing/2014/main" val="2140345809"/>
                    </a:ext>
                  </a:extLst>
                </a:gridCol>
              </a:tblGrid>
              <a:tr h="251004">
                <a:tc>
                  <a:txBody>
                    <a:bodyPr/>
                    <a:lstStyle/>
                    <a:p>
                      <a:pPr algn="ctr"/>
                      <a:r>
                        <a:rPr lang="en-US" sz="1600" b="1" baseline="0" dirty="0">
                          <a:solidFill>
                            <a:schemeClr val="bg1"/>
                          </a:solidFill>
                        </a:rPr>
                        <a:t>Carry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297749310"/>
                  </a:ext>
                </a:extLst>
              </a:tr>
              <a:tr h="280219">
                <a:tc>
                  <a:txBody>
                    <a:bodyPr/>
                    <a:lstStyle/>
                    <a:p>
                      <a:pPr algn="ctr"/>
                      <a:r>
                        <a:rPr lang="en-US" sz="1600" b="1" baseline="0" dirty="0">
                          <a:solidFill>
                            <a:schemeClr val="bg1"/>
                          </a:solidFill>
                        </a:rPr>
                        <a:t>6.4</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957410735"/>
                  </a:ext>
                </a:extLst>
              </a:tr>
              <a:tr h="251004">
                <a:tc>
                  <a:txBody>
                    <a:bodyPr/>
                    <a:lstStyle/>
                    <a:p>
                      <a:pPr algn="ctr"/>
                      <a:r>
                        <a:rPr lang="en-US" sz="1600" b="1" baseline="0" dirty="0">
                          <a:solidFill>
                            <a:schemeClr val="bg1"/>
                          </a:solidFill>
                        </a:rPr>
                        <a:t>7.8</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797577039"/>
                  </a:ext>
                </a:extLst>
              </a:tr>
              <a:tr h="251004">
                <a:tc>
                  <a:txBody>
                    <a:bodyPr/>
                    <a:lstStyle/>
                    <a:p>
                      <a:pPr algn="ctr"/>
                      <a:r>
                        <a:rPr lang="en-US" sz="1600" b="1" baseline="0" dirty="0">
                          <a:solidFill>
                            <a:schemeClr val="bg1"/>
                          </a:solidFill>
                        </a:rPr>
                        <a:t>Nibble 1 Ans</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1285096337"/>
                  </a:ext>
                </a:extLst>
              </a:tr>
              <a:tr h="251004">
                <a:tc>
                  <a:txBody>
                    <a:bodyPr/>
                    <a:lstStyle/>
                    <a:p>
                      <a:pPr algn="ctr"/>
                      <a:r>
                        <a:rPr lang="en-US" sz="1600" b="1" baseline="0" dirty="0">
                          <a:solidFill>
                            <a:schemeClr val="bg1"/>
                          </a:solidFill>
                        </a:rPr>
                        <a:t>Carry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2323757931"/>
                  </a:ext>
                </a:extLst>
              </a:tr>
              <a:tr h="251004">
                <a:tc>
                  <a:txBody>
                    <a:bodyPr/>
                    <a:lstStyle/>
                    <a:p>
                      <a:pPr algn="ctr"/>
                      <a:r>
                        <a:rPr lang="en-US" sz="1600" b="1" baseline="0" dirty="0">
                          <a:solidFill>
                            <a:schemeClr val="bg1"/>
                          </a:solidFill>
                        </a:rPr>
                        <a:t>Nibble 1 Ans &gt; 9</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2059272128"/>
                  </a:ext>
                </a:extLst>
              </a:tr>
              <a:tr h="251004">
                <a:tc>
                  <a:txBody>
                    <a:bodyPr/>
                    <a:lstStyle/>
                    <a:p>
                      <a:pPr algn="ctr"/>
                      <a:r>
                        <a:rPr lang="en-US" sz="1600" b="1" baseline="0" dirty="0">
                          <a:solidFill>
                            <a:schemeClr val="bg1"/>
                          </a:solidFill>
                        </a:rPr>
                        <a:t>6</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976287757"/>
                  </a:ext>
                </a:extLst>
              </a:tr>
              <a:tr h="251004">
                <a:tc>
                  <a:txBody>
                    <a:bodyPr/>
                    <a:lstStyle/>
                    <a:p>
                      <a:pPr algn="ctr"/>
                      <a:r>
                        <a:rPr lang="en-US" sz="1600" b="1" baseline="0" dirty="0">
                          <a:solidFill>
                            <a:schemeClr val="bg1"/>
                          </a:solidFill>
                        </a:rPr>
                        <a:t>Nibble 1 Ans</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2584502400"/>
                  </a:ext>
                </a:extLst>
              </a:tr>
              <a:tr h="251004">
                <a:tc>
                  <a:txBody>
                    <a:bodyPr/>
                    <a:lstStyle/>
                    <a:p>
                      <a:pPr algn="ctr"/>
                      <a:r>
                        <a:rPr lang="en-US" sz="1600" b="1" baseline="0" dirty="0">
                          <a:solidFill>
                            <a:schemeClr val="bg1"/>
                          </a:solidFill>
                        </a:rPr>
                        <a:t>Carry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3266378882"/>
                  </a:ext>
                </a:extLst>
              </a:tr>
              <a:tr h="251004">
                <a:tc>
                  <a:txBody>
                    <a:bodyPr/>
                    <a:lstStyle/>
                    <a:p>
                      <a:pPr algn="ctr"/>
                      <a:r>
                        <a:rPr lang="en-US" sz="1600" b="1" baseline="0" dirty="0">
                          <a:solidFill>
                            <a:schemeClr val="bg1"/>
                          </a:solidFill>
                        </a:rPr>
                        <a:t>Nibble 1 Ans Carry Bit</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288460002"/>
                  </a:ext>
                </a:extLst>
              </a:tr>
              <a:tr h="251004">
                <a:tc>
                  <a:txBody>
                    <a:bodyPr/>
                    <a:lstStyle/>
                    <a:p>
                      <a:pPr algn="ctr"/>
                      <a:r>
                        <a:rPr lang="en-US" sz="1600" b="1" baseline="0" dirty="0">
                          <a:solidFill>
                            <a:schemeClr val="bg1"/>
                          </a:solidFill>
                        </a:rPr>
                        <a:t>6.4</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949622659"/>
                  </a:ext>
                </a:extLst>
              </a:tr>
              <a:tr h="251004">
                <a:tc>
                  <a:txBody>
                    <a:bodyPr/>
                    <a:lstStyle/>
                    <a:p>
                      <a:pPr algn="ctr"/>
                      <a:r>
                        <a:rPr lang="en-US" sz="1600" b="1" baseline="0" dirty="0">
                          <a:solidFill>
                            <a:schemeClr val="bg1"/>
                          </a:solidFill>
                        </a:rPr>
                        <a:t>7.8</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243096338"/>
                  </a:ext>
                </a:extLst>
              </a:tr>
              <a:tr h="251004">
                <a:tc>
                  <a:txBody>
                    <a:bodyPr/>
                    <a:lstStyle/>
                    <a:p>
                      <a:pPr algn="ctr"/>
                      <a:r>
                        <a:rPr lang="en-US" sz="1600" b="1" baseline="0" dirty="0">
                          <a:solidFill>
                            <a:schemeClr val="bg1"/>
                          </a:solidFill>
                        </a:rPr>
                        <a:t>Nibble 2 Ans</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1683305394"/>
                  </a:ext>
                </a:extLst>
              </a:tr>
              <a:tr h="251004">
                <a:tc>
                  <a:txBody>
                    <a:bodyPr/>
                    <a:lstStyle/>
                    <a:p>
                      <a:pPr algn="ctr"/>
                      <a:r>
                        <a:rPr lang="en-US" sz="1600" b="1" baseline="0" dirty="0">
                          <a:solidFill>
                            <a:schemeClr val="bg1"/>
                          </a:solidFill>
                        </a:rPr>
                        <a:t>Carry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extLst>
                  <a:ext uri="{0D108BD9-81ED-4DB2-BD59-A6C34878D82A}">
                    <a16:rowId xmlns:a16="http://schemas.microsoft.com/office/drawing/2014/main" val="1867794430"/>
                  </a:ext>
                </a:extLst>
              </a:tr>
              <a:tr h="251004">
                <a:tc>
                  <a:txBody>
                    <a:bodyPr/>
                    <a:lstStyle/>
                    <a:p>
                      <a:pPr algn="ctr"/>
                      <a:r>
                        <a:rPr lang="en-US" sz="1600" b="1" baseline="0" dirty="0">
                          <a:solidFill>
                            <a:schemeClr val="bg1"/>
                          </a:solidFill>
                        </a:rPr>
                        <a:t>Nibble 2 Ans &gt; 9</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30990871"/>
                  </a:ext>
                </a:extLst>
              </a:tr>
              <a:tr h="251004">
                <a:tc>
                  <a:txBody>
                    <a:bodyPr/>
                    <a:lstStyle/>
                    <a:p>
                      <a:pPr algn="ctr"/>
                      <a:r>
                        <a:rPr lang="en-US" sz="1600" b="1" baseline="0" dirty="0">
                          <a:solidFill>
                            <a:schemeClr val="bg1"/>
                          </a:solidFill>
                        </a:rPr>
                        <a:t>6</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4164654269"/>
                  </a:ext>
                </a:extLst>
              </a:tr>
              <a:tr h="251004">
                <a:tc>
                  <a:txBody>
                    <a:bodyPr/>
                    <a:lstStyle/>
                    <a:p>
                      <a:pPr algn="ctr"/>
                      <a:r>
                        <a:rPr lang="en-US" sz="1600" b="1" baseline="0" dirty="0">
                          <a:solidFill>
                            <a:schemeClr val="bg1"/>
                          </a:solidFill>
                        </a:rPr>
                        <a:t>Nibble 2 Ans</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172035906"/>
                  </a:ext>
                </a:extLst>
              </a:tr>
              <a:tr h="251004">
                <a:tc>
                  <a:txBody>
                    <a:bodyPr/>
                    <a:lstStyle/>
                    <a:p>
                      <a:pPr algn="ctr"/>
                      <a:r>
                        <a:rPr lang="en-US" sz="1600" b="1" baseline="0" dirty="0">
                          <a:solidFill>
                            <a:schemeClr val="bg1"/>
                          </a:solidFill>
                        </a:rPr>
                        <a:t>Final Answer in BCD</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06D0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7002E8"/>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tc>
                  <a:txBody>
                    <a:bodyPr/>
                    <a:lstStyle/>
                    <a:p>
                      <a:pPr algn="ctr"/>
                      <a:r>
                        <a:rPr lang="en-US" sz="1600" b="0" baseline="0" dirty="0">
                          <a:solidFill>
                            <a:schemeClr val="bg1"/>
                          </a:solidFill>
                        </a:rPr>
                        <a:t>0</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4009050208"/>
                  </a:ext>
                </a:extLst>
              </a:tr>
              <a:tr h="251004">
                <a:tc>
                  <a:txBody>
                    <a:bodyPr/>
                    <a:lstStyle/>
                    <a:p>
                      <a:pPr algn="ctr"/>
                      <a:r>
                        <a:rPr lang="en-US" sz="1600" b="1" baseline="0" dirty="0">
                          <a:solidFill>
                            <a:schemeClr val="bg1"/>
                          </a:solidFill>
                        </a:rPr>
                        <a:t>Final Answer in Denary</a:t>
                      </a:r>
                      <a:endParaRPr lang="en-GB" sz="1600" b="1"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B050"/>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gridSpan="4">
                  <a:txBody>
                    <a:bodyPr/>
                    <a:lstStyle/>
                    <a:p>
                      <a:pPr algn="ctr"/>
                      <a:r>
                        <a:rPr lang="en-US" sz="1600" b="0" baseline="0" dirty="0">
                          <a:solidFill>
                            <a:schemeClr val="bg1"/>
                          </a:solidFill>
                        </a:rPr>
                        <a:t>1</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gridSpan="4">
                  <a:txBody>
                    <a:bodyPr/>
                    <a:lstStyle/>
                    <a:p>
                      <a:pPr algn="ctr"/>
                      <a:r>
                        <a:rPr lang="en-US" sz="1600" b="0" baseline="0" dirty="0">
                          <a:solidFill>
                            <a:schemeClr val="bg1"/>
                          </a:solidFill>
                        </a:rPr>
                        <a:t>4.</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gridSpan="4">
                  <a:txBody>
                    <a:bodyPr/>
                    <a:lstStyle/>
                    <a:p>
                      <a:pPr algn="ctr"/>
                      <a:r>
                        <a:rPr lang="en-US" sz="1600" b="0" baseline="0" dirty="0">
                          <a:solidFill>
                            <a:schemeClr val="bg1"/>
                          </a:solidFill>
                        </a:rPr>
                        <a:t>2</a:t>
                      </a: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tc hMerge="1">
                  <a:txBody>
                    <a:bodyPr/>
                    <a:lstStyle/>
                    <a:p>
                      <a:pPr algn="ctr"/>
                      <a:endParaRPr lang="en-GB" sz="1600" b="0" baseline="0" dirty="0">
                        <a:solidFill>
                          <a:schemeClr val="bg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85000"/>
                        <a:lumOff val="15000"/>
                      </a:schemeClr>
                    </a:solidFill>
                  </a:tcPr>
                </a:tc>
                <a:extLst>
                  <a:ext uri="{0D108BD9-81ED-4DB2-BD59-A6C34878D82A}">
                    <a16:rowId xmlns:a16="http://schemas.microsoft.com/office/drawing/2014/main" val="2370422062"/>
                  </a:ext>
                </a:extLst>
              </a:tr>
            </a:tbl>
          </a:graphicData>
        </a:graphic>
      </p:graphicFrame>
      <p:sp>
        <p:nvSpPr>
          <p:cNvPr id="10" name="Rectangle 9">
            <a:extLst>
              <a:ext uri="{FF2B5EF4-FFF2-40B4-BE49-F238E27FC236}">
                <a16:creationId xmlns:a16="http://schemas.microsoft.com/office/drawing/2014/main" id="{ED630812-3862-4129-9988-3371FAD50AA4}"/>
              </a:ext>
            </a:extLst>
          </p:cNvPr>
          <p:cNvSpPr/>
          <p:nvPr/>
        </p:nvSpPr>
        <p:spPr>
          <a:xfrm>
            <a:off x="380927" y="1525778"/>
            <a:ext cx="11466246" cy="13063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3200" dirty="0"/>
              <a:t>?</a:t>
            </a:r>
            <a:endParaRPr lang="en-GB" sz="3200" dirty="0"/>
          </a:p>
        </p:txBody>
      </p:sp>
      <p:sp>
        <p:nvSpPr>
          <p:cNvPr id="7" name="Rectangle 6">
            <a:extLst>
              <a:ext uri="{FF2B5EF4-FFF2-40B4-BE49-F238E27FC236}">
                <a16:creationId xmlns:a16="http://schemas.microsoft.com/office/drawing/2014/main" id="{0F52E10F-765B-461F-85A6-45244647CDCC}"/>
              </a:ext>
            </a:extLst>
          </p:cNvPr>
          <p:cNvSpPr/>
          <p:nvPr/>
        </p:nvSpPr>
        <p:spPr>
          <a:xfrm>
            <a:off x="380927" y="2844799"/>
            <a:ext cx="11466246" cy="16637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3200" dirty="0"/>
              <a:t>?</a:t>
            </a:r>
            <a:endParaRPr lang="en-GB" sz="3200" dirty="0"/>
          </a:p>
        </p:txBody>
      </p:sp>
      <p:sp>
        <p:nvSpPr>
          <p:cNvPr id="9" name="Rectangle 8">
            <a:extLst>
              <a:ext uri="{FF2B5EF4-FFF2-40B4-BE49-F238E27FC236}">
                <a16:creationId xmlns:a16="http://schemas.microsoft.com/office/drawing/2014/main" id="{2044AB7F-1B6B-4D65-A1A5-97496D139677}"/>
              </a:ext>
            </a:extLst>
          </p:cNvPr>
          <p:cNvSpPr/>
          <p:nvPr/>
        </p:nvSpPr>
        <p:spPr>
          <a:xfrm>
            <a:off x="391905" y="4457699"/>
            <a:ext cx="11466246" cy="13825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3200" dirty="0"/>
              <a:t>?</a:t>
            </a:r>
            <a:endParaRPr lang="en-GB" sz="3200" dirty="0"/>
          </a:p>
        </p:txBody>
      </p:sp>
      <p:sp>
        <p:nvSpPr>
          <p:cNvPr id="13" name="Rectangle 12">
            <a:extLst>
              <a:ext uri="{FF2B5EF4-FFF2-40B4-BE49-F238E27FC236}">
                <a16:creationId xmlns:a16="http://schemas.microsoft.com/office/drawing/2014/main" id="{BE10A8D7-0D54-48B0-A456-7A343D10D64D}"/>
              </a:ext>
            </a:extLst>
          </p:cNvPr>
          <p:cNvSpPr/>
          <p:nvPr/>
        </p:nvSpPr>
        <p:spPr>
          <a:xfrm>
            <a:off x="380927" y="5840221"/>
            <a:ext cx="11466246" cy="71020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3200" dirty="0"/>
              <a:t>Answer</a:t>
            </a:r>
            <a:endParaRPr lang="en-GB" sz="3200" dirty="0"/>
          </a:p>
        </p:txBody>
      </p:sp>
    </p:spTree>
    <p:extLst>
      <p:ext uri="{BB962C8B-B14F-4D97-AF65-F5344CB8AC3E}">
        <p14:creationId xmlns:p14="http://schemas.microsoft.com/office/powerpoint/2010/main" val="1944761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3"/>
                                        </p:tgtEl>
                                      </p:cBhvr>
                                    </p:animEffect>
                                    <p:set>
                                      <p:cBhvr>
                                        <p:cTn id="22"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13" grpId="0" animBg="1"/>
    </p:bldLst>
  </p:timing>
</p:sld>
</file>

<file path=ppt/slides/slide17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BCD Addition</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2"/>
            <a:ext cx="11451773" cy="58344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This is quite a difficult process to remember, which is probably one of the reasons it’s </a:t>
            </a:r>
            <a:r>
              <a:rPr lang="en-US" sz="3200" noProof="0" dirty="0">
                <a:solidFill>
                  <a:srgbClr val="FF0000"/>
                </a:solidFill>
                <a:latin typeface="Bahnschrift SemiBold SemiConden" panose="020B0502040204020203" pitchFamily="34" charset="0"/>
              </a:rPr>
              <a:t>never been on the exam </a:t>
            </a:r>
            <a:r>
              <a:rPr lang="en-US" sz="3200" noProof="0" dirty="0">
                <a:solidFill>
                  <a:prstClr val="white"/>
                </a:solidFill>
                <a:latin typeface="Bahnschrift SemiBold SemiConden" panose="020B0502040204020203" pitchFamily="34" charset="0"/>
              </a:rPr>
              <a:t>(</a:t>
            </a:r>
            <a:r>
              <a:rPr lang="en-US" sz="3200" u="sng" noProof="0" dirty="0">
                <a:solidFill>
                  <a:prstClr val="white"/>
                </a:solidFill>
                <a:latin typeface="Bahnschrift SemiBold SemiConden" panose="020B0502040204020203" pitchFamily="34" charset="0"/>
              </a:rPr>
              <a:t>though it is in the book</a:t>
            </a:r>
            <a:r>
              <a:rPr lang="en-US" sz="3200" noProof="0" dirty="0">
                <a:solidFill>
                  <a:prstClr val="white"/>
                </a:solidFill>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You can try more for homework for practice though – you can </a:t>
            </a:r>
            <a:r>
              <a:rPr lang="en-US" sz="3200" noProof="0" dirty="0">
                <a:solidFill>
                  <a:srgbClr val="00CC00"/>
                </a:solidFill>
                <a:latin typeface="Bahnschrift SemiBold SemiConden" panose="020B0502040204020203" pitchFamily="34" charset="0"/>
              </a:rPr>
              <a:t>easily check the answer yourself</a:t>
            </a:r>
            <a:r>
              <a:rPr lang="en-US" sz="3200" noProof="0" dirty="0">
                <a:solidFill>
                  <a:prstClr val="white"/>
                </a:solidFill>
                <a:latin typeface="Bahnschrift SemiBold SemiConden" panose="020B0502040204020203" pitchFamily="34" charset="0"/>
              </a:rPr>
              <a:t> by converting the BCD answer to denary and check it’s the same as performing the original denary calculation on your calculator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5.4 + 6.7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1.94 + 0.8</a:t>
            </a:r>
          </a:p>
        </p:txBody>
      </p:sp>
    </p:spTree>
    <p:extLst>
      <p:ext uri="{BB962C8B-B14F-4D97-AF65-F5344CB8AC3E}">
        <p14:creationId xmlns:p14="http://schemas.microsoft.com/office/powerpoint/2010/main" val="816196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 calcmode="lin" valueType="num">
                                      <p:cBhvr>
                                        <p:cTn id="14"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 calcmode="lin" valueType="num">
                                      <p:cBhvr>
                                        <p:cTn id="21"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7">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5" end="5"/>
                                            </p:txEl>
                                          </p:spTgt>
                                        </p:tgtEl>
                                        <p:attrNameLst>
                                          <p:attrName>style.visibility</p:attrName>
                                        </p:attrNameLst>
                                      </p:cBhvr>
                                      <p:to>
                                        <p:strVal val="visible"/>
                                      </p:to>
                                    </p:set>
                                    <p:anim calcmode="lin" valueType="num">
                                      <p:cBhvr>
                                        <p:cTn id="28" dur="500" fill="hold"/>
                                        <p:tgtEl>
                                          <p:spTgt spid="7">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7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Binary-Coded Decimal Disadvantages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319312"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If BCD allows us to store decimal numbers exactly, why don’t we use it instead of two’s complement?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srgbClr val="FF0000"/>
                </a:solidFill>
                <a:latin typeface="Bahnschrift SemiBold SemiConden" panose="020B0502040204020203" pitchFamily="34" charset="0"/>
              </a:rPr>
              <a:t>Wasteful</a:t>
            </a:r>
            <a:r>
              <a:rPr lang="en-US" sz="3200" noProof="0" dirty="0">
                <a:solidFill>
                  <a:prstClr val="white"/>
                </a:solidFill>
                <a:latin typeface="Bahnschrift SemiBold SemiConden" panose="020B0502040204020203" pitchFamily="34" charset="0"/>
              </a:rPr>
              <a:t> – 6 of 16 values in 4 bits aren’t used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Requires </a:t>
            </a:r>
            <a:r>
              <a:rPr kumimoji="0" lang="en-US" sz="3200" b="0" i="0" u="none" strike="noStrike" kern="1200" cap="none" spc="0" normalizeH="0" dirty="0">
                <a:ln>
                  <a:noFill/>
                </a:ln>
                <a:solidFill>
                  <a:srgbClr val="FF0000"/>
                </a:solidFill>
                <a:effectLst/>
                <a:uLnTx/>
                <a:uFillTx/>
                <a:latin typeface="Bahnschrift SemiBold SemiConden" panose="020B0502040204020203" pitchFamily="34" charset="0"/>
                <a:ea typeface="+mn-ea"/>
                <a:cs typeface="+mn-cs"/>
              </a:rPr>
              <a:t>more complex circuitry</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 to store &amp; perform arithmetic</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srgbClr val="FF0000"/>
                </a:solidFill>
                <a:latin typeface="Bahnschrift SemiBold SemiConden" panose="020B0502040204020203" pitchFamily="34" charset="0"/>
              </a:rPr>
              <a:t>Slower</a:t>
            </a:r>
            <a:endPar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641182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 calcmode="lin" valueType="num">
                                      <p:cBhvr>
                                        <p:cTn id="14"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 calcmode="lin" valueType="num">
                                      <p:cBhvr>
                                        <p:cTn id="21"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7">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 calcmode="lin" valueType="num">
                                      <p:cBhvr>
                                        <p:cTn id="28"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7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BCD Recap: Advantages, Disadvantages &amp; Uses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C6C06007-EB57-44D9-A1C1-5621D32713F8}"/>
              </a:ext>
            </a:extLst>
          </p:cNvPr>
          <p:cNvSpPr/>
          <p:nvPr/>
        </p:nvSpPr>
        <p:spPr>
          <a:xfrm>
            <a:off x="0" y="1186965"/>
            <a:ext cx="3974123" cy="5671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srgbClr val="00CC00"/>
                </a:solidFill>
                <a:latin typeface="Bahnschrift SemiBold SemiConden" panose="020B0502040204020203" pitchFamily="34" charset="0"/>
              </a:rPr>
              <a:t>Advantage: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Can store base-10 decimal numbers exactly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
        <p:nvSpPr>
          <p:cNvPr id="8" name="Rectangle 7">
            <a:extLst>
              <a:ext uri="{FF2B5EF4-FFF2-40B4-BE49-F238E27FC236}">
                <a16:creationId xmlns:a16="http://schemas.microsoft.com/office/drawing/2014/main" id="{6A4D985F-E28E-4C15-9660-011E44483545}"/>
              </a:ext>
            </a:extLst>
          </p:cNvPr>
          <p:cNvSpPr/>
          <p:nvPr/>
        </p:nvSpPr>
        <p:spPr>
          <a:xfrm>
            <a:off x="3974123" y="1186962"/>
            <a:ext cx="3974123" cy="5671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srgbClr val="FF0000"/>
                </a:solidFill>
                <a:latin typeface="Bahnschrift SemiBold SemiConden" panose="020B0502040204020203" pitchFamily="34" charset="0"/>
              </a:rPr>
              <a:t>Disadvantages: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Wastes 6 out of 16 bits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Complex circuitry for arithmetic required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Slower</a:t>
            </a: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p:txBody>
      </p:sp>
      <p:sp>
        <p:nvSpPr>
          <p:cNvPr id="9" name="Rectangle 8">
            <a:extLst>
              <a:ext uri="{FF2B5EF4-FFF2-40B4-BE49-F238E27FC236}">
                <a16:creationId xmlns:a16="http://schemas.microsoft.com/office/drawing/2014/main" id="{907B6321-29EF-4519-B070-0C02F743DA6D}"/>
              </a:ext>
            </a:extLst>
          </p:cNvPr>
          <p:cNvSpPr/>
          <p:nvPr/>
        </p:nvSpPr>
        <p:spPr>
          <a:xfrm>
            <a:off x="8212016" y="1186968"/>
            <a:ext cx="3974123" cy="5671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noProof="0" dirty="0">
                <a:solidFill>
                  <a:srgbClr val="00B0F0"/>
                </a:solidFill>
                <a:latin typeface="Bahnschrift SemiBold SemiConden" panose="020B0502040204020203" pitchFamily="34" charset="0"/>
              </a:rPr>
              <a:t>Used in SOME: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noProof="0" dirty="0">
                <a:solidFill>
                  <a:prstClr val="white"/>
                </a:solidFill>
                <a:latin typeface="Bahnschrift SemiBold SemiConden" panose="020B0502040204020203" pitchFamily="34" charset="0"/>
              </a:rPr>
              <a:t>Digital watches/timers/stopwatches/alarms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Scientific equipment – voltmeters, oscilloscopes </a:t>
            </a:r>
            <a:r>
              <a:rPr lang="en-US" sz="2800" dirty="0" err="1">
                <a:solidFill>
                  <a:prstClr val="white"/>
                </a:solidFill>
                <a:latin typeface="Bahnschrift SemiBold SemiConden" panose="020B0502040204020203" pitchFamily="34" charset="0"/>
              </a:rPr>
              <a:t>etc</a:t>
            </a: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Programs to represent financial values exactly</a:t>
            </a:r>
            <a:endParaRPr kumimoji="0" lang="en-US" sz="2800" b="0" i="0" u="none" strike="noStrike" kern="1200" cap="none" spc="0" normalizeH="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17778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 calcmode="lin" valueType="num">
                                      <p:cBhvr>
                                        <p:cTn id="14"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8">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 calcmode="lin" valueType="num">
                                      <p:cBhvr>
                                        <p:cTn id="28"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8">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 calcmode="lin" valueType="num">
                                      <p:cBhvr>
                                        <p:cTn id="35"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8">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8">
                                            <p:txEl>
                                              <p:pRg st="6" end="6"/>
                                            </p:txEl>
                                          </p:spTgt>
                                        </p:tgtEl>
                                        <p:attrNameLst>
                                          <p:attrName>style.visibility</p:attrName>
                                        </p:attrNameLst>
                                      </p:cBhvr>
                                      <p:to>
                                        <p:strVal val="visible"/>
                                      </p:to>
                                    </p:set>
                                    <p:anim calcmode="lin" valueType="num">
                                      <p:cBhvr>
                                        <p:cTn id="42" dur="500" fill="hold"/>
                                        <p:tgtEl>
                                          <p:spTgt spid="8">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8">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8">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9">
                                            <p:txEl>
                                              <p:pRg st="0" end="0"/>
                                            </p:txEl>
                                          </p:spTgt>
                                        </p:tgtEl>
                                        <p:attrNameLst>
                                          <p:attrName>style.visibility</p:attrName>
                                        </p:attrNameLst>
                                      </p:cBhvr>
                                      <p:to>
                                        <p:strVal val="visible"/>
                                      </p:to>
                                    </p:set>
                                    <p:anim calcmode="lin" valueType="num">
                                      <p:cBhvr>
                                        <p:cTn id="49"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51"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build="p"/>
      <p:bldP spid="9" grpId="0" build="p"/>
    </p:bldLst>
  </p:timing>
</p:sld>
</file>

<file path=ppt/slides/slide17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0" y="0"/>
            <a:ext cx="12192001" cy="6858000"/>
          </a:xfrm>
          <a:prstGeom prst="rect">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9618 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Internal Coding of Text</a:t>
            </a:r>
          </a:p>
        </p:txBody>
      </p:sp>
    </p:spTree>
    <p:extLst>
      <p:ext uri="{BB962C8B-B14F-4D97-AF65-F5344CB8AC3E}">
        <p14:creationId xmlns:p14="http://schemas.microsoft.com/office/powerpoint/2010/main" val="1686572099"/>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Class Overview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Character sets: ASCII &amp; Unicode</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Standard</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vs Extended ASCII</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aseline="0" dirty="0">
                <a:solidFill>
                  <a:prstClr val="white"/>
                </a:solidFill>
                <a:latin typeface="Bahnschrift SemiBold SemiConden" panose="020B0502040204020203" pitchFamily="34" charset="0"/>
              </a:rPr>
              <a:t>UTF-8,</a:t>
            </a:r>
            <a:r>
              <a:rPr lang="en-US" sz="3200" dirty="0">
                <a:solidFill>
                  <a:prstClr val="white"/>
                </a:solidFill>
                <a:latin typeface="Bahnschrift SemiBold SemiConden" panose="020B0502040204020203" pitchFamily="34" charset="0"/>
              </a:rPr>
              <a:t> UTF-16 &amp; UTF-32</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ASCII codes of some common characters</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Why some languages use more storage space</a:t>
            </a:r>
          </a:p>
        </p:txBody>
      </p:sp>
    </p:spTree>
    <p:extLst>
      <p:ext uri="{BB962C8B-B14F-4D97-AF65-F5344CB8AC3E}">
        <p14:creationId xmlns:p14="http://schemas.microsoft.com/office/powerpoint/2010/main" val="116725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7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Internal Coding of Text</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As mentioned – numbers, images, videos, sound, text, programs </a:t>
            </a:r>
            <a:r>
              <a:rPr kumimoji="0" lang="en-US" sz="32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etc</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all have to be stored as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binary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Therefore we need a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representation of characters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in binary – these are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ASCII</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and, later,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Unicode </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character sets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Character set</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a </a:t>
            </a:r>
            <a:r>
              <a:rPr kumimoji="0" lang="en-US" sz="3200" b="0" i="0" u="none" strike="noStrike" kern="1200" cap="none" spc="0" normalizeH="0" noProof="0" dirty="0">
                <a:ln>
                  <a:noFill/>
                </a:ln>
                <a:solidFill>
                  <a:srgbClr val="7002E8"/>
                </a:solidFill>
                <a:effectLst/>
                <a:uLnTx/>
                <a:uFillTx/>
                <a:latin typeface="Bahnschrift SemiBold SemiConden" panose="020B0502040204020203" pitchFamily="34" charset="0"/>
                <a:ea typeface="+mn-ea"/>
                <a:cs typeface="+mn-cs"/>
              </a:rPr>
              <a:t>collection of characters</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whereby each character is represented with a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unique binary code</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855031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7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ASCII</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Stands for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A</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merican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S</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tandard</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C</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ode for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I</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nformation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I</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nterchange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err="1">
                <a:solidFill>
                  <a:prstClr val="white"/>
                </a:solidFill>
                <a:latin typeface="Bahnschrift SemiBold SemiConden" panose="020B0502040204020203" pitchFamily="34" charset="0"/>
              </a:rPr>
              <a:t>Standardised</a:t>
            </a:r>
            <a:r>
              <a:rPr lang="en-US" sz="3200" noProof="0" dirty="0">
                <a:solidFill>
                  <a:prstClr val="white"/>
                </a:solidFill>
                <a:latin typeface="Bahnschrift SemiBold SemiConden" panose="020B0502040204020203" pitchFamily="34" charset="0"/>
              </a:rPr>
              <a:t> by ANSI (American National Standards Institute) in 1963</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There are 2 versions – </a:t>
            </a:r>
            <a:r>
              <a:rPr lang="en-US" sz="3200" noProof="0" dirty="0">
                <a:solidFill>
                  <a:srgbClr val="FFC000"/>
                </a:solidFill>
                <a:latin typeface="Bahnschrift SemiBold SemiConden" panose="020B0502040204020203" pitchFamily="34" charset="0"/>
              </a:rPr>
              <a:t>7-bit (standard) </a:t>
            </a:r>
            <a:r>
              <a:rPr lang="en-US" sz="3200" noProof="0" dirty="0">
                <a:solidFill>
                  <a:prstClr val="white"/>
                </a:solidFill>
                <a:latin typeface="Bahnschrift SemiBold SemiConden" panose="020B0502040204020203" pitchFamily="34" charset="0"/>
              </a:rPr>
              <a:t>ASCII and </a:t>
            </a:r>
            <a:r>
              <a:rPr lang="en-US" sz="3200" noProof="0" dirty="0">
                <a:solidFill>
                  <a:srgbClr val="00B0F0"/>
                </a:solidFill>
                <a:latin typeface="Bahnschrift SemiBold SemiConden" panose="020B0502040204020203" pitchFamily="34" charset="0"/>
              </a:rPr>
              <a:t>8-bit (extended)</a:t>
            </a:r>
            <a:r>
              <a:rPr lang="en-US" sz="3200" noProof="0" dirty="0">
                <a:solidFill>
                  <a:prstClr val="white"/>
                </a:solidFill>
                <a:latin typeface="Bahnschrift SemiBold SemiConden" panose="020B0502040204020203" pitchFamily="34" charset="0"/>
              </a:rPr>
              <a:t> ASCII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dirty="0">
                <a:ln>
                  <a:noFill/>
                </a:ln>
                <a:solidFill>
                  <a:prstClr val="white"/>
                </a:solidFill>
                <a:effectLst/>
                <a:uLnTx/>
                <a:uFillTx/>
                <a:latin typeface="Bahnschrift SemiBold SemiConden" panose="020B0502040204020203" pitchFamily="34" charset="0"/>
                <a:ea typeface="+mn-ea"/>
                <a:cs typeface="+mn-cs"/>
              </a:rPr>
              <a:t>Every</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ea typeface="+mn-ea"/>
                <a:cs typeface="+mn-cs"/>
              </a:rPr>
              <a:t> bit pattern is used to represent a character – how many characters would be able to be represented by both versions?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Standard (7-bit) ASCII = </a:t>
            </a: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128 characters </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(2</a:t>
            </a:r>
            <a:r>
              <a:rPr kumimoji="0" lang="en-US" sz="3200" b="0" i="0" u="none" strike="noStrike" kern="1200" cap="none" spc="0" normalizeH="0" baseline="30000" noProof="0" dirty="0">
                <a:ln>
                  <a:noFill/>
                </a:ln>
                <a:solidFill>
                  <a:prstClr val="white"/>
                </a:solidFill>
                <a:effectLst/>
                <a:uLnTx/>
                <a:uFillTx/>
                <a:latin typeface="Bahnschrift SemiBold SemiConden" panose="020B0502040204020203" pitchFamily="34" charset="0"/>
                <a:ea typeface="+mn-ea"/>
                <a:cs typeface="+mn-cs"/>
              </a:rPr>
              <a:t>7</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Extended (8-bit) ASCII = </a:t>
            </a:r>
            <a:r>
              <a:rPr lang="en-US" sz="3200" dirty="0">
                <a:solidFill>
                  <a:srgbClr val="00B0F0"/>
                </a:solidFill>
                <a:latin typeface="Bahnschrift SemiBold SemiConden" panose="020B0502040204020203" pitchFamily="34" charset="0"/>
              </a:rPr>
              <a:t>256 characters</a:t>
            </a:r>
            <a:r>
              <a:rPr lang="en-US" sz="3200" dirty="0">
                <a:solidFill>
                  <a:prstClr val="white"/>
                </a:solidFill>
                <a:latin typeface="Bahnschrift SemiBold SemiConden" panose="020B0502040204020203" pitchFamily="34" charset="0"/>
              </a:rPr>
              <a:t> (2</a:t>
            </a:r>
            <a:r>
              <a:rPr lang="en-US" sz="3200" baseline="30000" dirty="0">
                <a:solidFill>
                  <a:prstClr val="white"/>
                </a:solidFill>
                <a:latin typeface="Bahnschrift SemiBold SemiConden" panose="020B0502040204020203" pitchFamily="34" charset="0"/>
              </a:rPr>
              <a:t>8</a:t>
            </a:r>
            <a:r>
              <a:rPr lang="en-US" sz="3200" dirty="0">
                <a:solidFill>
                  <a:prstClr val="white"/>
                </a:solidFill>
                <a:latin typeface="Bahnschrift SemiBold SemiConden" panose="020B0502040204020203" pitchFamily="34" charset="0"/>
              </a:rPr>
              <a:t>)</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247844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 calcmode="lin" valueType="num">
                                      <p:cBhvr>
                                        <p:cTn id="42"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7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5334001"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ASCII Art</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1023562"/>
            <a:ext cx="4869374"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Unrelated – but most people have probably</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seen </a:t>
            </a:r>
            <a:r>
              <a:rPr kumimoji="0" lang="en-US" sz="3200" b="0" i="0" u="none" strike="noStrike" kern="1200" cap="none" spc="0" normalizeH="0" noProof="0" dirty="0">
                <a:ln>
                  <a:noFill/>
                </a:ln>
                <a:solidFill>
                  <a:srgbClr val="7002E8"/>
                </a:solidFill>
                <a:effectLst/>
                <a:uLnTx/>
                <a:uFillTx/>
                <a:latin typeface="Bahnschrift SemiBold SemiConden" panose="020B0502040204020203" pitchFamily="34" charset="0"/>
                <a:ea typeface="+mn-ea"/>
                <a:cs typeface="+mn-cs"/>
              </a:rPr>
              <a:t>ASCII art </a:t>
            </a:r>
            <a:r>
              <a:rPr lang="en-US" sz="3200" dirty="0">
                <a:solidFill>
                  <a:prstClr val="white"/>
                </a:solidFill>
                <a:latin typeface="Bahnschrift SemiBold SemiConden" panose="020B0502040204020203" pitchFamily="34" charset="0"/>
              </a:rPr>
              <a:t>in online comments </a:t>
            </a:r>
            <a:r>
              <a:rPr lang="en-US" sz="3200" dirty="0" err="1">
                <a:solidFill>
                  <a:prstClr val="white"/>
                </a:solidFill>
                <a:latin typeface="Bahnschrift SemiBold SemiConden" panose="020B0502040204020203" pitchFamily="34" charset="0"/>
              </a:rPr>
              <a:t>etc</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If you zoom in, you can see this image is made just from 2 characters – ‘</a:t>
            </a:r>
            <a:r>
              <a:rPr lang="en-US" sz="3200" dirty="0">
                <a:solidFill>
                  <a:srgbClr val="00CC00"/>
                </a:solidFill>
                <a:latin typeface="Bahnschrift SemiBold SemiConden" panose="020B0502040204020203" pitchFamily="34" charset="0"/>
              </a:rPr>
              <a:t>0</a:t>
            </a:r>
            <a:r>
              <a:rPr lang="en-US" sz="3200" dirty="0">
                <a:solidFill>
                  <a:prstClr val="white"/>
                </a:solidFill>
                <a:latin typeface="Bahnschrift SemiBold SemiConden" panose="020B0502040204020203" pitchFamily="34" charset="0"/>
              </a:rPr>
              <a:t>’ and ‘</a:t>
            </a:r>
            <a:r>
              <a:rPr lang="en-US" sz="3200" dirty="0">
                <a:solidFill>
                  <a:srgbClr val="00CC00"/>
                </a:solidFill>
                <a:latin typeface="Bahnschrift SemiBold SemiConden" panose="020B0502040204020203" pitchFamily="34" charset="0"/>
              </a:rPr>
              <a:t>1</a:t>
            </a:r>
            <a:r>
              <a:rPr lang="en-US" sz="3200" dirty="0">
                <a:solidFill>
                  <a:prstClr val="white"/>
                </a:solidFill>
                <a:latin typeface="Bahnschrift SemiBold SemiConden" panose="020B0502040204020203" pitchFamily="34" charset="0"/>
              </a:rPr>
              <a:t>’</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1026" name="Picture 2">
            <a:extLst>
              <a:ext uri="{FF2B5EF4-FFF2-40B4-BE49-F238E27FC236}">
                <a16:creationId xmlns:a16="http://schemas.microsoft.com/office/drawing/2014/main" id="{DF98252B-92F8-459B-AE9E-3EAF7FD01D3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334001" y="-1"/>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81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7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6" name="Table 5">
            <a:extLst>
              <a:ext uri="{FF2B5EF4-FFF2-40B4-BE49-F238E27FC236}">
                <a16:creationId xmlns:a16="http://schemas.microsoft.com/office/drawing/2014/main" id="{B9C70F84-7F16-4B78-B1DB-A75982B3FB7D}"/>
              </a:ext>
            </a:extLst>
          </p:cNvPr>
          <p:cNvGraphicFramePr>
            <a:graphicFrameLocks noGrp="1"/>
          </p:cNvGraphicFramePr>
          <p:nvPr>
            <p:extLst>
              <p:ext uri="{D42A27DB-BD31-4B8C-83A1-F6EECF244321}">
                <p14:modId xmlns:p14="http://schemas.microsoft.com/office/powerpoint/2010/main" val="741968201"/>
              </p:ext>
            </p:extLst>
          </p:nvPr>
        </p:nvGraphicFramePr>
        <p:xfrm>
          <a:off x="533401" y="232064"/>
          <a:ext cx="11125198" cy="4814725"/>
        </p:xfrm>
        <a:graphic>
          <a:graphicData uri="http://schemas.openxmlformats.org/drawingml/2006/table">
            <a:tbl>
              <a:tblPr/>
              <a:tblGrid>
                <a:gridCol w="622389">
                  <a:extLst>
                    <a:ext uri="{9D8B030D-6E8A-4147-A177-3AD203B41FA5}">
                      <a16:colId xmlns:a16="http://schemas.microsoft.com/office/drawing/2014/main" val="55867708"/>
                    </a:ext>
                  </a:extLst>
                </a:gridCol>
                <a:gridCol w="622389">
                  <a:extLst>
                    <a:ext uri="{9D8B030D-6E8A-4147-A177-3AD203B41FA5}">
                      <a16:colId xmlns:a16="http://schemas.microsoft.com/office/drawing/2014/main" val="1467819514"/>
                    </a:ext>
                  </a:extLst>
                </a:gridCol>
                <a:gridCol w="622389">
                  <a:extLst>
                    <a:ext uri="{9D8B030D-6E8A-4147-A177-3AD203B41FA5}">
                      <a16:colId xmlns:a16="http://schemas.microsoft.com/office/drawing/2014/main" val="2458872932"/>
                    </a:ext>
                  </a:extLst>
                </a:gridCol>
                <a:gridCol w="1244778">
                  <a:extLst>
                    <a:ext uri="{9D8B030D-6E8A-4147-A177-3AD203B41FA5}">
                      <a16:colId xmlns:a16="http://schemas.microsoft.com/office/drawing/2014/main" val="2806977482"/>
                    </a:ext>
                  </a:extLst>
                </a:gridCol>
                <a:gridCol w="777986">
                  <a:extLst>
                    <a:ext uri="{9D8B030D-6E8A-4147-A177-3AD203B41FA5}">
                      <a16:colId xmlns:a16="http://schemas.microsoft.com/office/drawing/2014/main" val="3643211148"/>
                    </a:ext>
                  </a:extLst>
                </a:gridCol>
                <a:gridCol w="1711567">
                  <a:extLst>
                    <a:ext uri="{9D8B030D-6E8A-4147-A177-3AD203B41FA5}">
                      <a16:colId xmlns:a16="http://schemas.microsoft.com/office/drawing/2014/main" val="207088165"/>
                    </a:ext>
                  </a:extLst>
                </a:gridCol>
                <a:gridCol w="1478173">
                  <a:extLst>
                    <a:ext uri="{9D8B030D-6E8A-4147-A177-3AD203B41FA5}">
                      <a16:colId xmlns:a16="http://schemas.microsoft.com/office/drawing/2014/main" val="3808853766"/>
                    </a:ext>
                  </a:extLst>
                </a:gridCol>
                <a:gridCol w="4045527">
                  <a:extLst>
                    <a:ext uri="{9D8B030D-6E8A-4147-A177-3AD203B41FA5}">
                      <a16:colId xmlns:a16="http://schemas.microsoft.com/office/drawing/2014/main" val="1121040952"/>
                    </a:ext>
                  </a:extLst>
                </a:gridCol>
              </a:tblGrid>
              <a:tr h="534967">
                <a:tc>
                  <a:txBody>
                    <a:bodyPr/>
                    <a:lstStyle/>
                    <a:p>
                      <a:pPr algn="ctr"/>
                      <a:r>
                        <a:rPr lang="en-GB" sz="1200" b="1">
                          <a:solidFill>
                            <a:srgbClr val="FFFFFF"/>
                          </a:solidFill>
                          <a:effectLst/>
                        </a:rPr>
                        <a:t>DEC</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200" b="1">
                          <a:solidFill>
                            <a:srgbClr val="FFFFFF"/>
                          </a:solidFill>
                          <a:effectLst/>
                        </a:rPr>
                        <a:t>OCT</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200" b="1">
                          <a:solidFill>
                            <a:srgbClr val="FFFFFF"/>
                          </a:solidFill>
                          <a:effectLst/>
                        </a:rPr>
                        <a:t>HEX</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200" b="1">
                          <a:solidFill>
                            <a:srgbClr val="FFFFFF"/>
                          </a:solidFill>
                          <a:effectLst/>
                        </a:rPr>
                        <a:t>BIN</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200" b="1">
                          <a:solidFill>
                            <a:srgbClr val="FFFFFF"/>
                          </a:solidFill>
                          <a:effectLst/>
                        </a:rPr>
                        <a:t>Symbol</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200" b="1">
                          <a:solidFill>
                            <a:srgbClr val="FFFFFF"/>
                          </a:solidFill>
                          <a:effectLst/>
                        </a:rPr>
                        <a:t>HTML Number</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200" b="1">
                          <a:solidFill>
                            <a:srgbClr val="FFFFFF"/>
                          </a:solidFill>
                          <a:effectLst/>
                        </a:rPr>
                        <a:t>HTML Name</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200" b="1">
                          <a:solidFill>
                            <a:srgbClr val="FFFFFF"/>
                          </a:solidFill>
                          <a:effectLst/>
                        </a:rPr>
                        <a:t>Description</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extLst>
                  <a:ext uri="{0D108BD9-81ED-4DB2-BD59-A6C34878D82A}">
                    <a16:rowId xmlns:a16="http://schemas.microsoft.com/office/drawing/2014/main" val="3938796887"/>
                  </a:ext>
                </a:extLst>
              </a:tr>
              <a:tr h="305697">
                <a:tc>
                  <a:txBody>
                    <a:bodyPr/>
                    <a:lstStyle/>
                    <a:p>
                      <a:pPr algn="ctr"/>
                      <a:r>
                        <a:rPr lang="en-GB" sz="1200">
                          <a:effectLst/>
                        </a:rPr>
                        <a:t>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00000000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NUL</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&amp;#000;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Null char</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122686687"/>
                  </a:ext>
                </a:extLst>
              </a:tr>
              <a:tr h="305697">
                <a:tc>
                  <a:txBody>
                    <a:bodyPr/>
                    <a:lstStyle/>
                    <a:p>
                      <a:pPr algn="ctr"/>
                      <a:r>
                        <a:rPr lang="en-GB" sz="1200">
                          <a:effectLst/>
                        </a:rPr>
                        <a:t>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00000001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SOH</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&amp;#001;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Start of Heading</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198457132"/>
                  </a:ext>
                </a:extLst>
              </a:tr>
              <a:tr h="305697">
                <a:tc>
                  <a:txBody>
                    <a:bodyPr/>
                    <a:lstStyle/>
                    <a:p>
                      <a:pPr algn="ctr"/>
                      <a:r>
                        <a:rPr lang="en-GB" sz="1200">
                          <a:effectLst/>
                        </a:rPr>
                        <a:t>2</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002</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02</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00000010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STX</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&amp;#002;</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Start of Text</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518717246"/>
                  </a:ext>
                </a:extLst>
              </a:tr>
              <a:tr h="305697">
                <a:tc>
                  <a:txBody>
                    <a:bodyPr/>
                    <a:lstStyle/>
                    <a:p>
                      <a:pPr algn="ctr"/>
                      <a:r>
                        <a:rPr lang="en-GB" sz="1200">
                          <a:effectLst/>
                        </a:rPr>
                        <a:t>3</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003</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03</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00000011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ETX</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&amp;#003;</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End of Text</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261629099"/>
                  </a:ext>
                </a:extLst>
              </a:tr>
              <a:tr h="305697">
                <a:tc>
                  <a:txBody>
                    <a:bodyPr/>
                    <a:lstStyle/>
                    <a:p>
                      <a:pPr algn="ctr"/>
                      <a:r>
                        <a:rPr lang="en-GB" sz="1200">
                          <a:effectLst/>
                        </a:rPr>
                        <a:t>4</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004</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04</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00000100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EOT</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&amp;#004;</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End of Transmission</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145439627"/>
                  </a:ext>
                </a:extLst>
              </a:tr>
              <a:tr h="305697">
                <a:tc>
                  <a:txBody>
                    <a:bodyPr/>
                    <a:lstStyle/>
                    <a:p>
                      <a:pPr algn="ctr"/>
                      <a:r>
                        <a:rPr lang="en-GB" sz="1200">
                          <a:effectLst/>
                        </a:rPr>
                        <a:t>5</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005</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05</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00000101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ENQ</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&amp;#005;</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Enquiry</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134170134"/>
                  </a:ext>
                </a:extLst>
              </a:tr>
              <a:tr h="305697">
                <a:tc>
                  <a:txBody>
                    <a:bodyPr/>
                    <a:lstStyle/>
                    <a:p>
                      <a:pPr algn="ctr"/>
                      <a:r>
                        <a:rPr lang="en-GB" sz="1200">
                          <a:effectLst/>
                        </a:rPr>
                        <a:t>6</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006</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06</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00000110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ACK</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&amp;#006;</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Acknowledgment</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4244081938"/>
                  </a:ext>
                </a:extLst>
              </a:tr>
              <a:tr h="305697">
                <a:tc>
                  <a:txBody>
                    <a:bodyPr/>
                    <a:lstStyle/>
                    <a:p>
                      <a:pPr algn="ctr"/>
                      <a:r>
                        <a:rPr lang="en-GB" sz="1200">
                          <a:effectLst/>
                        </a:rPr>
                        <a:t>7</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007</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07</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00000111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BEL</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&amp;#007;</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dirty="0">
                          <a:effectLst/>
                        </a:rPr>
                        <a:t>Bell</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587799674"/>
                  </a:ext>
                </a:extLst>
              </a:tr>
              <a:tr h="305697">
                <a:tc>
                  <a:txBody>
                    <a:bodyPr/>
                    <a:lstStyle/>
                    <a:p>
                      <a:pPr algn="ctr"/>
                      <a:r>
                        <a:rPr lang="en-GB" sz="1200">
                          <a:effectLst/>
                        </a:rPr>
                        <a:t>8</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010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08</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00001000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BS</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dirty="0">
                          <a:effectLst/>
                        </a:rPr>
                        <a:t>&amp;#008;</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dirty="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dirty="0">
                          <a:effectLst/>
                        </a:rPr>
                        <a:t>Back Space</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712407746"/>
                  </a:ext>
                </a:extLst>
              </a:tr>
              <a:tr h="305697">
                <a:tc>
                  <a:txBody>
                    <a:bodyPr/>
                    <a:lstStyle/>
                    <a:p>
                      <a:pPr algn="ctr"/>
                      <a:r>
                        <a:rPr lang="en-GB" sz="1200">
                          <a:effectLst/>
                        </a:rPr>
                        <a:t>9</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011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09</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00001001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HT</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&amp;#009;</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Horizontal Tab</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506173099"/>
                  </a:ext>
                </a:extLst>
              </a:tr>
              <a:tr h="305697">
                <a:tc>
                  <a:txBody>
                    <a:bodyPr/>
                    <a:lstStyle/>
                    <a:p>
                      <a:pPr algn="ctr"/>
                      <a:r>
                        <a:rPr lang="en-GB" sz="1200">
                          <a:effectLst/>
                        </a:rPr>
                        <a:t>10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012</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0A</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00001010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LF</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&amp;#010;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Line Feed</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543924609"/>
                  </a:ext>
                </a:extLst>
              </a:tr>
              <a:tr h="305697">
                <a:tc>
                  <a:txBody>
                    <a:bodyPr/>
                    <a:lstStyle/>
                    <a:p>
                      <a:pPr algn="ctr"/>
                      <a:r>
                        <a:rPr lang="en-GB" sz="1200">
                          <a:effectLst/>
                        </a:rPr>
                        <a:t>11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013</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0B</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00001011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VT</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&amp;#011;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Vertical Tab</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807748905"/>
                  </a:ext>
                </a:extLst>
              </a:tr>
              <a:tr h="305697">
                <a:tc>
                  <a:txBody>
                    <a:bodyPr/>
                    <a:lstStyle/>
                    <a:p>
                      <a:pPr algn="ctr"/>
                      <a:r>
                        <a:rPr lang="en-GB" sz="1200">
                          <a:effectLst/>
                        </a:rPr>
                        <a:t>12</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014</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0C</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00001100</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FF</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&amp;#012;</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dirty="0">
                          <a:effectLst/>
                        </a:rPr>
                        <a:t>Form Feed</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659030290"/>
                  </a:ext>
                </a:extLst>
              </a:tr>
              <a:tr h="305697">
                <a:tc>
                  <a:txBody>
                    <a:bodyPr/>
                    <a:lstStyle/>
                    <a:p>
                      <a:pPr algn="ctr"/>
                      <a:r>
                        <a:rPr lang="en-GB" sz="1200">
                          <a:effectLst/>
                        </a:rPr>
                        <a:t>13</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015</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0D</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00001101</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CR</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&amp;#013;</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a:effectLst/>
                        </a:rPr>
                        <a:t> </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200" dirty="0">
                          <a:effectLst/>
                        </a:rPr>
                        <a:t>Carriage Return</a:t>
                      </a:r>
                    </a:p>
                  </a:txBody>
                  <a:tcPr marL="32232" marR="32232" marT="16116" marB="16116"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016255196"/>
                  </a:ext>
                </a:extLst>
              </a:tr>
            </a:tbl>
          </a:graphicData>
        </a:graphic>
      </p:graphicFrame>
      <p:sp>
        <p:nvSpPr>
          <p:cNvPr id="9" name="Rectangle 8">
            <a:extLst>
              <a:ext uri="{FF2B5EF4-FFF2-40B4-BE49-F238E27FC236}">
                <a16:creationId xmlns:a16="http://schemas.microsoft.com/office/drawing/2014/main" id="{F787D069-734A-4042-9823-F088BB910634}"/>
              </a:ext>
            </a:extLst>
          </p:cNvPr>
          <p:cNvSpPr/>
          <p:nvPr/>
        </p:nvSpPr>
        <p:spPr>
          <a:xfrm>
            <a:off x="319313" y="5046790"/>
            <a:ext cx="11451773" cy="181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There are 32 </a:t>
            </a:r>
            <a:r>
              <a:rPr lang="en-US" sz="2800" dirty="0">
                <a:solidFill>
                  <a:srgbClr val="FF0000"/>
                </a:solidFill>
                <a:latin typeface="Bahnschrift SemiBold SemiConden" panose="020B0502040204020203" pitchFamily="34" charset="0"/>
              </a:rPr>
              <a:t>non-printable</a:t>
            </a:r>
            <a:r>
              <a:rPr lang="en-US" sz="2800" dirty="0">
                <a:solidFill>
                  <a:prstClr val="white"/>
                </a:solidFill>
                <a:latin typeface="Bahnschrift SemiBold SemiConden" panose="020B0502040204020203" pitchFamily="34" charset="0"/>
              </a:rPr>
              <a:t> ASCII characters (0-31) – 13 are shown here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rPr>
              <a:t>These include things like tabs,</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rPr>
              <a:t> new lines (\n = line feed), backspace, null characters </a:t>
            </a:r>
            <a:r>
              <a:rPr kumimoji="0" lang="en-US" sz="2800" b="0" i="0" u="none" strike="noStrike" kern="1200" cap="none" spc="0" normalizeH="0" noProof="0" dirty="0" err="1">
                <a:ln>
                  <a:noFill/>
                </a:ln>
                <a:solidFill>
                  <a:prstClr val="white"/>
                </a:solidFill>
                <a:effectLst/>
                <a:uLnTx/>
                <a:uFillTx/>
                <a:latin typeface="Bahnschrift SemiBold SemiConden" panose="020B0502040204020203" pitchFamily="34" charset="0"/>
              </a:rPr>
              <a:t>etc</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936439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 calcmode="lin" valueType="num">
                                      <p:cBhvr>
                                        <p:cTn id="14" dur="5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9">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8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F787D069-734A-4042-9823-F088BB910634}"/>
              </a:ext>
            </a:extLst>
          </p:cNvPr>
          <p:cNvSpPr/>
          <p:nvPr/>
        </p:nvSpPr>
        <p:spPr>
          <a:xfrm>
            <a:off x="0" y="0"/>
            <a:ext cx="7400442" cy="68580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For example, this image shows the data when an email is sent to an email server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Note the </a:t>
            </a:r>
            <a:r>
              <a:rPr lang="en-US" sz="2800" dirty="0">
                <a:solidFill>
                  <a:srgbClr val="00B0F0"/>
                </a:solidFill>
                <a:latin typeface="Bahnschrift SemiBold SemiConden" panose="020B0502040204020203" pitchFamily="34" charset="0"/>
              </a:rPr>
              <a:t>email subject</a:t>
            </a:r>
            <a:r>
              <a:rPr lang="en-US" sz="2800" dirty="0">
                <a:solidFill>
                  <a:prstClr val="white"/>
                </a:solidFill>
                <a:latin typeface="Bahnschrift SemiBold SemiConden" panose="020B0502040204020203" pitchFamily="34" charset="0"/>
              </a:rPr>
              <a:t>, </a:t>
            </a:r>
            <a:r>
              <a:rPr lang="en-US" sz="2800" dirty="0">
                <a:solidFill>
                  <a:srgbClr val="FFC000"/>
                </a:solidFill>
                <a:latin typeface="Bahnschrift SemiBold SemiConden" panose="020B0502040204020203" pitchFamily="34" charset="0"/>
              </a:rPr>
              <a:t>CC</a:t>
            </a:r>
            <a:r>
              <a:rPr lang="en-US" sz="2800" dirty="0">
                <a:solidFill>
                  <a:prstClr val="white"/>
                </a:solidFill>
                <a:latin typeface="Bahnschrift SemiBold SemiConden" panose="020B0502040204020203" pitchFamily="34" charset="0"/>
              </a:rPr>
              <a:t>, </a:t>
            </a:r>
            <a:r>
              <a:rPr lang="en-US" sz="2800" dirty="0">
                <a:solidFill>
                  <a:srgbClr val="00CC00"/>
                </a:solidFill>
                <a:latin typeface="Bahnschrift SemiBold SemiConden" panose="020B0502040204020203" pitchFamily="34" charset="0"/>
              </a:rPr>
              <a:t>body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white"/>
                </a:solidFill>
                <a:latin typeface="Bahnschrift SemiBold SemiConden" panose="020B0502040204020203" pitchFamily="34" charset="0"/>
              </a:rPr>
              <a:t>CR LF = new line (carriage return + line feed)</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rPr>
              <a:t>STX</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rPr>
              <a:t> = start of text</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rPr>
              <a:t>SOH = start of heading</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white"/>
                </a:solidFill>
                <a:latin typeface="Bahnschrift SemiBold SemiConden" panose="020B0502040204020203" pitchFamily="34" charset="0"/>
              </a:rPr>
              <a:t>GS = group separator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So note how you wouldn’t actually see these characters when you read the email – but they are included in the </a:t>
            </a:r>
            <a:r>
              <a:rPr lang="en-US" sz="2800" dirty="0">
                <a:solidFill>
                  <a:srgbClr val="FFC000"/>
                </a:solidFill>
                <a:latin typeface="Bahnschrift SemiBold SemiConden" panose="020B0502040204020203" pitchFamily="34" charset="0"/>
              </a:rPr>
              <a:t>email transmission </a:t>
            </a:r>
            <a:r>
              <a:rPr lang="en-US" sz="2800" dirty="0">
                <a:solidFill>
                  <a:prstClr val="white"/>
                </a:solidFill>
                <a:latin typeface="Bahnschrift SemiBold SemiConden" panose="020B0502040204020203" pitchFamily="34" charset="0"/>
              </a:rPr>
              <a:t>for the email client to </a:t>
            </a:r>
            <a:r>
              <a:rPr lang="en-US" sz="2800" dirty="0">
                <a:solidFill>
                  <a:srgbClr val="00CC00"/>
                </a:solidFill>
                <a:latin typeface="Bahnschrift SemiBold SemiConden" panose="020B0502040204020203" pitchFamily="34" charset="0"/>
              </a:rPr>
              <a:t>parse</a:t>
            </a:r>
            <a:r>
              <a:rPr lang="en-US" sz="2800" dirty="0">
                <a:solidFill>
                  <a:prstClr val="white"/>
                </a:solidFill>
                <a:latin typeface="Bahnschrift SemiBold SemiConden" panose="020B0502040204020203" pitchFamily="34" charset="0"/>
              </a:rPr>
              <a:t>/display the email</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pic>
        <p:nvPicPr>
          <p:cNvPr id="4098" name="Picture 2" descr="https://i.stack.imgur.com/CU0fu.jpg">
            <a:extLst>
              <a:ext uri="{FF2B5EF4-FFF2-40B4-BE49-F238E27FC236}">
                <a16:creationId xmlns:a16="http://schemas.microsoft.com/office/drawing/2014/main" id="{36EA8149-86FF-44C3-A0EC-679672FE8F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0442" y="1681896"/>
            <a:ext cx="4638102" cy="2309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9552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 calcmode="lin" valueType="num">
                                      <p:cBhvr>
                                        <p:cTn id="14"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 calcmode="lin" valueType="num">
                                      <p:cBhvr>
                                        <p:cTn id="21"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9">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9">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9">
                                            <p:txEl>
                                              <p:pRg st="5" end="5"/>
                                            </p:txEl>
                                          </p:spTgt>
                                        </p:tgtEl>
                                        <p:attrNameLst>
                                          <p:attrName>style.visibility</p:attrName>
                                        </p:attrNameLst>
                                      </p:cBhvr>
                                      <p:to>
                                        <p:strVal val="visible"/>
                                      </p:to>
                                    </p:set>
                                    <p:anim calcmode="lin" valueType="num">
                                      <p:cBhvr>
                                        <p:cTn id="28" dur="500" fill="hold"/>
                                        <p:tgtEl>
                                          <p:spTgt spid="9">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9">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9">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9">
                                            <p:txEl>
                                              <p:pRg st="6" end="6"/>
                                            </p:txEl>
                                          </p:spTgt>
                                        </p:tgtEl>
                                        <p:attrNameLst>
                                          <p:attrName>style.visibility</p:attrName>
                                        </p:attrNameLst>
                                      </p:cBhvr>
                                      <p:to>
                                        <p:strVal val="visible"/>
                                      </p:to>
                                    </p:set>
                                    <p:anim calcmode="lin" valueType="num">
                                      <p:cBhvr>
                                        <p:cTn id="35" dur="500" fill="hold"/>
                                        <p:tgtEl>
                                          <p:spTgt spid="9">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9">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 calcmode="lin" valueType="num">
                                      <p:cBhvr>
                                        <p:cTn id="42" dur="500" fill="hold"/>
                                        <p:tgtEl>
                                          <p:spTgt spid="9">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9">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9">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9">
                                            <p:txEl>
                                              <p:pRg st="9" end="9"/>
                                            </p:txEl>
                                          </p:spTgt>
                                        </p:tgtEl>
                                        <p:attrNameLst>
                                          <p:attrName>style.visibility</p:attrName>
                                        </p:attrNameLst>
                                      </p:cBhvr>
                                      <p:to>
                                        <p:strVal val="visible"/>
                                      </p:to>
                                    </p:set>
                                    <p:anim calcmode="lin" valueType="num">
                                      <p:cBhvr>
                                        <p:cTn id="49" dur="500" fill="hold"/>
                                        <p:tgtEl>
                                          <p:spTgt spid="9">
                                            <p:txEl>
                                              <p:pRg st="9" end="9"/>
                                            </p:txEl>
                                          </p:spTgt>
                                        </p:tgtEl>
                                        <p:attrNameLst>
                                          <p:attrName>ppt_w</p:attrName>
                                        </p:attrNameLst>
                                      </p:cBhvr>
                                      <p:tavLst>
                                        <p:tav tm="0">
                                          <p:val>
                                            <p:fltVal val="0"/>
                                          </p:val>
                                        </p:tav>
                                        <p:tav tm="100000">
                                          <p:val>
                                            <p:strVal val="#ppt_w"/>
                                          </p:val>
                                        </p:tav>
                                      </p:tavLst>
                                    </p:anim>
                                    <p:anim calcmode="lin" valueType="num">
                                      <p:cBhvr>
                                        <p:cTn id="50" dur="500" fill="hold"/>
                                        <p:tgtEl>
                                          <p:spTgt spid="9">
                                            <p:txEl>
                                              <p:pRg st="9" end="9"/>
                                            </p:txEl>
                                          </p:spTgt>
                                        </p:tgtEl>
                                        <p:attrNameLst>
                                          <p:attrName>ppt_h</p:attrName>
                                        </p:attrNameLst>
                                      </p:cBhvr>
                                      <p:tavLst>
                                        <p:tav tm="0">
                                          <p:val>
                                            <p:fltVal val="0"/>
                                          </p:val>
                                        </p:tav>
                                        <p:tav tm="100000">
                                          <p:val>
                                            <p:strVal val="#ppt_h"/>
                                          </p:val>
                                        </p:tav>
                                      </p:tavLst>
                                    </p:anim>
                                    <p:animEffect transition="in" filter="fade">
                                      <p:cBhvr>
                                        <p:cTn id="51"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8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3" name="Table 2">
            <a:extLst>
              <a:ext uri="{FF2B5EF4-FFF2-40B4-BE49-F238E27FC236}">
                <a16:creationId xmlns:a16="http://schemas.microsoft.com/office/drawing/2014/main" id="{2C7144B3-3B51-402C-B676-8D1865179279}"/>
              </a:ext>
            </a:extLst>
          </p:cNvPr>
          <p:cNvGraphicFramePr>
            <a:graphicFrameLocks noGrp="1"/>
          </p:cNvGraphicFramePr>
          <p:nvPr>
            <p:extLst>
              <p:ext uri="{D42A27DB-BD31-4B8C-83A1-F6EECF244321}">
                <p14:modId xmlns:p14="http://schemas.microsoft.com/office/powerpoint/2010/main" val="1457906936"/>
              </p:ext>
            </p:extLst>
          </p:nvPr>
        </p:nvGraphicFramePr>
        <p:xfrm>
          <a:off x="289500" y="243010"/>
          <a:ext cx="11624076" cy="5085126"/>
        </p:xfrm>
        <a:graphic>
          <a:graphicData uri="http://schemas.openxmlformats.org/drawingml/2006/table">
            <a:tbl>
              <a:tblPr/>
              <a:tblGrid>
                <a:gridCol w="650297">
                  <a:extLst>
                    <a:ext uri="{9D8B030D-6E8A-4147-A177-3AD203B41FA5}">
                      <a16:colId xmlns:a16="http://schemas.microsoft.com/office/drawing/2014/main" val="2500812205"/>
                    </a:ext>
                  </a:extLst>
                </a:gridCol>
                <a:gridCol w="650297">
                  <a:extLst>
                    <a:ext uri="{9D8B030D-6E8A-4147-A177-3AD203B41FA5}">
                      <a16:colId xmlns:a16="http://schemas.microsoft.com/office/drawing/2014/main" val="3401863877"/>
                    </a:ext>
                  </a:extLst>
                </a:gridCol>
                <a:gridCol w="650297">
                  <a:extLst>
                    <a:ext uri="{9D8B030D-6E8A-4147-A177-3AD203B41FA5}">
                      <a16:colId xmlns:a16="http://schemas.microsoft.com/office/drawing/2014/main" val="4003282341"/>
                    </a:ext>
                  </a:extLst>
                </a:gridCol>
                <a:gridCol w="1300596">
                  <a:extLst>
                    <a:ext uri="{9D8B030D-6E8A-4147-A177-3AD203B41FA5}">
                      <a16:colId xmlns:a16="http://schemas.microsoft.com/office/drawing/2014/main" val="1945441261"/>
                    </a:ext>
                  </a:extLst>
                </a:gridCol>
                <a:gridCol w="812874">
                  <a:extLst>
                    <a:ext uri="{9D8B030D-6E8A-4147-A177-3AD203B41FA5}">
                      <a16:colId xmlns:a16="http://schemas.microsoft.com/office/drawing/2014/main" val="3003234783"/>
                    </a:ext>
                  </a:extLst>
                </a:gridCol>
                <a:gridCol w="1788319">
                  <a:extLst>
                    <a:ext uri="{9D8B030D-6E8A-4147-A177-3AD203B41FA5}">
                      <a16:colId xmlns:a16="http://schemas.microsoft.com/office/drawing/2014/main" val="4009679860"/>
                    </a:ext>
                  </a:extLst>
                </a:gridCol>
                <a:gridCol w="1544457">
                  <a:extLst>
                    <a:ext uri="{9D8B030D-6E8A-4147-A177-3AD203B41FA5}">
                      <a16:colId xmlns:a16="http://schemas.microsoft.com/office/drawing/2014/main" val="2224772316"/>
                    </a:ext>
                  </a:extLst>
                </a:gridCol>
                <a:gridCol w="4226939">
                  <a:extLst>
                    <a:ext uri="{9D8B030D-6E8A-4147-A177-3AD203B41FA5}">
                      <a16:colId xmlns:a16="http://schemas.microsoft.com/office/drawing/2014/main" val="3147363667"/>
                    </a:ext>
                  </a:extLst>
                </a:gridCol>
              </a:tblGrid>
              <a:tr h="501350">
                <a:tc>
                  <a:txBody>
                    <a:bodyPr/>
                    <a:lstStyle/>
                    <a:p>
                      <a:pPr algn="ctr"/>
                      <a:r>
                        <a:rPr lang="en-GB" sz="1400" b="1" dirty="0">
                          <a:solidFill>
                            <a:srgbClr val="FFFFFF"/>
                          </a:solidFill>
                          <a:effectLst/>
                        </a:rPr>
                        <a:t>DEC</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dirty="0">
                          <a:solidFill>
                            <a:srgbClr val="FFFFFF"/>
                          </a:solidFill>
                          <a:effectLst/>
                        </a:rPr>
                        <a:t>OCT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HEX</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BIN</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Symbol</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HTML Number</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HTML Name</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Description</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extLst>
                  <a:ext uri="{0D108BD9-81ED-4DB2-BD59-A6C34878D82A}">
                    <a16:rowId xmlns:a16="http://schemas.microsoft.com/office/drawing/2014/main" val="1344383776"/>
                  </a:ext>
                </a:extLst>
              </a:tr>
              <a:tr h="286486">
                <a:tc>
                  <a:txBody>
                    <a:bodyPr/>
                    <a:lstStyle/>
                    <a:p>
                      <a:pPr algn="ctr"/>
                      <a:r>
                        <a:rPr lang="en-GB" sz="1400">
                          <a:effectLst/>
                        </a:rPr>
                        <a:t>32</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040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00100000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&amp;#32;</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Space</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896078984"/>
                  </a:ext>
                </a:extLst>
              </a:tr>
              <a:tr h="286486">
                <a:tc>
                  <a:txBody>
                    <a:bodyPr/>
                    <a:lstStyle/>
                    <a:p>
                      <a:pPr algn="ctr"/>
                      <a:r>
                        <a:rPr lang="en-GB" sz="1400">
                          <a:effectLst/>
                        </a:rPr>
                        <a:t>33</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041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21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00100001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&amp;#33;</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Exclamation mark</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868105613"/>
                  </a:ext>
                </a:extLst>
              </a:tr>
              <a:tr h="286486">
                <a:tc>
                  <a:txBody>
                    <a:bodyPr/>
                    <a:lstStyle/>
                    <a:p>
                      <a:pPr algn="ctr"/>
                      <a:r>
                        <a:rPr lang="en-GB" sz="1400">
                          <a:effectLst/>
                        </a:rPr>
                        <a:t>34</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042</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22</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00100010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&amp;#34;</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&amp;quot;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Double quotes (or speech marks)</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408228883"/>
                  </a:ext>
                </a:extLst>
              </a:tr>
              <a:tr h="286486">
                <a:tc>
                  <a:txBody>
                    <a:bodyPr/>
                    <a:lstStyle/>
                    <a:p>
                      <a:pPr algn="ctr"/>
                      <a:r>
                        <a:rPr lang="en-GB" sz="1400">
                          <a:effectLst/>
                        </a:rPr>
                        <a:t>35</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043</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23</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00100011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&amp;#35;</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Number</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077486276"/>
                  </a:ext>
                </a:extLst>
              </a:tr>
              <a:tr h="286486">
                <a:tc>
                  <a:txBody>
                    <a:bodyPr/>
                    <a:lstStyle/>
                    <a:p>
                      <a:pPr algn="ctr"/>
                      <a:r>
                        <a:rPr lang="en-GB" sz="1400">
                          <a:effectLst/>
                        </a:rPr>
                        <a:t>36</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044</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24</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00100100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&amp;#36;</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Dollar</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791920431"/>
                  </a:ext>
                </a:extLst>
              </a:tr>
              <a:tr h="286486">
                <a:tc>
                  <a:txBody>
                    <a:bodyPr/>
                    <a:lstStyle/>
                    <a:p>
                      <a:pPr algn="ctr"/>
                      <a:r>
                        <a:rPr lang="en-GB" sz="1400">
                          <a:effectLst/>
                        </a:rPr>
                        <a:t>37</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045</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25</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00100101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&amp;#37;</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Per cent sign</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896281987"/>
                  </a:ext>
                </a:extLst>
              </a:tr>
              <a:tr h="286486">
                <a:tc>
                  <a:txBody>
                    <a:bodyPr/>
                    <a:lstStyle/>
                    <a:p>
                      <a:pPr algn="ctr"/>
                      <a:r>
                        <a:rPr lang="en-GB" sz="1400">
                          <a:effectLst/>
                        </a:rPr>
                        <a:t>38</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046</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26</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00100110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&amp;</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&amp;#38;</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&amp;amp;</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Ampersand</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719951513"/>
                  </a:ext>
                </a:extLst>
              </a:tr>
              <a:tr h="286486">
                <a:tc>
                  <a:txBody>
                    <a:bodyPr/>
                    <a:lstStyle/>
                    <a:p>
                      <a:pPr algn="ctr"/>
                      <a:r>
                        <a:rPr lang="en-GB" sz="1400">
                          <a:effectLst/>
                        </a:rPr>
                        <a:t>39</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047</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27</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00100111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&amp;#39;</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Single quote</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703831796"/>
                  </a:ext>
                </a:extLst>
              </a:tr>
              <a:tr h="286486">
                <a:tc>
                  <a:txBody>
                    <a:bodyPr/>
                    <a:lstStyle/>
                    <a:p>
                      <a:pPr algn="ctr"/>
                      <a:r>
                        <a:rPr lang="en-GB" sz="1400">
                          <a:effectLst/>
                        </a:rPr>
                        <a:t>40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050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28</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00101000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Open parenthesis (or open bracket)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585499018"/>
                  </a:ext>
                </a:extLst>
              </a:tr>
              <a:tr h="286486">
                <a:tc>
                  <a:txBody>
                    <a:bodyPr/>
                    <a:lstStyle/>
                    <a:p>
                      <a:pPr algn="ctr"/>
                      <a:r>
                        <a:rPr lang="en-GB" sz="1400">
                          <a:effectLst/>
                        </a:rPr>
                        <a:t>41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051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29</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00101001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Close parenthesis (or close bracket)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840074517"/>
                  </a:ext>
                </a:extLst>
              </a:tr>
              <a:tr h="286486">
                <a:tc>
                  <a:txBody>
                    <a:bodyPr/>
                    <a:lstStyle/>
                    <a:p>
                      <a:pPr algn="ctr"/>
                      <a:r>
                        <a:rPr lang="en-GB" sz="1400">
                          <a:effectLst/>
                        </a:rPr>
                        <a:t>42</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052</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2A</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00101010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&amp;#42;</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Asterisk</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486473459"/>
                  </a:ext>
                </a:extLst>
              </a:tr>
              <a:tr h="286486">
                <a:tc>
                  <a:txBody>
                    <a:bodyPr/>
                    <a:lstStyle/>
                    <a:p>
                      <a:pPr algn="ctr"/>
                      <a:r>
                        <a:rPr lang="en-GB" sz="1400">
                          <a:effectLst/>
                        </a:rPr>
                        <a:t>43</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053</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2B</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00101011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&amp;#43;</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Plus</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936516285"/>
                  </a:ext>
                </a:extLst>
              </a:tr>
              <a:tr h="286486">
                <a:tc>
                  <a:txBody>
                    <a:bodyPr/>
                    <a:lstStyle/>
                    <a:p>
                      <a:pPr algn="ctr"/>
                      <a:r>
                        <a:rPr lang="en-GB" sz="1400">
                          <a:effectLst/>
                        </a:rPr>
                        <a:t>44</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054</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2C</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00101100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&amp;#44;</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Comma</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481008321"/>
                  </a:ext>
                </a:extLst>
              </a:tr>
              <a:tr h="286486">
                <a:tc>
                  <a:txBody>
                    <a:bodyPr/>
                    <a:lstStyle/>
                    <a:p>
                      <a:pPr algn="ctr"/>
                      <a:r>
                        <a:rPr lang="en-GB" sz="1400">
                          <a:effectLst/>
                        </a:rPr>
                        <a:t>45</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055</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2D</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00101101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&amp;#45;</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Hyphen</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724633203"/>
                  </a:ext>
                </a:extLst>
              </a:tr>
              <a:tr h="286486">
                <a:tc>
                  <a:txBody>
                    <a:bodyPr/>
                    <a:lstStyle/>
                    <a:p>
                      <a:pPr algn="ctr"/>
                      <a:r>
                        <a:rPr lang="en-GB" sz="1400">
                          <a:effectLst/>
                        </a:rPr>
                        <a:t>46</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056</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2E</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00101110</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&amp;#46;</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Period, dot or full stop</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4246711370"/>
                  </a:ext>
                </a:extLst>
              </a:tr>
              <a:tr h="286486">
                <a:tc>
                  <a:txBody>
                    <a:bodyPr/>
                    <a:lstStyle/>
                    <a:p>
                      <a:pPr algn="ctr"/>
                      <a:r>
                        <a:rPr lang="en-GB" sz="1400">
                          <a:effectLst/>
                        </a:rPr>
                        <a:t>47</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057</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2F</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00101111</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&amp;#47;</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Slash or divide</a:t>
                      </a:r>
                    </a:p>
                  </a:txBody>
                  <a:tcPr marL="52426" marR="52426" marT="26213" marB="2621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167818529"/>
                  </a:ext>
                </a:extLst>
              </a:tr>
            </a:tbl>
          </a:graphicData>
        </a:graphic>
      </p:graphicFrame>
      <p:sp>
        <p:nvSpPr>
          <p:cNvPr id="5" name="Rectangle 4">
            <a:extLst>
              <a:ext uri="{FF2B5EF4-FFF2-40B4-BE49-F238E27FC236}">
                <a16:creationId xmlns:a16="http://schemas.microsoft.com/office/drawing/2014/main" id="{8477B719-B16C-4982-9B42-A5E493AA5776}"/>
              </a:ext>
            </a:extLst>
          </p:cNvPr>
          <p:cNvSpPr/>
          <p:nvPr/>
        </p:nvSpPr>
        <p:spPr>
          <a:xfrm>
            <a:off x="319313" y="5328136"/>
            <a:ext cx="11451773" cy="15298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Then there are some of the common punctuation/symbols</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206015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8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477B719-B16C-4982-9B42-A5E493AA5776}"/>
              </a:ext>
            </a:extLst>
          </p:cNvPr>
          <p:cNvSpPr/>
          <p:nvPr/>
        </p:nvSpPr>
        <p:spPr>
          <a:xfrm>
            <a:off x="319313" y="4571997"/>
            <a:ext cx="11451773" cy="2286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prstClr val="white"/>
                </a:solidFill>
                <a:latin typeface="Bahnschrift SemiBold SemiConden" panose="020B0502040204020203" pitchFamily="34" charset="0"/>
              </a:rPr>
              <a:t>Sometimes the exam includes questions that require you to know that </a:t>
            </a:r>
            <a:r>
              <a:rPr lang="en-US" sz="2400" dirty="0">
                <a:solidFill>
                  <a:srgbClr val="00CC00"/>
                </a:solidFill>
                <a:latin typeface="Bahnschrift SemiBold SemiConden" panose="020B0502040204020203" pitchFamily="34" charset="0"/>
              </a:rPr>
              <a:t>0 has a denary value of 48 in ASCII </a:t>
            </a:r>
            <a:r>
              <a:rPr lang="en-US" sz="2400" dirty="0">
                <a:solidFill>
                  <a:prstClr val="white"/>
                </a:solidFill>
                <a:latin typeface="Bahnschrift SemiBold SemiConden" panose="020B0502040204020203" pitchFamily="34" charset="0"/>
              </a:rPr>
              <a:t>– if you remember that, figuring out another number is easy – they just increment – 0 = 48, 1 = 49, 2 = 50 </a:t>
            </a:r>
            <a:r>
              <a:rPr lang="en-US" sz="2400" dirty="0" err="1">
                <a:solidFill>
                  <a:prstClr val="white"/>
                </a:solidFill>
                <a:latin typeface="Bahnschrift SemiBold SemiConden" panose="020B0502040204020203" pitchFamily="34" charset="0"/>
              </a:rPr>
              <a:t>etc</a:t>
            </a:r>
            <a:endParaRPr lang="en-US" sz="24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Bahnschrift SemiBold SemiConden" panose="020B0502040204020203" pitchFamily="34" charset="0"/>
              </a:rPr>
              <a:t>Note: these</a:t>
            </a:r>
            <a:r>
              <a:rPr kumimoji="0" lang="en-US" sz="2400" b="0" i="0" u="none" strike="noStrike" kern="1200" cap="none" spc="0" normalizeH="0" noProof="0" dirty="0">
                <a:ln>
                  <a:noFill/>
                </a:ln>
                <a:solidFill>
                  <a:prstClr val="white"/>
                </a:solidFill>
                <a:effectLst/>
                <a:uLnTx/>
                <a:uFillTx/>
                <a:latin typeface="Bahnschrift SemiBold SemiConden" panose="020B0502040204020203" pitchFamily="34" charset="0"/>
              </a:rPr>
              <a:t> values are just used for when </a:t>
            </a:r>
            <a:r>
              <a:rPr kumimoji="0" lang="en-US" sz="2400" b="0" i="0" u="none" strike="noStrike" kern="1200" cap="none" spc="0" normalizeH="0" noProof="0" dirty="0">
                <a:ln>
                  <a:noFill/>
                </a:ln>
                <a:solidFill>
                  <a:srgbClr val="FFC000"/>
                </a:solidFill>
                <a:effectLst/>
                <a:uLnTx/>
                <a:uFillTx/>
                <a:latin typeface="Bahnschrift SemiBold SemiConden" panose="020B0502040204020203" pitchFamily="34" charset="0"/>
              </a:rPr>
              <a:t>numbers are stored as text</a:t>
            </a:r>
            <a:r>
              <a:rPr kumimoji="0" lang="en-US" sz="2400" b="0" i="0" u="none" strike="noStrike" kern="1200" cap="none" spc="0" normalizeH="0" noProof="0" dirty="0">
                <a:ln>
                  <a:noFill/>
                </a:ln>
                <a:solidFill>
                  <a:prstClr val="white"/>
                </a:solidFill>
                <a:effectLst/>
                <a:uLnTx/>
                <a:uFillTx/>
                <a:latin typeface="Bahnschrift SemiBold SemiConden" panose="020B0502040204020203" pitchFamily="34" charset="0"/>
              </a:rPr>
              <a:t> – when a number is stored as an integer for </a:t>
            </a:r>
            <a:r>
              <a:rPr kumimoji="0" lang="en-US" sz="2400" b="0" i="0" u="none" strike="noStrike" kern="1200" cap="none" spc="0" normalizeH="0" noProof="0" dirty="0">
                <a:ln>
                  <a:noFill/>
                </a:ln>
                <a:solidFill>
                  <a:srgbClr val="00B0F0"/>
                </a:solidFill>
                <a:effectLst/>
                <a:uLnTx/>
                <a:uFillTx/>
                <a:latin typeface="Bahnschrift SemiBold SemiConden" panose="020B0502040204020203" pitchFamily="34" charset="0"/>
              </a:rPr>
              <a:t>arithmetic, its two’s complement value </a:t>
            </a:r>
            <a:r>
              <a:rPr kumimoji="0" lang="en-US" sz="2400" b="0" i="0" u="none" strike="noStrike" kern="1200" cap="none" spc="0" normalizeH="0" noProof="0" dirty="0">
                <a:ln>
                  <a:noFill/>
                </a:ln>
                <a:solidFill>
                  <a:prstClr val="white"/>
                </a:solidFill>
                <a:effectLst/>
                <a:uLnTx/>
                <a:uFillTx/>
                <a:latin typeface="Bahnschrift SemiBold SemiConden" panose="020B0502040204020203" pitchFamily="34" charset="0"/>
              </a:rPr>
              <a:t>would be used</a:t>
            </a:r>
            <a:endParaRPr kumimoji="0" lang="en-US" sz="24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graphicFrame>
        <p:nvGraphicFramePr>
          <p:cNvPr id="4" name="Table 3">
            <a:extLst>
              <a:ext uri="{FF2B5EF4-FFF2-40B4-BE49-F238E27FC236}">
                <a16:creationId xmlns:a16="http://schemas.microsoft.com/office/drawing/2014/main" id="{2979C388-7772-4BB7-A094-2BEBB0F1F22D}"/>
              </a:ext>
            </a:extLst>
          </p:cNvPr>
          <p:cNvGraphicFramePr>
            <a:graphicFrameLocks noGrp="1"/>
          </p:cNvGraphicFramePr>
          <p:nvPr>
            <p:extLst>
              <p:ext uri="{D42A27DB-BD31-4B8C-83A1-F6EECF244321}">
                <p14:modId xmlns:p14="http://schemas.microsoft.com/office/powerpoint/2010/main" val="639361139"/>
              </p:ext>
            </p:extLst>
          </p:nvPr>
        </p:nvGraphicFramePr>
        <p:xfrm>
          <a:off x="179507" y="164989"/>
          <a:ext cx="11839579" cy="4407008"/>
        </p:xfrm>
        <a:graphic>
          <a:graphicData uri="http://schemas.openxmlformats.org/drawingml/2006/table">
            <a:tbl>
              <a:tblPr/>
              <a:tblGrid>
                <a:gridCol w="662355">
                  <a:extLst>
                    <a:ext uri="{9D8B030D-6E8A-4147-A177-3AD203B41FA5}">
                      <a16:colId xmlns:a16="http://schemas.microsoft.com/office/drawing/2014/main" val="1055142329"/>
                    </a:ext>
                  </a:extLst>
                </a:gridCol>
                <a:gridCol w="662355">
                  <a:extLst>
                    <a:ext uri="{9D8B030D-6E8A-4147-A177-3AD203B41FA5}">
                      <a16:colId xmlns:a16="http://schemas.microsoft.com/office/drawing/2014/main" val="1182195980"/>
                    </a:ext>
                  </a:extLst>
                </a:gridCol>
                <a:gridCol w="662355">
                  <a:extLst>
                    <a:ext uri="{9D8B030D-6E8A-4147-A177-3AD203B41FA5}">
                      <a16:colId xmlns:a16="http://schemas.microsoft.com/office/drawing/2014/main" val="167249033"/>
                    </a:ext>
                  </a:extLst>
                </a:gridCol>
                <a:gridCol w="1324709">
                  <a:extLst>
                    <a:ext uri="{9D8B030D-6E8A-4147-A177-3AD203B41FA5}">
                      <a16:colId xmlns:a16="http://schemas.microsoft.com/office/drawing/2014/main" val="593173007"/>
                    </a:ext>
                  </a:extLst>
                </a:gridCol>
                <a:gridCol w="827942">
                  <a:extLst>
                    <a:ext uri="{9D8B030D-6E8A-4147-A177-3AD203B41FA5}">
                      <a16:colId xmlns:a16="http://schemas.microsoft.com/office/drawing/2014/main" val="590374016"/>
                    </a:ext>
                  </a:extLst>
                </a:gridCol>
                <a:gridCol w="1821474">
                  <a:extLst>
                    <a:ext uri="{9D8B030D-6E8A-4147-A177-3AD203B41FA5}">
                      <a16:colId xmlns:a16="http://schemas.microsoft.com/office/drawing/2014/main" val="4138999303"/>
                    </a:ext>
                  </a:extLst>
                </a:gridCol>
                <a:gridCol w="1573089">
                  <a:extLst>
                    <a:ext uri="{9D8B030D-6E8A-4147-A177-3AD203B41FA5}">
                      <a16:colId xmlns:a16="http://schemas.microsoft.com/office/drawing/2014/main" val="807763103"/>
                    </a:ext>
                  </a:extLst>
                </a:gridCol>
                <a:gridCol w="4305300">
                  <a:extLst>
                    <a:ext uri="{9D8B030D-6E8A-4147-A177-3AD203B41FA5}">
                      <a16:colId xmlns:a16="http://schemas.microsoft.com/office/drawing/2014/main" val="3347225143"/>
                    </a:ext>
                  </a:extLst>
                </a:gridCol>
              </a:tblGrid>
              <a:tr h="658498">
                <a:tc>
                  <a:txBody>
                    <a:bodyPr/>
                    <a:lstStyle/>
                    <a:p>
                      <a:pPr algn="ctr"/>
                      <a:r>
                        <a:rPr lang="en-GB" sz="1400" b="1">
                          <a:solidFill>
                            <a:srgbClr val="FFFFFF"/>
                          </a:solidFill>
                          <a:effectLst/>
                        </a:rPr>
                        <a:t>DEC</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OCT</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HEX</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BIN</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Symbol</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HTML Number</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HTML Name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Description</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extLst>
                  <a:ext uri="{0D108BD9-81ED-4DB2-BD59-A6C34878D82A}">
                    <a16:rowId xmlns:a16="http://schemas.microsoft.com/office/drawing/2014/main" val="1951747778"/>
                  </a:ext>
                </a:extLst>
              </a:tr>
              <a:tr h="374851">
                <a:tc>
                  <a:txBody>
                    <a:bodyPr/>
                    <a:lstStyle/>
                    <a:p>
                      <a:pPr algn="ctr"/>
                      <a:r>
                        <a:rPr lang="en-GB" sz="1400">
                          <a:effectLst/>
                        </a:rPr>
                        <a:t>48</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00110000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&amp;#48;</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Zero</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403068862"/>
                  </a:ext>
                </a:extLst>
              </a:tr>
              <a:tr h="374851">
                <a:tc>
                  <a:txBody>
                    <a:bodyPr/>
                    <a:lstStyle/>
                    <a:p>
                      <a:pPr algn="ctr"/>
                      <a:r>
                        <a:rPr lang="en-GB" sz="1400">
                          <a:effectLst/>
                        </a:rPr>
                        <a:t>49</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00110001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&amp;#49;</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One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726211891"/>
                  </a:ext>
                </a:extLst>
              </a:tr>
              <a:tr h="374851">
                <a:tc>
                  <a:txBody>
                    <a:bodyPr/>
                    <a:lstStyle/>
                    <a:p>
                      <a:pPr algn="ctr"/>
                      <a:r>
                        <a:rPr lang="en-GB" sz="1400">
                          <a:effectLst/>
                        </a:rPr>
                        <a:t>50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00110010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Two</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686880997"/>
                  </a:ext>
                </a:extLst>
              </a:tr>
              <a:tr h="374851">
                <a:tc>
                  <a:txBody>
                    <a:bodyPr/>
                    <a:lstStyle/>
                    <a:p>
                      <a:pPr algn="ctr"/>
                      <a:r>
                        <a:rPr lang="en-GB" sz="1400">
                          <a:effectLst/>
                        </a:rPr>
                        <a:t>51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00110011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Three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9373920"/>
                  </a:ext>
                </a:extLst>
              </a:tr>
              <a:tr h="374851">
                <a:tc>
                  <a:txBody>
                    <a:bodyPr/>
                    <a:lstStyle/>
                    <a:p>
                      <a:pPr algn="ctr"/>
                      <a:r>
                        <a:rPr lang="en-GB" sz="1400">
                          <a:effectLst/>
                        </a:rPr>
                        <a:t>52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34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00110100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Four</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496769484"/>
                  </a:ext>
                </a:extLst>
              </a:tr>
              <a:tr h="374851">
                <a:tc>
                  <a:txBody>
                    <a:bodyPr/>
                    <a:lstStyle/>
                    <a:p>
                      <a:pPr algn="ctr"/>
                      <a:r>
                        <a:rPr lang="en-GB" sz="1400">
                          <a:effectLst/>
                        </a:rPr>
                        <a:t>53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35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00110101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&amp;#53;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Five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616880144"/>
                  </a:ext>
                </a:extLst>
              </a:tr>
              <a:tr h="374851">
                <a:tc>
                  <a:txBody>
                    <a:bodyPr/>
                    <a:lstStyle/>
                    <a:p>
                      <a:pPr algn="ctr"/>
                      <a:r>
                        <a:rPr lang="en-GB" sz="1400">
                          <a:effectLst/>
                        </a:rPr>
                        <a:t>54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36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00110110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Six</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861784558"/>
                  </a:ext>
                </a:extLst>
              </a:tr>
              <a:tr h="374851">
                <a:tc>
                  <a:txBody>
                    <a:bodyPr/>
                    <a:lstStyle/>
                    <a:p>
                      <a:pPr algn="ctr"/>
                      <a:r>
                        <a:rPr lang="en-GB" sz="1400">
                          <a:effectLst/>
                        </a:rPr>
                        <a:t>55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00110111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Seven</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638723176"/>
                  </a:ext>
                </a:extLst>
              </a:tr>
              <a:tr h="374851">
                <a:tc>
                  <a:txBody>
                    <a:bodyPr/>
                    <a:lstStyle/>
                    <a:p>
                      <a:pPr algn="ctr"/>
                      <a:r>
                        <a:rPr lang="en-GB" sz="1400">
                          <a:effectLst/>
                        </a:rPr>
                        <a:t>56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070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38</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00111000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8</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Eight</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837622273"/>
                  </a:ext>
                </a:extLst>
              </a:tr>
              <a:tr h="374851">
                <a:tc>
                  <a:txBody>
                    <a:bodyPr/>
                    <a:lstStyle/>
                    <a:p>
                      <a:pPr algn="ctr"/>
                      <a:r>
                        <a:rPr lang="en-GB" sz="1400">
                          <a:effectLst/>
                        </a:rPr>
                        <a:t>57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071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39</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00111001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9</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Nine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494770995"/>
                  </a:ext>
                </a:extLst>
              </a:tr>
            </a:tbl>
          </a:graphicData>
        </a:graphic>
      </p:graphicFrame>
    </p:spTree>
    <p:extLst>
      <p:ext uri="{BB962C8B-B14F-4D97-AF65-F5344CB8AC3E}">
        <p14:creationId xmlns:p14="http://schemas.microsoft.com/office/powerpoint/2010/main" val="280683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8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4" name="Table 3">
            <a:extLst>
              <a:ext uri="{FF2B5EF4-FFF2-40B4-BE49-F238E27FC236}">
                <a16:creationId xmlns:a16="http://schemas.microsoft.com/office/drawing/2014/main" id="{2979C388-7772-4BB7-A094-2BEBB0F1F22D}"/>
              </a:ext>
            </a:extLst>
          </p:cNvPr>
          <p:cNvGraphicFramePr>
            <a:graphicFrameLocks noGrp="1"/>
          </p:cNvGraphicFramePr>
          <p:nvPr/>
        </p:nvGraphicFramePr>
        <p:xfrm>
          <a:off x="179507" y="164989"/>
          <a:ext cx="11839579" cy="4407008"/>
        </p:xfrm>
        <a:graphic>
          <a:graphicData uri="http://schemas.openxmlformats.org/drawingml/2006/table">
            <a:tbl>
              <a:tblPr/>
              <a:tblGrid>
                <a:gridCol w="662355">
                  <a:extLst>
                    <a:ext uri="{9D8B030D-6E8A-4147-A177-3AD203B41FA5}">
                      <a16:colId xmlns:a16="http://schemas.microsoft.com/office/drawing/2014/main" val="1055142329"/>
                    </a:ext>
                  </a:extLst>
                </a:gridCol>
                <a:gridCol w="662355">
                  <a:extLst>
                    <a:ext uri="{9D8B030D-6E8A-4147-A177-3AD203B41FA5}">
                      <a16:colId xmlns:a16="http://schemas.microsoft.com/office/drawing/2014/main" val="1182195980"/>
                    </a:ext>
                  </a:extLst>
                </a:gridCol>
                <a:gridCol w="662355">
                  <a:extLst>
                    <a:ext uri="{9D8B030D-6E8A-4147-A177-3AD203B41FA5}">
                      <a16:colId xmlns:a16="http://schemas.microsoft.com/office/drawing/2014/main" val="167249033"/>
                    </a:ext>
                  </a:extLst>
                </a:gridCol>
                <a:gridCol w="1324709">
                  <a:extLst>
                    <a:ext uri="{9D8B030D-6E8A-4147-A177-3AD203B41FA5}">
                      <a16:colId xmlns:a16="http://schemas.microsoft.com/office/drawing/2014/main" val="593173007"/>
                    </a:ext>
                  </a:extLst>
                </a:gridCol>
                <a:gridCol w="827942">
                  <a:extLst>
                    <a:ext uri="{9D8B030D-6E8A-4147-A177-3AD203B41FA5}">
                      <a16:colId xmlns:a16="http://schemas.microsoft.com/office/drawing/2014/main" val="590374016"/>
                    </a:ext>
                  </a:extLst>
                </a:gridCol>
                <a:gridCol w="1821474">
                  <a:extLst>
                    <a:ext uri="{9D8B030D-6E8A-4147-A177-3AD203B41FA5}">
                      <a16:colId xmlns:a16="http://schemas.microsoft.com/office/drawing/2014/main" val="4138999303"/>
                    </a:ext>
                  </a:extLst>
                </a:gridCol>
                <a:gridCol w="1573089">
                  <a:extLst>
                    <a:ext uri="{9D8B030D-6E8A-4147-A177-3AD203B41FA5}">
                      <a16:colId xmlns:a16="http://schemas.microsoft.com/office/drawing/2014/main" val="807763103"/>
                    </a:ext>
                  </a:extLst>
                </a:gridCol>
                <a:gridCol w="4305300">
                  <a:extLst>
                    <a:ext uri="{9D8B030D-6E8A-4147-A177-3AD203B41FA5}">
                      <a16:colId xmlns:a16="http://schemas.microsoft.com/office/drawing/2014/main" val="3347225143"/>
                    </a:ext>
                  </a:extLst>
                </a:gridCol>
              </a:tblGrid>
              <a:tr h="658498">
                <a:tc>
                  <a:txBody>
                    <a:bodyPr/>
                    <a:lstStyle/>
                    <a:p>
                      <a:pPr algn="ctr"/>
                      <a:r>
                        <a:rPr lang="en-GB" sz="1400" b="1">
                          <a:solidFill>
                            <a:srgbClr val="FFFFFF"/>
                          </a:solidFill>
                          <a:effectLst/>
                        </a:rPr>
                        <a:t>DEC</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OCT</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HEX</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BIN</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Symbol</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HTML Number</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HTML Name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400" b="1">
                          <a:solidFill>
                            <a:srgbClr val="FFFFFF"/>
                          </a:solidFill>
                          <a:effectLst/>
                        </a:rPr>
                        <a:t>Description</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extLst>
                  <a:ext uri="{0D108BD9-81ED-4DB2-BD59-A6C34878D82A}">
                    <a16:rowId xmlns:a16="http://schemas.microsoft.com/office/drawing/2014/main" val="1951747778"/>
                  </a:ext>
                </a:extLst>
              </a:tr>
              <a:tr h="374851">
                <a:tc>
                  <a:txBody>
                    <a:bodyPr/>
                    <a:lstStyle/>
                    <a:p>
                      <a:pPr algn="ctr"/>
                      <a:r>
                        <a:rPr lang="en-GB" sz="1400">
                          <a:effectLst/>
                        </a:rPr>
                        <a:t>48</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00110000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&amp;#48;</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Zero</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403068862"/>
                  </a:ext>
                </a:extLst>
              </a:tr>
              <a:tr h="374851">
                <a:tc>
                  <a:txBody>
                    <a:bodyPr/>
                    <a:lstStyle/>
                    <a:p>
                      <a:pPr algn="ctr"/>
                      <a:r>
                        <a:rPr lang="en-GB" sz="1400">
                          <a:effectLst/>
                        </a:rPr>
                        <a:t>49</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00110001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&amp;#49;</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One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726211891"/>
                  </a:ext>
                </a:extLst>
              </a:tr>
              <a:tr h="374851">
                <a:tc>
                  <a:txBody>
                    <a:bodyPr/>
                    <a:lstStyle/>
                    <a:p>
                      <a:pPr algn="ctr"/>
                      <a:r>
                        <a:rPr lang="en-GB" sz="1400">
                          <a:effectLst/>
                        </a:rPr>
                        <a:t>50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00110010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Two</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686880997"/>
                  </a:ext>
                </a:extLst>
              </a:tr>
              <a:tr h="374851">
                <a:tc>
                  <a:txBody>
                    <a:bodyPr/>
                    <a:lstStyle/>
                    <a:p>
                      <a:pPr algn="ctr"/>
                      <a:r>
                        <a:rPr lang="en-GB" sz="1400">
                          <a:effectLst/>
                        </a:rPr>
                        <a:t>51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00110011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Three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9373920"/>
                  </a:ext>
                </a:extLst>
              </a:tr>
              <a:tr h="374851">
                <a:tc>
                  <a:txBody>
                    <a:bodyPr/>
                    <a:lstStyle/>
                    <a:p>
                      <a:pPr algn="ctr"/>
                      <a:r>
                        <a:rPr lang="en-GB" sz="1400">
                          <a:effectLst/>
                        </a:rPr>
                        <a:t>52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00110100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&amp;#52;</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Four</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496769484"/>
                  </a:ext>
                </a:extLst>
              </a:tr>
              <a:tr h="374851">
                <a:tc>
                  <a:txBody>
                    <a:bodyPr/>
                    <a:lstStyle/>
                    <a:p>
                      <a:pPr algn="ctr"/>
                      <a:r>
                        <a:rPr lang="en-GB" sz="1400">
                          <a:effectLst/>
                        </a:rPr>
                        <a:t>53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00110101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&amp;#53;</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Five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616880144"/>
                  </a:ext>
                </a:extLst>
              </a:tr>
              <a:tr h="374851">
                <a:tc>
                  <a:txBody>
                    <a:bodyPr/>
                    <a:lstStyle/>
                    <a:p>
                      <a:pPr algn="ctr"/>
                      <a:r>
                        <a:rPr lang="en-GB" sz="1400">
                          <a:effectLst/>
                        </a:rPr>
                        <a:t>54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00110110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&amp;#54;</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Six</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861784558"/>
                  </a:ext>
                </a:extLst>
              </a:tr>
              <a:tr h="374851">
                <a:tc>
                  <a:txBody>
                    <a:bodyPr/>
                    <a:lstStyle/>
                    <a:p>
                      <a:pPr algn="ctr"/>
                      <a:r>
                        <a:rPr lang="en-GB" sz="1400">
                          <a:effectLst/>
                        </a:rPr>
                        <a:t>55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067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00110111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&amp;#55;</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Seven</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638723176"/>
                  </a:ext>
                </a:extLst>
              </a:tr>
              <a:tr h="374851">
                <a:tc>
                  <a:txBody>
                    <a:bodyPr/>
                    <a:lstStyle/>
                    <a:p>
                      <a:pPr algn="ctr"/>
                      <a:r>
                        <a:rPr lang="en-GB" sz="1400">
                          <a:effectLst/>
                        </a:rPr>
                        <a:t>56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070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38</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00111000</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8</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&amp;#56;</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Eight</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837622273"/>
                  </a:ext>
                </a:extLst>
              </a:tr>
              <a:tr h="374851">
                <a:tc>
                  <a:txBody>
                    <a:bodyPr/>
                    <a:lstStyle/>
                    <a:p>
                      <a:pPr algn="ctr"/>
                      <a:r>
                        <a:rPr lang="en-GB" sz="1400">
                          <a:effectLst/>
                        </a:rPr>
                        <a:t>57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071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39</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00111001</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9</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&amp;#57;</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a:effectLst/>
                        </a:rPr>
                        <a:t> </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400" dirty="0">
                          <a:effectLst/>
                        </a:rPr>
                        <a:t>Nine</a:t>
                      </a:r>
                    </a:p>
                  </a:txBody>
                  <a:tcPr marL="39201" marR="39201" marT="19601" marB="19601"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494770995"/>
                  </a:ext>
                </a:extLst>
              </a:tr>
            </a:tbl>
          </a:graphicData>
        </a:graphic>
      </p:graphicFrame>
      <p:sp>
        <p:nvSpPr>
          <p:cNvPr id="6" name="Rectangle 5">
            <a:extLst>
              <a:ext uri="{FF2B5EF4-FFF2-40B4-BE49-F238E27FC236}">
                <a16:creationId xmlns:a16="http://schemas.microsoft.com/office/drawing/2014/main" id="{E633D9A3-4E8C-45FF-AF94-A8F6709EF088}"/>
              </a:ext>
            </a:extLst>
          </p:cNvPr>
          <p:cNvSpPr/>
          <p:nvPr/>
        </p:nvSpPr>
        <p:spPr>
          <a:xfrm>
            <a:off x="179507" y="827972"/>
            <a:ext cx="11832986" cy="374402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With this logic, what would the denary value of 8 be in ASCII?</a:t>
            </a:r>
          </a:p>
        </p:txBody>
      </p:sp>
    </p:spTree>
    <p:extLst>
      <p:ext uri="{BB962C8B-B14F-4D97-AF65-F5344CB8AC3E}">
        <p14:creationId xmlns:p14="http://schemas.microsoft.com/office/powerpoint/2010/main" val="315687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477B719-B16C-4982-9B42-A5E493AA5776}"/>
              </a:ext>
            </a:extLst>
          </p:cNvPr>
          <p:cNvSpPr/>
          <p:nvPr/>
        </p:nvSpPr>
        <p:spPr>
          <a:xfrm>
            <a:off x="319313" y="5372100"/>
            <a:ext cx="11451773" cy="14859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Likewise, the upper case letters follow the same pattern – starting with ‘</a:t>
            </a:r>
            <a:r>
              <a:rPr lang="en-US" sz="2800" dirty="0">
                <a:solidFill>
                  <a:srgbClr val="00CC00"/>
                </a:solidFill>
                <a:latin typeface="Bahnschrift SemiBold SemiConden" panose="020B0502040204020203" pitchFamily="34" charset="0"/>
              </a:rPr>
              <a:t>A</a:t>
            </a:r>
            <a:r>
              <a:rPr lang="en-US" sz="2800" dirty="0">
                <a:solidFill>
                  <a:prstClr val="white"/>
                </a:solidFill>
                <a:latin typeface="Bahnschrift SemiBold SemiConden" panose="020B0502040204020203" pitchFamily="34" charset="0"/>
              </a:rPr>
              <a:t>’ at denary value </a:t>
            </a:r>
            <a:r>
              <a:rPr lang="en-US" sz="2800" dirty="0">
                <a:solidFill>
                  <a:srgbClr val="00CC00"/>
                </a:solidFill>
                <a:latin typeface="Bahnschrift SemiBold SemiConden" panose="020B0502040204020203" pitchFamily="34" charset="0"/>
              </a:rPr>
              <a:t>65</a:t>
            </a:r>
            <a:r>
              <a:rPr lang="en-US" sz="2800" dirty="0">
                <a:solidFill>
                  <a:prstClr val="white"/>
                </a:solidFill>
                <a:latin typeface="Bahnschrift SemiBold SemiConden" panose="020B0502040204020203" pitchFamily="34" charset="0"/>
              </a:rPr>
              <a:t>, with ‘</a:t>
            </a:r>
            <a:r>
              <a:rPr lang="en-US" sz="2800" dirty="0">
                <a:solidFill>
                  <a:srgbClr val="00B0F0"/>
                </a:solidFill>
                <a:latin typeface="Bahnschrift SemiBold SemiConden" panose="020B0502040204020203" pitchFamily="34" charset="0"/>
              </a:rPr>
              <a:t>Z</a:t>
            </a:r>
            <a:r>
              <a:rPr lang="en-US" sz="2800" dirty="0">
                <a:solidFill>
                  <a:prstClr val="white"/>
                </a:solidFill>
                <a:latin typeface="Bahnschrift SemiBold SemiConden" panose="020B0502040204020203" pitchFamily="34" charset="0"/>
              </a:rPr>
              <a:t>’ at </a:t>
            </a:r>
            <a:r>
              <a:rPr lang="en-US" sz="2800" dirty="0">
                <a:solidFill>
                  <a:srgbClr val="00B0F0"/>
                </a:solidFill>
                <a:latin typeface="Bahnschrift SemiBold SemiConden" panose="020B0502040204020203" pitchFamily="34" charset="0"/>
              </a:rPr>
              <a:t>90</a:t>
            </a:r>
            <a:r>
              <a:rPr lang="en-US" sz="2800" dirty="0">
                <a:solidFill>
                  <a:prstClr val="white"/>
                </a:solidFill>
                <a:latin typeface="Bahnschrift SemiBold SemiConden" panose="020B0502040204020203" pitchFamily="34" charset="0"/>
              </a:rPr>
              <a:t> – again, you need to remember ‘</a:t>
            </a:r>
            <a:r>
              <a:rPr lang="en-US" sz="2800" dirty="0">
                <a:solidFill>
                  <a:srgbClr val="00CC00"/>
                </a:solidFill>
                <a:latin typeface="Bahnschrift SemiBold SemiConden" panose="020B0502040204020203" pitchFamily="34" charset="0"/>
              </a:rPr>
              <a:t>A</a:t>
            </a:r>
            <a:r>
              <a:rPr lang="en-US" sz="2800" dirty="0">
                <a:solidFill>
                  <a:prstClr val="white"/>
                </a:solidFill>
                <a:latin typeface="Bahnschrift SemiBold SemiConden" panose="020B0502040204020203" pitchFamily="34" charset="0"/>
              </a:rPr>
              <a:t>’ = </a:t>
            </a:r>
            <a:r>
              <a:rPr lang="en-US" sz="2800" dirty="0">
                <a:solidFill>
                  <a:srgbClr val="00CC00"/>
                </a:solidFill>
                <a:latin typeface="Bahnschrift SemiBold SemiConden" panose="020B0502040204020203" pitchFamily="34" charset="0"/>
              </a:rPr>
              <a:t>65</a:t>
            </a:r>
            <a:endParaRPr kumimoji="0" lang="en-US" sz="28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4436E946-E42D-40C6-9700-A53265DFEFEA}"/>
              </a:ext>
            </a:extLst>
          </p:cNvPr>
          <p:cNvGraphicFramePr>
            <a:graphicFrameLocks noGrp="1"/>
          </p:cNvGraphicFramePr>
          <p:nvPr>
            <p:extLst>
              <p:ext uri="{D42A27DB-BD31-4B8C-83A1-F6EECF244321}">
                <p14:modId xmlns:p14="http://schemas.microsoft.com/office/powerpoint/2010/main" val="2246907042"/>
              </p:ext>
            </p:extLst>
          </p:nvPr>
        </p:nvGraphicFramePr>
        <p:xfrm>
          <a:off x="518746" y="149412"/>
          <a:ext cx="11166231" cy="5222683"/>
        </p:xfrm>
        <a:graphic>
          <a:graphicData uri="http://schemas.openxmlformats.org/drawingml/2006/table">
            <a:tbl>
              <a:tblPr/>
              <a:tblGrid>
                <a:gridCol w="624686">
                  <a:extLst>
                    <a:ext uri="{9D8B030D-6E8A-4147-A177-3AD203B41FA5}">
                      <a16:colId xmlns:a16="http://schemas.microsoft.com/office/drawing/2014/main" val="2099464424"/>
                    </a:ext>
                  </a:extLst>
                </a:gridCol>
                <a:gridCol w="624686">
                  <a:extLst>
                    <a:ext uri="{9D8B030D-6E8A-4147-A177-3AD203B41FA5}">
                      <a16:colId xmlns:a16="http://schemas.microsoft.com/office/drawing/2014/main" val="3526289313"/>
                    </a:ext>
                  </a:extLst>
                </a:gridCol>
                <a:gridCol w="624686">
                  <a:extLst>
                    <a:ext uri="{9D8B030D-6E8A-4147-A177-3AD203B41FA5}">
                      <a16:colId xmlns:a16="http://schemas.microsoft.com/office/drawing/2014/main" val="1046072687"/>
                    </a:ext>
                  </a:extLst>
                </a:gridCol>
                <a:gridCol w="1249367">
                  <a:extLst>
                    <a:ext uri="{9D8B030D-6E8A-4147-A177-3AD203B41FA5}">
                      <a16:colId xmlns:a16="http://schemas.microsoft.com/office/drawing/2014/main" val="3767072566"/>
                    </a:ext>
                  </a:extLst>
                </a:gridCol>
                <a:gridCol w="780853">
                  <a:extLst>
                    <a:ext uri="{9D8B030D-6E8A-4147-A177-3AD203B41FA5}">
                      <a16:colId xmlns:a16="http://schemas.microsoft.com/office/drawing/2014/main" val="447988142"/>
                    </a:ext>
                  </a:extLst>
                </a:gridCol>
                <a:gridCol w="1717880">
                  <a:extLst>
                    <a:ext uri="{9D8B030D-6E8A-4147-A177-3AD203B41FA5}">
                      <a16:colId xmlns:a16="http://schemas.microsoft.com/office/drawing/2014/main" val="320328445"/>
                    </a:ext>
                  </a:extLst>
                </a:gridCol>
                <a:gridCol w="1483626">
                  <a:extLst>
                    <a:ext uri="{9D8B030D-6E8A-4147-A177-3AD203B41FA5}">
                      <a16:colId xmlns:a16="http://schemas.microsoft.com/office/drawing/2014/main" val="1608881365"/>
                    </a:ext>
                  </a:extLst>
                </a:gridCol>
                <a:gridCol w="4060447">
                  <a:extLst>
                    <a:ext uri="{9D8B030D-6E8A-4147-A177-3AD203B41FA5}">
                      <a16:colId xmlns:a16="http://schemas.microsoft.com/office/drawing/2014/main" val="4217293974"/>
                    </a:ext>
                  </a:extLst>
                </a:gridCol>
              </a:tblGrid>
              <a:tr h="1055471">
                <a:tc>
                  <a:txBody>
                    <a:bodyPr/>
                    <a:lstStyle/>
                    <a:p>
                      <a:pPr algn="ctr"/>
                      <a:r>
                        <a:rPr lang="en-GB" sz="1800" b="1">
                          <a:solidFill>
                            <a:srgbClr val="FFFFFF"/>
                          </a:solidFill>
                          <a:effectLst/>
                        </a:rPr>
                        <a:t>DEC</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OCT</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HEX</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BIN</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Symbol</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HTML Number</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HTML Name</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Description</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extLst>
                  <a:ext uri="{0D108BD9-81ED-4DB2-BD59-A6C34878D82A}">
                    <a16:rowId xmlns:a16="http://schemas.microsoft.com/office/drawing/2014/main" val="3909474005"/>
                  </a:ext>
                </a:extLst>
              </a:tr>
              <a:tr h="595316">
                <a:tc>
                  <a:txBody>
                    <a:bodyPr/>
                    <a:lstStyle/>
                    <a:p>
                      <a:pPr algn="ctr"/>
                      <a:r>
                        <a:rPr lang="en-GB" sz="1800">
                          <a:effectLst/>
                        </a:rPr>
                        <a:t>65</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101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41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01000001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&amp;#65;</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Uppercase A</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514480957"/>
                  </a:ext>
                </a:extLst>
              </a:tr>
              <a:tr h="595316">
                <a:tc>
                  <a:txBody>
                    <a:bodyPr/>
                    <a:lstStyle/>
                    <a:p>
                      <a:pPr algn="ctr"/>
                      <a:r>
                        <a:rPr lang="en-GB" sz="1800">
                          <a:effectLst/>
                        </a:rPr>
                        <a:t>66</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102</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42</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01000010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B</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&amp;#66;</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Uppercase B</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364242800"/>
                  </a:ext>
                </a:extLst>
              </a:tr>
              <a:tr h="595316">
                <a:tc>
                  <a:txBody>
                    <a:bodyPr/>
                    <a:lstStyle/>
                    <a:p>
                      <a:pPr algn="ctr"/>
                      <a:r>
                        <a:rPr lang="en-GB" sz="1800">
                          <a:effectLst/>
                        </a:rPr>
                        <a:t>67</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103</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43</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01000011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C</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&amp;#67;</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Uppercase C</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065160792"/>
                  </a:ext>
                </a:extLst>
              </a:tr>
              <a:tr h="595316">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843444229"/>
                  </a:ext>
                </a:extLst>
              </a:tr>
              <a:tr h="595316">
                <a:tc>
                  <a:txBody>
                    <a:bodyPr/>
                    <a:lstStyle/>
                    <a:p>
                      <a:pPr algn="ctr"/>
                      <a:r>
                        <a:rPr lang="en-GB" sz="1800">
                          <a:effectLst/>
                        </a:rPr>
                        <a:t>88</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130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58</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01011000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X</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&amp;#88;</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Uppercase X</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489011489"/>
                  </a:ext>
                </a:extLst>
              </a:tr>
              <a:tr h="595316">
                <a:tc>
                  <a:txBody>
                    <a:bodyPr/>
                    <a:lstStyle/>
                    <a:p>
                      <a:pPr algn="ctr"/>
                      <a:r>
                        <a:rPr lang="en-GB" sz="1800">
                          <a:effectLst/>
                        </a:rPr>
                        <a:t>89</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131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59</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01011001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Y</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&amp;#89;</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Uppercase Y</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637596296"/>
                  </a:ext>
                </a:extLst>
              </a:tr>
              <a:tr h="595316">
                <a:tc>
                  <a:txBody>
                    <a:bodyPr/>
                    <a:lstStyle/>
                    <a:p>
                      <a:pPr algn="ctr"/>
                      <a:r>
                        <a:rPr lang="en-GB" sz="1800">
                          <a:effectLst/>
                        </a:rPr>
                        <a:t>90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132</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5A</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01011010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Z</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&amp;#90;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Uppercase Z</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658836661"/>
                  </a:ext>
                </a:extLst>
              </a:tr>
            </a:tbl>
          </a:graphicData>
        </a:graphic>
      </p:graphicFrame>
    </p:spTree>
    <p:extLst>
      <p:ext uri="{BB962C8B-B14F-4D97-AF65-F5344CB8AC3E}">
        <p14:creationId xmlns:p14="http://schemas.microsoft.com/office/powerpoint/2010/main" val="2502129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8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477B719-B16C-4982-9B42-A5E493AA5776}"/>
              </a:ext>
            </a:extLst>
          </p:cNvPr>
          <p:cNvSpPr/>
          <p:nvPr/>
        </p:nvSpPr>
        <p:spPr>
          <a:xfrm>
            <a:off x="319313" y="5020412"/>
            <a:ext cx="11451773" cy="18375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Again, for lower case, remember that ‘</a:t>
            </a:r>
            <a:r>
              <a:rPr lang="en-US" sz="2800" dirty="0">
                <a:solidFill>
                  <a:srgbClr val="00CC00"/>
                </a:solidFill>
                <a:latin typeface="Bahnschrift SemiBold SemiConden" panose="020B0502040204020203" pitchFamily="34" charset="0"/>
              </a:rPr>
              <a:t>a</a:t>
            </a:r>
            <a:r>
              <a:rPr lang="en-US" sz="2800" dirty="0">
                <a:solidFill>
                  <a:prstClr val="white"/>
                </a:solidFill>
                <a:latin typeface="Bahnschrift SemiBold SemiConden" panose="020B0502040204020203" pitchFamily="34" charset="0"/>
              </a:rPr>
              <a:t>’ is </a:t>
            </a:r>
            <a:r>
              <a:rPr lang="en-US" sz="2800" dirty="0">
                <a:solidFill>
                  <a:srgbClr val="00CC00"/>
                </a:solidFill>
                <a:latin typeface="Bahnschrift SemiBold SemiConden" panose="020B0502040204020203" pitchFamily="34" charset="0"/>
              </a:rPr>
              <a:t>97</a:t>
            </a:r>
            <a:r>
              <a:rPr lang="en-US" sz="2800" dirty="0">
                <a:solidFill>
                  <a:prstClr val="white"/>
                </a:solidFill>
                <a:latin typeface="Bahnschrift SemiBold SemiConden" panose="020B0502040204020203" pitchFamily="34" charset="0"/>
              </a:rPr>
              <a:t> in denary – hence ‘</a:t>
            </a:r>
            <a:r>
              <a:rPr lang="en-US" sz="2800" dirty="0">
                <a:solidFill>
                  <a:srgbClr val="00B0F0"/>
                </a:solidFill>
                <a:latin typeface="Bahnschrift SemiBold SemiConden" panose="020B0502040204020203" pitchFamily="34" charset="0"/>
              </a:rPr>
              <a:t>z</a:t>
            </a:r>
            <a:r>
              <a:rPr lang="en-US" sz="2800" dirty="0">
                <a:solidFill>
                  <a:prstClr val="white"/>
                </a:solidFill>
                <a:latin typeface="Bahnschrift SemiBold SemiConden" panose="020B0502040204020203" pitchFamily="34" charset="0"/>
              </a:rPr>
              <a:t>’ will be +25 = </a:t>
            </a:r>
            <a:r>
              <a:rPr lang="en-US" sz="2800" dirty="0">
                <a:solidFill>
                  <a:srgbClr val="00B0F0"/>
                </a:solidFill>
                <a:latin typeface="Bahnschrift SemiBold SemiConden" panose="020B0502040204020203" pitchFamily="34" charset="0"/>
              </a:rPr>
              <a:t>122</a:t>
            </a:r>
          </a:p>
        </p:txBody>
      </p:sp>
      <p:graphicFrame>
        <p:nvGraphicFramePr>
          <p:cNvPr id="6" name="Table 5">
            <a:extLst>
              <a:ext uri="{FF2B5EF4-FFF2-40B4-BE49-F238E27FC236}">
                <a16:creationId xmlns:a16="http://schemas.microsoft.com/office/drawing/2014/main" id="{062A63FE-4232-4736-93BE-2C3D4FACCC54}"/>
              </a:ext>
            </a:extLst>
          </p:cNvPr>
          <p:cNvGraphicFramePr>
            <a:graphicFrameLocks noGrp="1"/>
          </p:cNvGraphicFramePr>
          <p:nvPr/>
        </p:nvGraphicFramePr>
        <p:xfrm>
          <a:off x="455707" y="98801"/>
          <a:ext cx="11315379" cy="4921610"/>
        </p:xfrm>
        <a:graphic>
          <a:graphicData uri="http://schemas.openxmlformats.org/drawingml/2006/table">
            <a:tbl>
              <a:tblPr/>
              <a:tblGrid>
                <a:gridCol w="633028">
                  <a:extLst>
                    <a:ext uri="{9D8B030D-6E8A-4147-A177-3AD203B41FA5}">
                      <a16:colId xmlns:a16="http://schemas.microsoft.com/office/drawing/2014/main" val="1416648225"/>
                    </a:ext>
                  </a:extLst>
                </a:gridCol>
                <a:gridCol w="633028">
                  <a:extLst>
                    <a:ext uri="{9D8B030D-6E8A-4147-A177-3AD203B41FA5}">
                      <a16:colId xmlns:a16="http://schemas.microsoft.com/office/drawing/2014/main" val="96233879"/>
                    </a:ext>
                  </a:extLst>
                </a:gridCol>
                <a:gridCol w="633028">
                  <a:extLst>
                    <a:ext uri="{9D8B030D-6E8A-4147-A177-3AD203B41FA5}">
                      <a16:colId xmlns:a16="http://schemas.microsoft.com/office/drawing/2014/main" val="3569409398"/>
                    </a:ext>
                  </a:extLst>
                </a:gridCol>
                <a:gridCol w="1266055">
                  <a:extLst>
                    <a:ext uri="{9D8B030D-6E8A-4147-A177-3AD203B41FA5}">
                      <a16:colId xmlns:a16="http://schemas.microsoft.com/office/drawing/2014/main" val="3465167574"/>
                    </a:ext>
                  </a:extLst>
                </a:gridCol>
                <a:gridCol w="791286">
                  <a:extLst>
                    <a:ext uri="{9D8B030D-6E8A-4147-A177-3AD203B41FA5}">
                      <a16:colId xmlns:a16="http://schemas.microsoft.com/office/drawing/2014/main" val="3476292004"/>
                    </a:ext>
                  </a:extLst>
                </a:gridCol>
                <a:gridCol w="1740831">
                  <a:extLst>
                    <a:ext uri="{9D8B030D-6E8A-4147-A177-3AD203B41FA5}">
                      <a16:colId xmlns:a16="http://schemas.microsoft.com/office/drawing/2014/main" val="2625885449"/>
                    </a:ext>
                  </a:extLst>
                </a:gridCol>
                <a:gridCol w="1503440">
                  <a:extLst>
                    <a:ext uri="{9D8B030D-6E8A-4147-A177-3AD203B41FA5}">
                      <a16:colId xmlns:a16="http://schemas.microsoft.com/office/drawing/2014/main" val="1306178078"/>
                    </a:ext>
                  </a:extLst>
                </a:gridCol>
                <a:gridCol w="4114683">
                  <a:extLst>
                    <a:ext uri="{9D8B030D-6E8A-4147-A177-3AD203B41FA5}">
                      <a16:colId xmlns:a16="http://schemas.microsoft.com/office/drawing/2014/main" val="1736581890"/>
                    </a:ext>
                  </a:extLst>
                </a:gridCol>
              </a:tblGrid>
              <a:tr h="984320">
                <a:tc>
                  <a:txBody>
                    <a:bodyPr/>
                    <a:lstStyle/>
                    <a:p>
                      <a:pPr algn="ctr"/>
                      <a:r>
                        <a:rPr lang="en-GB" sz="1800" b="1">
                          <a:solidFill>
                            <a:srgbClr val="FFFFFF"/>
                          </a:solidFill>
                          <a:effectLst/>
                        </a:rPr>
                        <a:t>DEC</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OCT</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HEX</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BIN</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Symbol</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HTML Number</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HTML Name</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Description</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extLst>
                  <a:ext uri="{0D108BD9-81ED-4DB2-BD59-A6C34878D82A}">
                    <a16:rowId xmlns:a16="http://schemas.microsoft.com/office/drawing/2014/main" val="4054344592"/>
                  </a:ext>
                </a:extLst>
              </a:tr>
              <a:tr h="562470">
                <a:tc>
                  <a:txBody>
                    <a:bodyPr/>
                    <a:lstStyle/>
                    <a:p>
                      <a:pPr algn="ctr"/>
                      <a:r>
                        <a:rPr lang="en-GB" sz="1800">
                          <a:effectLst/>
                        </a:rPr>
                        <a:t>97</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141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61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01100001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&amp;#97;</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Lowercase a</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274453938"/>
                  </a:ext>
                </a:extLst>
              </a:tr>
              <a:tr h="562470">
                <a:tc>
                  <a:txBody>
                    <a:bodyPr/>
                    <a:lstStyle/>
                    <a:p>
                      <a:pPr algn="ctr"/>
                      <a:r>
                        <a:rPr lang="en-GB" sz="1800">
                          <a:effectLst/>
                        </a:rPr>
                        <a:t>98</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142</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62</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01100010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b</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&amp;#98;</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Lowercase b</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4006781112"/>
                  </a:ext>
                </a:extLst>
              </a:tr>
              <a:tr h="562470">
                <a:tc>
                  <a:txBody>
                    <a:bodyPr/>
                    <a:lstStyle/>
                    <a:p>
                      <a:pPr algn="ctr"/>
                      <a:r>
                        <a:rPr lang="en-GB" sz="1800">
                          <a:effectLst/>
                        </a:rPr>
                        <a:t>99</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143</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63</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01100011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c</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&amp;#99;</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Lowercase c</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774127606"/>
                  </a:ext>
                </a:extLst>
              </a:tr>
              <a:tr h="562470">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795443152"/>
                  </a:ext>
                </a:extLst>
              </a:tr>
              <a:tr h="562470">
                <a:tc>
                  <a:txBody>
                    <a:bodyPr/>
                    <a:lstStyle/>
                    <a:p>
                      <a:pPr algn="ctr"/>
                      <a:r>
                        <a:rPr lang="en-GB" sz="1800">
                          <a:effectLst/>
                        </a:rPr>
                        <a:t>120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170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78</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01111000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x</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&amp;#120;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 </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Lowercase x</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793317584"/>
                  </a:ext>
                </a:extLst>
              </a:tr>
              <a:tr h="562470">
                <a:tc>
                  <a:txBody>
                    <a:bodyPr/>
                    <a:lstStyle/>
                    <a:p>
                      <a:pPr algn="ctr"/>
                      <a:r>
                        <a:rPr lang="en-GB" sz="1800">
                          <a:effectLst/>
                        </a:rPr>
                        <a:t>121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171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79</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01111001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y</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&amp;#121;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Lowercase y</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911744475"/>
                  </a:ext>
                </a:extLst>
              </a:tr>
              <a:tr h="562470">
                <a:tc>
                  <a:txBody>
                    <a:bodyPr/>
                    <a:lstStyle/>
                    <a:p>
                      <a:pPr algn="ctr"/>
                      <a:r>
                        <a:rPr lang="en-GB" sz="1800">
                          <a:effectLst/>
                        </a:rPr>
                        <a:t>122</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172</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7A</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01111010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z</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&amp;#122;</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 </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Lowercase z</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575384599"/>
                  </a:ext>
                </a:extLst>
              </a:tr>
            </a:tbl>
          </a:graphicData>
        </a:graphic>
      </p:graphicFrame>
    </p:spTree>
    <p:extLst>
      <p:ext uri="{BB962C8B-B14F-4D97-AF65-F5344CB8AC3E}">
        <p14:creationId xmlns:p14="http://schemas.microsoft.com/office/powerpoint/2010/main" val="3708196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8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477B719-B16C-4982-9B42-A5E493AA5776}"/>
              </a:ext>
            </a:extLst>
          </p:cNvPr>
          <p:cNvSpPr/>
          <p:nvPr/>
        </p:nvSpPr>
        <p:spPr>
          <a:xfrm>
            <a:off x="141861" y="5020412"/>
            <a:ext cx="7977209" cy="18375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Do you notice a relationship of the binary values between the corresponding </a:t>
            </a:r>
            <a:r>
              <a:rPr lang="en-US" sz="2800" dirty="0">
                <a:solidFill>
                  <a:srgbClr val="FFC000"/>
                </a:solidFill>
                <a:latin typeface="Bahnschrift SemiBold SemiConden" panose="020B0502040204020203" pitchFamily="34" charset="0"/>
              </a:rPr>
              <a:t>lowercase</a:t>
            </a:r>
            <a:r>
              <a:rPr lang="en-US" sz="2800" dirty="0">
                <a:solidFill>
                  <a:prstClr val="white"/>
                </a:solidFill>
                <a:latin typeface="Bahnschrift SemiBold SemiConden" panose="020B0502040204020203" pitchFamily="34" charset="0"/>
              </a:rPr>
              <a:t> </a:t>
            </a:r>
            <a:r>
              <a:rPr lang="en-US" sz="2800" dirty="0">
                <a:solidFill>
                  <a:prstClr val="white"/>
                </a:solidFill>
                <a:latin typeface="Bahnschrift SemiBold SemiConden" panose="020B0502040204020203" pitchFamily="34" charset="0"/>
                <a:sym typeface="Wingdings" panose="05000000000000000000" pitchFamily="2" charset="2"/>
              </a:rPr>
              <a:t> </a:t>
            </a:r>
            <a:r>
              <a:rPr lang="en-US" sz="2800" dirty="0">
                <a:solidFill>
                  <a:srgbClr val="00B0F0"/>
                </a:solidFill>
                <a:latin typeface="Bahnschrift SemiBold SemiConden" panose="020B0502040204020203" pitchFamily="34" charset="0"/>
                <a:sym typeface="Wingdings" panose="05000000000000000000" pitchFamily="2" charset="2"/>
              </a:rPr>
              <a:t>uppercase</a:t>
            </a:r>
            <a:r>
              <a:rPr lang="en-US" sz="2800" dirty="0">
                <a:solidFill>
                  <a:prstClr val="white"/>
                </a:solidFill>
                <a:latin typeface="Bahnschrift SemiBold SemiConden" panose="020B0502040204020203" pitchFamily="34" charset="0"/>
                <a:sym typeface="Wingdings" panose="05000000000000000000" pitchFamily="2" charset="2"/>
              </a:rPr>
              <a:t> letter</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graphicFrame>
        <p:nvGraphicFramePr>
          <p:cNvPr id="6" name="Table 5">
            <a:extLst>
              <a:ext uri="{FF2B5EF4-FFF2-40B4-BE49-F238E27FC236}">
                <a16:creationId xmlns:a16="http://schemas.microsoft.com/office/drawing/2014/main" id="{062A63FE-4232-4736-93BE-2C3D4FACCC54}"/>
              </a:ext>
            </a:extLst>
          </p:cNvPr>
          <p:cNvGraphicFramePr>
            <a:graphicFrameLocks noGrp="1"/>
          </p:cNvGraphicFramePr>
          <p:nvPr>
            <p:extLst>
              <p:ext uri="{D42A27DB-BD31-4B8C-83A1-F6EECF244321}">
                <p14:modId xmlns:p14="http://schemas.microsoft.com/office/powerpoint/2010/main" val="120120337"/>
              </p:ext>
            </p:extLst>
          </p:nvPr>
        </p:nvGraphicFramePr>
        <p:xfrm>
          <a:off x="4162644" y="113850"/>
          <a:ext cx="3956425" cy="4921610"/>
        </p:xfrm>
        <a:graphic>
          <a:graphicData uri="http://schemas.openxmlformats.org/drawingml/2006/table">
            <a:tbl>
              <a:tblPr/>
              <a:tblGrid>
                <a:gridCol w="633028">
                  <a:extLst>
                    <a:ext uri="{9D8B030D-6E8A-4147-A177-3AD203B41FA5}">
                      <a16:colId xmlns:a16="http://schemas.microsoft.com/office/drawing/2014/main" val="1416648225"/>
                    </a:ext>
                  </a:extLst>
                </a:gridCol>
                <a:gridCol w="633028">
                  <a:extLst>
                    <a:ext uri="{9D8B030D-6E8A-4147-A177-3AD203B41FA5}">
                      <a16:colId xmlns:a16="http://schemas.microsoft.com/office/drawing/2014/main" val="96233879"/>
                    </a:ext>
                  </a:extLst>
                </a:gridCol>
                <a:gridCol w="633028">
                  <a:extLst>
                    <a:ext uri="{9D8B030D-6E8A-4147-A177-3AD203B41FA5}">
                      <a16:colId xmlns:a16="http://schemas.microsoft.com/office/drawing/2014/main" val="3569409398"/>
                    </a:ext>
                  </a:extLst>
                </a:gridCol>
                <a:gridCol w="1266055">
                  <a:extLst>
                    <a:ext uri="{9D8B030D-6E8A-4147-A177-3AD203B41FA5}">
                      <a16:colId xmlns:a16="http://schemas.microsoft.com/office/drawing/2014/main" val="3465167574"/>
                    </a:ext>
                  </a:extLst>
                </a:gridCol>
                <a:gridCol w="791286">
                  <a:extLst>
                    <a:ext uri="{9D8B030D-6E8A-4147-A177-3AD203B41FA5}">
                      <a16:colId xmlns:a16="http://schemas.microsoft.com/office/drawing/2014/main" val="3476292004"/>
                    </a:ext>
                  </a:extLst>
                </a:gridCol>
              </a:tblGrid>
              <a:tr h="984320">
                <a:tc>
                  <a:txBody>
                    <a:bodyPr/>
                    <a:lstStyle/>
                    <a:p>
                      <a:pPr algn="ctr"/>
                      <a:r>
                        <a:rPr lang="en-GB" sz="1800" b="1">
                          <a:solidFill>
                            <a:srgbClr val="FFFFFF"/>
                          </a:solidFill>
                          <a:effectLst/>
                        </a:rPr>
                        <a:t>DEC</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dirty="0">
                          <a:solidFill>
                            <a:srgbClr val="FFFFFF"/>
                          </a:solidFill>
                          <a:effectLst/>
                        </a:rPr>
                        <a:t>OCT</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dirty="0">
                          <a:solidFill>
                            <a:srgbClr val="FFFFFF"/>
                          </a:solidFill>
                          <a:effectLst/>
                        </a:rPr>
                        <a:t>HEX</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BIN</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Symbol</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extLst>
                  <a:ext uri="{0D108BD9-81ED-4DB2-BD59-A6C34878D82A}">
                    <a16:rowId xmlns:a16="http://schemas.microsoft.com/office/drawing/2014/main" val="4054344592"/>
                  </a:ext>
                </a:extLst>
              </a:tr>
              <a:tr h="562470">
                <a:tc>
                  <a:txBody>
                    <a:bodyPr/>
                    <a:lstStyle/>
                    <a:p>
                      <a:pPr algn="ctr"/>
                      <a:r>
                        <a:rPr lang="en-GB" sz="1800">
                          <a:effectLst/>
                        </a:rPr>
                        <a:t>97</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141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61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01100001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274453938"/>
                  </a:ext>
                </a:extLst>
              </a:tr>
              <a:tr h="562470">
                <a:tc>
                  <a:txBody>
                    <a:bodyPr/>
                    <a:lstStyle/>
                    <a:p>
                      <a:pPr algn="ctr"/>
                      <a:r>
                        <a:rPr lang="en-GB" sz="1800">
                          <a:effectLst/>
                        </a:rPr>
                        <a:t>98</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142</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62</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01100010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b</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4006781112"/>
                  </a:ext>
                </a:extLst>
              </a:tr>
              <a:tr h="562470">
                <a:tc>
                  <a:txBody>
                    <a:bodyPr/>
                    <a:lstStyle/>
                    <a:p>
                      <a:pPr algn="ctr"/>
                      <a:r>
                        <a:rPr lang="en-GB" sz="1800">
                          <a:effectLst/>
                        </a:rPr>
                        <a:t>99</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143</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63</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01100011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c</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774127606"/>
                  </a:ext>
                </a:extLst>
              </a:tr>
              <a:tr h="562470">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795443152"/>
                  </a:ext>
                </a:extLst>
              </a:tr>
              <a:tr h="562470">
                <a:tc>
                  <a:txBody>
                    <a:bodyPr/>
                    <a:lstStyle/>
                    <a:p>
                      <a:pPr algn="ctr"/>
                      <a:r>
                        <a:rPr lang="en-GB" sz="1800">
                          <a:effectLst/>
                        </a:rPr>
                        <a:t>120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170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78</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01111000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x</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793317584"/>
                  </a:ext>
                </a:extLst>
              </a:tr>
              <a:tr h="562470">
                <a:tc>
                  <a:txBody>
                    <a:bodyPr/>
                    <a:lstStyle/>
                    <a:p>
                      <a:pPr algn="ctr"/>
                      <a:r>
                        <a:rPr lang="en-GB" sz="1800">
                          <a:effectLst/>
                        </a:rPr>
                        <a:t>121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171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79</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01111001</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y</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3911744475"/>
                  </a:ext>
                </a:extLst>
              </a:tr>
              <a:tr h="562470">
                <a:tc>
                  <a:txBody>
                    <a:bodyPr/>
                    <a:lstStyle/>
                    <a:p>
                      <a:pPr algn="ctr"/>
                      <a:r>
                        <a:rPr lang="en-GB" sz="1800">
                          <a:effectLst/>
                        </a:rPr>
                        <a:t>122</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172</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7A</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01111010</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z</a:t>
                      </a:r>
                    </a:p>
                  </a:txBody>
                  <a:tcPr marL="11729" marR="11729" marT="5864" marB="5864"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575384599"/>
                  </a:ext>
                </a:extLst>
              </a:tr>
            </a:tbl>
          </a:graphicData>
        </a:graphic>
      </p:graphicFrame>
      <p:graphicFrame>
        <p:nvGraphicFramePr>
          <p:cNvPr id="7" name="Table 6">
            <a:extLst>
              <a:ext uri="{FF2B5EF4-FFF2-40B4-BE49-F238E27FC236}">
                <a16:creationId xmlns:a16="http://schemas.microsoft.com/office/drawing/2014/main" id="{F6720389-A126-4581-978E-6DFB46E24615}"/>
              </a:ext>
            </a:extLst>
          </p:cNvPr>
          <p:cNvGraphicFramePr>
            <a:graphicFrameLocks noGrp="1"/>
          </p:cNvGraphicFramePr>
          <p:nvPr>
            <p:extLst>
              <p:ext uri="{D42A27DB-BD31-4B8C-83A1-F6EECF244321}">
                <p14:modId xmlns:p14="http://schemas.microsoft.com/office/powerpoint/2010/main" val="2789814419"/>
              </p:ext>
            </p:extLst>
          </p:nvPr>
        </p:nvGraphicFramePr>
        <p:xfrm>
          <a:off x="141861" y="109678"/>
          <a:ext cx="3904278" cy="4921612"/>
        </p:xfrm>
        <a:graphic>
          <a:graphicData uri="http://schemas.openxmlformats.org/drawingml/2006/table">
            <a:tbl>
              <a:tblPr/>
              <a:tblGrid>
                <a:gridCol w="624686">
                  <a:extLst>
                    <a:ext uri="{9D8B030D-6E8A-4147-A177-3AD203B41FA5}">
                      <a16:colId xmlns:a16="http://schemas.microsoft.com/office/drawing/2014/main" val="2099464424"/>
                    </a:ext>
                  </a:extLst>
                </a:gridCol>
                <a:gridCol w="624686">
                  <a:extLst>
                    <a:ext uri="{9D8B030D-6E8A-4147-A177-3AD203B41FA5}">
                      <a16:colId xmlns:a16="http://schemas.microsoft.com/office/drawing/2014/main" val="3526289313"/>
                    </a:ext>
                  </a:extLst>
                </a:gridCol>
                <a:gridCol w="624686">
                  <a:extLst>
                    <a:ext uri="{9D8B030D-6E8A-4147-A177-3AD203B41FA5}">
                      <a16:colId xmlns:a16="http://schemas.microsoft.com/office/drawing/2014/main" val="1046072687"/>
                    </a:ext>
                  </a:extLst>
                </a:gridCol>
                <a:gridCol w="1249367">
                  <a:extLst>
                    <a:ext uri="{9D8B030D-6E8A-4147-A177-3AD203B41FA5}">
                      <a16:colId xmlns:a16="http://schemas.microsoft.com/office/drawing/2014/main" val="3767072566"/>
                    </a:ext>
                  </a:extLst>
                </a:gridCol>
                <a:gridCol w="780853">
                  <a:extLst>
                    <a:ext uri="{9D8B030D-6E8A-4147-A177-3AD203B41FA5}">
                      <a16:colId xmlns:a16="http://schemas.microsoft.com/office/drawing/2014/main" val="447988142"/>
                    </a:ext>
                  </a:extLst>
                </a:gridCol>
              </a:tblGrid>
              <a:tr h="994626">
                <a:tc>
                  <a:txBody>
                    <a:bodyPr/>
                    <a:lstStyle/>
                    <a:p>
                      <a:pPr algn="ctr"/>
                      <a:r>
                        <a:rPr lang="en-GB" sz="1800" b="1">
                          <a:solidFill>
                            <a:srgbClr val="FFFFFF"/>
                          </a:solidFill>
                          <a:effectLst/>
                        </a:rPr>
                        <a:t>DEC</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OCT</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dirty="0">
                          <a:solidFill>
                            <a:srgbClr val="FFFFFF"/>
                          </a:solidFill>
                          <a:effectLst/>
                        </a:rPr>
                        <a:t>HEX</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BIN</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tc>
                  <a:txBody>
                    <a:bodyPr/>
                    <a:lstStyle/>
                    <a:p>
                      <a:pPr algn="ctr"/>
                      <a:r>
                        <a:rPr lang="en-GB" sz="1800" b="1">
                          <a:solidFill>
                            <a:srgbClr val="FFFFFF"/>
                          </a:solidFill>
                          <a:effectLst/>
                        </a:rPr>
                        <a:t>Symbol</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0D47A1"/>
                    </a:solidFill>
                  </a:tcPr>
                </a:tc>
                <a:extLst>
                  <a:ext uri="{0D108BD9-81ED-4DB2-BD59-A6C34878D82A}">
                    <a16:rowId xmlns:a16="http://schemas.microsoft.com/office/drawing/2014/main" val="3909474005"/>
                  </a:ext>
                </a:extLst>
              </a:tr>
              <a:tr h="560998">
                <a:tc>
                  <a:txBody>
                    <a:bodyPr/>
                    <a:lstStyle/>
                    <a:p>
                      <a:pPr algn="ctr"/>
                      <a:r>
                        <a:rPr lang="en-GB" sz="1800">
                          <a:effectLst/>
                        </a:rPr>
                        <a:t>65</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101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41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01000001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A</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514480957"/>
                  </a:ext>
                </a:extLst>
              </a:tr>
              <a:tr h="560998">
                <a:tc>
                  <a:txBody>
                    <a:bodyPr/>
                    <a:lstStyle/>
                    <a:p>
                      <a:pPr algn="ctr"/>
                      <a:r>
                        <a:rPr lang="en-GB" sz="1800">
                          <a:effectLst/>
                        </a:rPr>
                        <a:t>66</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102</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42</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01000010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B</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364242800"/>
                  </a:ext>
                </a:extLst>
              </a:tr>
              <a:tr h="560998">
                <a:tc>
                  <a:txBody>
                    <a:bodyPr/>
                    <a:lstStyle/>
                    <a:p>
                      <a:pPr algn="ctr"/>
                      <a:r>
                        <a:rPr lang="en-GB" sz="1800">
                          <a:effectLst/>
                        </a:rPr>
                        <a:t>67</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103</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43</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01000011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C</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065160792"/>
                  </a:ext>
                </a:extLst>
              </a:tr>
              <a:tr h="560998">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US" sz="1800" dirty="0">
                          <a:effectLst/>
                        </a:rPr>
                        <a:t>…</a:t>
                      </a:r>
                      <a:endParaRPr lang="en-GB" sz="1800" dirty="0">
                        <a:effectLst/>
                      </a:endParaRP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2843444229"/>
                  </a:ext>
                </a:extLst>
              </a:tr>
              <a:tr h="560998">
                <a:tc>
                  <a:txBody>
                    <a:bodyPr/>
                    <a:lstStyle/>
                    <a:p>
                      <a:pPr algn="ctr"/>
                      <a:r>
                        <a:rPr lang="en-GB" sz="1800">
                          <a:effectLst/>
                        </a:rPr>
                        <a:t>88</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130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58</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01011000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X</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489011489"/>
                  </a:ext>
                </a:extLst>
              </a:tr>
              <a:tr h="560998">
                <a:tc>
                  <a:txBody>
                    <a:bodyPr/>
                    <a:lstStyle/>
                    <a:p>
                      <a:pPr algn="ctr"/>
                      <a:r>
                        <a:rPr lang="en-GB" sz="1800">
                          <a:effectLst/>
                        </a:rPr>
                        <a:t>89</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131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59</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01011001</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Y</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637596296"/>
                  </a:ext>
                </a:extLst>
              </a:tr>
              <a:tr h="560998">
                <a:tc>
                  <a:txBody>
                    <a:bodyPr/>
                    <a:lstStyle/>
                    <a:p>
                      <a:pPr algn="ctr"/>
                      <a:r>
                        <a:rPr lang="en-GB" sz="1800">
                          <a:effectLst/>
                        </a:rPr>
                        <a:t>90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132</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5A</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a:effectLst/>
                        </a:rPr>
                        <a:t>01011010</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tc>
                  <a:txBody>
                    <a:bodyPr/>
                    <a:lstStyle/>
                    <a:p>
                      <a:pPr algn="ctr"/>
                      <a:r>
                        <a:rPr lang="en-GB" sz="1800" dirty="0">
                          <a:effectLst/>
                        </a:rPr>
                        <a:t>Z</a:t>
                      </a:r>
                    </a:p>
                  </a:txBody>
                  <a:tcPr marL="17907" marR="17907" marT="8953" marB="8953" anchor="ctr">
                    <a:lnL w="9525" cap="flat" cmpd="sng" algn="ctr">
                      <a:solidFill>
                        <a:srgbClr val="A7BFBE"/>
                      </a:solidFill>
                      <a:prstDash val="solid"/>
                      <a:round/>
                      <a:headEnd type="none" w="med" len="med"/>
                      <a:tailEnd type="none" w="med" len="med"/>
                    </a:lnL>
                    <a:lnR w="9525" cap="flat" cmpd="sng" algn="ctr">
                      <a:solidFill>
                        <a:srgbClr val="A7BFBE"/>
                      </a:solidFill>
                      <a:prstDash val="solid"/>
                      <a:round/>
                      <a:headEnd type="none" w="med" len="med"/>
                      <a:tailEnd type="none" w="med" len="med"/>
                    </a:lnR>
                    <a:lnT w="9525" cap="flat" cmpd="sng" algn="ctr">
                      <a:solidFill>
                        <a:srgbClr val="A7BFBE"/>
                      </a:solidFill>
                      <a:prstDash val="solid"/>
                      <a:round/>
                      <a:headEnd type="none" w="med" len="med"/>
                      <a:tailEnd type="none" w="med" len="med"/>
                    </a:lnT>
                    <a:lnB w="9525" cap="flat" cmpd="sng" algn="ctr">
                      <a:solidFill>
                        <a:srgbClr val="A7BFBE"/>
                      </a:solidFill>
                      <a:prstDash val="solid"/>
                      <a:round/>
                      <a:headEnd type="none" w="med" len="med"/>
                      <a:tailEnd type="none" w="med" len="med"/>
                    </a:lnB>
                    <a:solidFill>
                      <a:srgbClr val="FFFFFF"/>
                    </a:solidFill>
                  </a:tcPr>
                </a:tc>
                <a:extLst>
                  <a:ext uri="{0D108BD9-81ED-4DB2-BD59-A6C34878D82A}">
                    <a16:rowId xmlns:a16="http://schemas.microsoft.com/office/drawing/2014/main" val="1658836661"/>
                  </a:ext>
                </a:extLst>
              </a:tr>
            </a:tbl>
          </a:graphicData>
        </a:graphic>
      </p:graphicFrame>
      <p:sp>
        <p:nvSpPr>
          <p:cNvPr id="8" name="Rectangle 7">
            <a:extLst>
              <a:ext uri="{FF2B5EF4-FFF2-40B4-BE49-F238E27FC236}">
                <a16:creationId xmlns:a16="http://schemas.microsoft.com/office/drawing/2014/main" id="{53699729-576E-4CDF-82C2-44D5BA279DC5}"/>
              </a:ext>
            </a:extLst>
          </p:cNvPr>
          <p:cNvSpPr/>
          <p:nvPr/>
        </p:nvSpPr>
        <p:spPr>
          <a:xfrm>
            <a:off x="8119069" y="0"/>
            <a:ext cx="404614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noProof="0" dirty="0">
                <a:solidFill>
                  <a:prstClr val="white"/>
                </a:solidFill>
                <a:latin typeface="Bahnschrift SemiBold SemiConden" panose="020B0502040204020203" pitchFamily="34" charset="0"/>
              </a:rPr>
              <a:t>[Bits are always counted from right-to-left]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a:t>
            </a:r>
            <a:r>
              <a:rPr lang="en-US" sz="2800" noProof="0" dirty="0">
                <a:solidFill>
                  <a:prstClr val="white"/>
                </a:solidFill>
                <a:latin typeface="Bahnschrift SemiBold SemiConden" panose="020B0502040204020203" pitchFamily="34" charset="0"/>
              </a:rPr>
              <a:t>he 6</a:t>
            </a:r>
            <a:r>
              <a:rPr lang="en-US" sz="2800" baseline="30000" noProof="0" dirty="0">
                <a:solidFill>
                  <a:prstClr val="white"/>
                </a:solidFill>
                <a:latin typeface="Bahnschrift SemiBold SemiConden" panose="020B0502040204020203" pitchFamily="34" charset="0"/>
              </a:rPr>
              <a:t>th</a:t>
            </a:r>
            <a:r>
              <a:rPr lang="en-US" sz="2800" noProof="0" dirty="0">
                <a:solidFill>
                  <a:prstClr val="white"/>
                </a:solidFill>
                <a:latin typeface="Bahnschrift SemiBold SemiConden" panose="020B0502040204020203" pitchFamily="34" charset="0"/>
              </a:rPr>
              <a:t> bit is a </a:t>
            </a:r>
            <a:r>
              <a:rPr lang="en-US" sz="2800" noProof="0" dirty="0">
                <a:solidFill>
                  <a:srgbClr val="00B0F0"/>
                </a:solidFill>
                <a:latin typeface="Bahnschrift SemiBold SemiConden" panose="020B0502040204020203" pitchFamily="34" charset="0"/>
              </a:rPr>
              <a:t>0 in the uppercase</a:t>
            </a:r>
            <a:r>
              <a:rPr lang="en-US" sz="2800" noProof="0" dirty="0">
                <a:solidFill>
                  <a:prstClr val="white"/>
                </a:solidFill>
                <a:latin typeface="Bahnschrift SemiBold SemiConden" panose="020B0502040204020203" pitchFamily="34" charset="0"/>
              </a:rPr>
              <a:t> version…but a </a:t>
            </a:r>
            <a:r>
              <a:rPr lang="en-US" sz="2800" noProof="0" dirty="0">
                <a:solidFill>
                  <a:srgbClr val="FFC000"/>
                </a:solidFill>
                <a:latin typeface="Bahnschrift SemiBold SemiConden" panose="020B0502040204020203" pitchFamily="34" charset="0"/>
              </a:rPr>
              <a:t>1 in the lowercase</a:t>
            </a:r>
            <a:r>
              <a:rPr lang="en-US" sz="2800" noProof="0" dirty="0">
                <a:solidFill>
                  <a:prstClr val="white"/>
                </a:solidFill>
                <a:latin typeface="Bahnschrift SemiBold SemiConden" panose="020B0502040204020203" pitchFamily="34" charset="0"/>
              </a:rPr>
              <a:t> version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noProof="0" dirty="0" err="1">
                <a:solidFill>
                  <a:prstClr val="white"/>
                </a:solidFill>
                <a:latin typeface="Bahnschrift SemiBold SemiConden" panose="020B0502040204020203" pitchFamily="34" charset="0"/>
              </a:rPr>
              <a:t>Thi</a:t>
            </a:r>
            <a:r>
              <a:rPr lang="en-US" sz="2800" dirty="0">
                <a:solidFill>
                  <a:prstClr val="white"/>
                </a:solidFill>
                <a:latin typeface="Bahnschrift SemiBold SemiConden" panose="020B0502040204020203" pitchFamily="34" charset="0"/>
              </a:rPr>
              <a:t>s is because bit 6 = 32 (and </a:t>
            </a:r>
            <a:r>
              <a:rPr lang="en-US" sz="2800" dirty="0">
                <a:solidFill>
                  <a:srgbClr val="00CC00"/>
                </a:solidFill>
                <a:latin typeface="Bahnschrift SemiBold SemiConden" panose="020B0502040204020203" pitchFamily="34" charset="0"/>
              </a:rPr>
              <a:t>97 – 65 = 32</a:t>
            </a:r>
            <a:r>
              <a:rPr lang="en-US" sz="2800" dirty="0">
                <a:solidFill>
                  <a:prstClr val="white"/>
                </a:solidFill>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This also means the 2</a:t>
            </a:r>
            <a:r>
              <a:rPr lang="en-US" sz="2800" baseline="30000" dirty="0">
                <a:solidFill>
                  <a:prstClr val="white"/>
                </a:solidFill>
                <a:latin typeface="Bahnschrift SemiBold SemiConden" panose="020B0502040204020203" pitchFamily="34" charset="0"/>
              </a:rPr>
              <a:t>nd</a:t>
            </a:r>
            <a:r>
              <a:rPr lang="en-US" sz="2800" dirty="0">
                <a:solidFill>
                  <a:prstClr val="white"/>
                </a:solidFill>
                <a:latin typeface="Bahnschrift SemiBold SemiConden" panose="020B0502040204020203" pitchFamily="34" charset="0"/>
              </a:rPr>
              <a:t> hex digit is 2 greater in the lowercase version than the uppercase version – i.e. 41 </a:t>
            </a:r>
            <a:r>
              <a:rPr lang="en-US" sz="2800" dirty="0">
                <a:solidFill>
                  <a:prstClr val="white"/>
                </a:solidFill>
                <a:latin typeface="Bahnschrift SemiBold SemiConden" panose="020B0502040204020203" pitchFamily="34" charset="0"/>
                <a:sym typeface="Wingdings" panose="05000000000000000000" pitchFamily="2" charset="2"/>
              </a:rPr>
              <a:t> 61</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4081097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 calcmode="lin" valueType="num">
                                      <p:cBhvr>
                                        <p:cTn id="21"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8">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 calcmode="lin" valueType="num">
                                      <p:cBhvr>
                                        <p:cTn id="28"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8">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 calcmode="lin" valueType="num">
                                      <p:cBhvr>
                                        <p:cTn id="35" dur="500" fill="hold"/>
                                        <p:tgtEl>
                                          <p:spTgt spid="8">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8" grpId="0" build="p"/>
    </p:bldLst>
  </p:timing>
</p:sld>
</file>

<file path=ppt/slides/slide18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We can use </a:t>
            </a:r>
            <a:r>
              <a:rPr lang="en-US" sz="3200" dirty="0">
                <a:solidFill>
                  <a:prstClr val="white"/>
                </a:solidFill>
                <a:latin typeface="Bahnschrift SemiBold SemiConden" panose="020B0502040204020203" pitchFamily="34" charset="0"/>
              </a:rPr>
              <a:t>an online tool like </a:t>
            </a:r>
            <a:r>
              <a:rPr lang="en-US" sz="3200" dirty="0">
                <a:solidFill>
                  <a:prstClr val="white"/>
                </a:solidFill>
                <a:latin typeface="Bahnschrift SemiBold SemiConden" panose="020B0502040204020203" pitchFamily="34" charset="0"/>
                <a:hlinkClick r:id="rId3"/>
              </a:rPr>
              <a:t>https://www.toptal.com/developers/keycode</a:t>
            </a:r>
            <a:r>
              <a:rPr lang="en-US" sz="3200" dirty="0">
                <a:solidFill>
                  <a:prstClr val="white"/>
                </a:solidFill>
                <a:latin typeface="Bahnschrift SemiBold SemiConden" panose="020B0502040204020203" pitchFamily="34" charset="0"/>
              </a:rPr>
              <a:t> to see details about the keys we pressed</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Note: this gives 65 as the keycode for both ‘A’ and ‘a’ – but ‘a’ should be 97. So be careful about that</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894925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8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34253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Let’s look at a real file – I</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saved some text using Notepad and setting the encoding option to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extended ASCII</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[Notepad calls this ANSI, but for the exam, this is just extended (8-bit) ASCII] </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3" name="Picture 2">
            <a:extLst>
              <a:ext uri="{FF2B5EF4-FFF2-40B4-BE49-F238E27FC236}">
                <a16:creationId xmlns:a16="http://schemas.microsoft.com/office/drawing/2014/main" id="{29F5E4BF-F5F4-463D-9211-BEDC0E1AE984}"/>
              </a:ext>
            </a:extLst>
          </p:cNvPr>
          <p:cNvPicPr>
            <a:picLocks noChangeAspect="1"/>
          </p:cNvPicPr>
          <p:nvPr/>
        </p:nvPicPr>
        <p:blipFill>
          <a:blip r:embed="rId3"/>
          <a:stretch>
            <a:fillRect/>
          </a:stretch>
        </p:blipFill>
        <p:spPr>
          <a:xfrm>
            <a:off x="879402" y="4601233"/>
            <a:ext cx="10331593" cy="1496945"/>
          </a:xfrm>
          <a:prstGeom prst="rect">
            <a:avLst/>
          </a:prstGeom>
        </p:spPr>
      </p:pic>
    </p:spTree>
    <p:extLst>
      <p:ext uri="{BB962C8B-B14F-4D97-AF65-F5344CB8AC3E}">
        <p14:creationId xmlns:p14="http://schemas.microsoft.com/office/powerpoint/2010/main" val="4016000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8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581742" cy="45155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We can then use a </a:t>
            </a: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hex editor</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to see the binary contents (displayed in hex) of any file – I will use a program called </a:t>
            </a:r>
            <a:r>
              <a:rPr kumimoji="0" lang="en-US" sz="32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HxD</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though there are many online hex editors too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We see there are two bytes in the file – 48 &amp; 69 – note these are HEX values, not denary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We said that </a:t>
            </a: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extended ASCII uses 1 byte </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(8 bits) per</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character, so what would the text content of this file be?</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4" name="Picture 3">
            <a:extLst>
              <a:ext uri="{FF2B5EF4-FFF2-40B4-BE49-F238E27FC236}">
                <a16:creationId xmlns:a16="http://schemas.microsoft.com/office/drawing/2014/main" id="{8D63B315-7AA7-4B53-8686-2690FDB7F1A7}"/>
              </a:ext>
            </a:extLst>
          </p:cNvPr>
          <p:cNvPicPr>
            <a:picLocks noChangeAspect="1"/>
          </p:cNvPicPr>
          <p:nvPr/>
        </p:nvPicPr>
        <p:blipFill>
          <a:blip r:embed="rId3"/>
          <a:stretch>
            <a:fillRect/>
          </a:stretch>
        </p:blipFill>
        <p:spPr>
          <a:xfrm>
            <a:off x="891010" y="5539155"/>
            <a:ext cx="10215670" cy="1050005"/>
          </a:xfrm>
          <a:prstGeom prst="rect">
            <a:avLst/>
          </a:prstGeom>
        </p:spPr>
      </p:pic>
    </p:spTree>
    <p:extLst>
      <p:ext uri="{BB962C8B-B14F-4D97-AF65-F5344CB8AC3E}">
        <p14:creationId xmlns:p14="http://schemas.microsoft.com/office/powerpoint/2010/main" val="290937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9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581742" cy="45155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48</a:t>
            </a:r>
            <a:r>
              <a:rPr kumimoji="0" lang="en-US" sz="3200" b="0" i="0" u="none" strike="noStrike" kern="1200" cap="none" spc="0" normalizeH="0" baseline="-25000" noProof="0" dirty="0">
                <a:ln>
                  <a:noFill/>
                </a:ln>
                <a:solidFill>
                  <a:prstClr val="white"/>
                </a:solidFill>
                <a:effectLst/>
                <a:uLnTx/>
                <a:uFillTx/>
                <a:latin typeface="Bahnschrift SemiBold SemiConden" panose="020B0502040204020203" pitchFamily="34" charset="0"/>
                <a:ea typeface="+mn-ea"/>
                <a:cs typeface="+mn-cs"/>
              </a:rPr>
              <a:t>16</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 72</a:t>
            </a:r>
            <a:r>
              <a:rPr kumimoji="0" lang="en-US" sz="3200" b="0" i="0" u="none" strike="noStrike" kern="1200" cap="none" spc="0" normalizeH="0" baseline="-25000" noProof="0" dirty="0">
                <a:ln>
                  <a:noFill/>
                </a:ln>
                <a:solidFill>
                  <a:prstClr val="white"/>
                </a:solidFill>
                <a:effectLst/>
                <a:uLnTx/>
                <a:uFillTx/>
                <a:latin typeface="Bahnschrift SemiBold SemiConden" panose="020B0502040204020203" pitchFamily="34" charset="0"/>
                <a:ea typeface="+mn-ea"/>
                <a:cs typeface="+mn-cs"/>
              </a:rPr>
              <a:t>10</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‘H’</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69</a:t>
            </a:r>
            <a:r>
              <a:rPr lang="en-US" sz="3200" baseline="-25000" dirty="0">
                <a:solidFill>
                  <a:prstClr val="white"/>
                </a:solidFill>
                <a:latin typeface="Bahnschrift SemiBold SemiConden" panose="020B0502040204020203" pitchFamily="34" charset="0"/>
              </a:rPr>
              <a:t>16</a:t>
            </a:r>
            <a:r>
              <a:rPr lang="en-US" sz="3200" dirty="0">
                <a:solidFill>
                  <a:prstClr val="white"/>
                </a:solidFill>
                <a:latin typeface="Bahnschrift SemiBold SemiConden" panose="020B0502040204020203" pitchFamily="34" charset="0"/>
              </a:rPr>
              <a:t> = 105</a:t>
            </a:r>
            <a:r>
              <a:rPr lang="en-US" sz="3200" baseline="-25000" dirty="0">
                <a:solidFill>
                  <a:prstClr val="white"/>
                </a:solidFill>
                <a:latin typeface="Bahnschrift SemiBold SemiConden" panose="020B0502040204020203" pitchFamily="34" charset="0"/>
              </a:rPr>
              <a:t>10</a:t>
            </a:r>
            <a:r>
              <a:rPr lang="en-US" sz="3200" dirty="0">
                <a:solidFill>
                  <a:prstClr val="white"/>
                </a:solidFill>
                <a:latin typeface="Bahnschrift SemiBold SemiConden" panose="020B0502040204020203" pitchFamily="34" charset="0"/>
              </a:rPr>
              <a:t> = “</a:t>
            </a:r>
            <a:r>
              <a:rPr lang="en-US" sz="3200" dirty="0" err="1">
                <a:solidFill>
                  <a:prstClr val="white"/>
                </a:solidFill>
                <a:latin typeface="Bahnschrift SemiBold SemiConden" panose="020B0502040204020203" pitchFamily="34" charset="0"/>
              </a:rPr>
              <a:t>i</a:t>
            </a:r>
            <a:r>
              <a:rPr lang="en-US" sz="3200" dirty="0">
                <a:solidFill>
                  <a:prstClr val="white"/>
                </a:solidFill>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So the message was “Hi” – and it used just 2 bytes</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4" name="Picture 3">
            <a:extLst>
              <a:ext uri="{FF2B5EF4-FFF2-40B4-BE49-F238E27FC236}">
                <a16:creationId xmlns:a16="http://schemas.microsoft.com/office/drawing/2014/main" id="{8D63B315-7AA7-4B53-8686-2690FDB7F1A7}"/>
              </a:ext>
            </a:extLst>
          </p:cNvPr>
          <p:cNvPicPr>
            <a:picLocks noChangeAspect="1"/>
          </p:cNvPicPr>
          <p:nvPr/>
        </p:nvPicPr>
        <p:blipFill>
          <a:blip r:embed="rId3"/>
          <a:stretch>
            <a:fillRect/>
          </a:stretch>
        </p:blipFill>
        <p:spPr>
          <a:xfrm>
            <a:off x="891010" y="5539155"/>
            <a:ext cx="10215670" cy="1050005"/>
          </a:xfrm>
          <a:prstGeom prst="rect">
            <a:avLst/>
          </a:prstGeom>
        </p:spPr>
      </p:pic>
    </p:spTree>
    <p:extLst>
      <p:ext uri="{BB962C8B-B14F-4D97-AF65-F5344CB8AC3E}">
        <p14:creationId xmlns:p14="http://schemas.microsoft.com/office/powerpoint/2010/main" val="71069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p:bldLst>
  </p:timing>
</p:sld>
</file>

<file path=ppt/slides/slide19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581742" cy="16932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Now let’s try saving “</a:t>
            </a:r>
            <a:r>
              <a:rPr lang="ja-JP" altLang="en-US" sz="3200" dirty="0">
                <a:solidFill>
                  <a:srgbClr val="00B0F0"/>
                </a:solidFill>
                <a:latin typeface="Bahnschrift SemiBold SemiConden" panose="020B0502040204020203" pitchFamily="34" charset="0"/>
              </a:rPr>
              <a:t>你好</a:t>
            </a:r>
            <a:r>
              <a:rPr lang="en-US" altLang="ja-JP" sz="3200" dirty="0">
                <a:solidFill>
                  <a:prstClr val="white"/>
                </a:solidFill>
                <a:latin typeface="Bahnschrift SemiBold SemiConden" panose="020B0502040204020203" pitchFamily="34" charset="0"/>
              </a:rPr>
              <a:t>” using ASCII – what do you think will happen?</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3" name="Picture 2">
            <a:extLst>
              <a:ext uri="{FF2B5EF4-FFF2-40B4-BE49-F238E27FC236}">
                <a16:creationId xmlns:a16="http://schemas.microsoft.com/office/drawing/2014/main" id="{2CE4981B-8B94-4FC5-9AAC-185637D88DD4}"/>
              </a:ext>
            </a:extLst>
          </p:cNvPr>
          <p:cNvPicPr>
            <a:picLocks noChangeAspect="1"/>
          </p:cNvPicPr>
          <p:nvPr/>
        </p:nvPicPr>
        <p:blipFill>
          <a:blip r:embed="rId3"/>
          <a:stretch>
            <a:fillRect/>
          </a:stretch>
        </p:blipFill>
        <p:spPr>
          <a:xfrm>
            <a:off x="512533" y="3242919"/>
            <a:ext cx="5029902" cy="2391109"/>
          </a:xfrm>
          <a:prstGeom prst="rect">
            <a:avLst/>
          </a:prstGeom>
        </p:spPr>
      </p:pic>
      <p:sp>
        <p:nvSpPr>
          <p:cNvPr id="8" name="Rectangle 7">
            <a:extLst>
              <a:ext uri="{FF2B5EF4-FFF2-40B4-BE49-F238E27FC236}">
                <a16:creationId xmlns:a16="http://schemas.microsoft.com/office/drawing/2014/main" id="{36EF01D6-3CDA-4F61-907E-53E254C821C6}"/>
              </a:ext>
            </a:extLst>
          </p:cNvPr>
          <p:cNvSpPr/>
          <p:nvPr/>
        </p:nvSpPr>
        <p:spPr>
          <a:xfrm>
            <a:off x="5919088" y="2497024"/>
            <a:ext cx="6127440" cy="42466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We get an </a:t>
            </a:r>
            <a:r>
              <a:rPr kumimoji="0" lang="en-US" sz="3200" b="0" i="0" u="none" strike="noStrike" kern="1200" cap="none" spc="0" normalizeH="0" baseline="0" noProof="0" dirty="0">
                <a:ln>
                  <a:noFill/>
                </a:ln>
                <a:solidFill>
                  <a:srgbClr val="FF0000"/>
                </a:solidFill>
                <a:effectLst/>
                <a:uLnTx/>
                <a:uFillTx/>
                <a:latin typeface="Bahnschrift SemiBold SemiConden" panose="020B0502040204020203" pitchFamily="34" charset="0"/>
                <a:ea typeface="+mn-ea"/>
                <a:cs typeface="+mn-cs"/>
              </a:rPr>
              <a:t>error</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 remember, </a:t>
            </a: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extended ASCII only supports 256 characters</a:t>
            </a:r>
          </a:p>
          <a:p>
            <a:pPr lvl="0" algn="ctr">
              <a:defRPr/>
            </a:pPr>
            <a:endParaRPr lang="en-US" sz="3200" dirty="0">
              <a:solidFill>
                <a:prstClr val="white"/>
              </a:solidFill>
              <a:latin typeface="Bahnschrift SemiBold SemiConden" panose="020B0502040204020203" pitchFamily="34" charset="0"/>
            </a:endParaRPr>
          </a:p>
          <a:p>
            <a:pPr algn="ctr">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So</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characters from most languages, scientific/mathematical symbols, even emojis like </a:t>
            </a:r>
            <a:r>
              <a:rPr lang="en-GB" dirty="0"/>
              <a: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can’t be represented with ASCII</a:t>
            </a:r>
            <a:endParaRPr kumimoji="0" lang="en-US" sz="3200" b="0" i="0" u="none" strike="noStrike" kern="1200" cap="none" spc="0" normalizeH="0" baseline="0" noProof="0" dirty="0">
              <a:ln>
                <a:noFill/>
              </a:ln>
              <a:solidFill>
                <a:srgbClr val="FF000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2852422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8">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 calcmode="lin" valueType="num">
                                      <p:cBhvr>
                                        <p:cTn id="28"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8" grpId="0" build="p"/>
    </p:bldLst>
  </p:timing>
</p:sld>
</file>

<file path=ppt/slides/slide19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E569BF1-ADDE-4871-A6CC-6C17B11BC5D5}"/>
              </a:ext>
            </a:extLst>
          </p:cNvPr>
          <p:cNvPicPr>
            <a:picLocks noChangeAspect="1"/>
          </p:cNvPicPr>
          <p:nvPr/>
        </p:nvPicPr>
        <p:blipFill>
          <a:blip r:embed="rId3"/>
          <a:stretch>
            <a:fillRect/>
          </a:stretch>
        </p:blipFill>
        <p:spPr>
          <a:xfrm>
            <a:off x="4390787" y="1237146"/>
            <a:ext cx="3410426" cy="381053"/>
          </a:xfrm>
          <a:prstGeom prst="rect">
            <a:avLst/>
          </a:prstGeom>
        </p:spPr>
      </p:pic>
      <p:sp>
        <p:nvSpPr>
          <p:cNvPr id="9" name="Rectangle 8">
            <a:extLst>
              <a:ext uri="{FF2B5EF4-FFF2-40B4-BE49-F238E27FC236}">
                <a16:creationId xmlns:a16="http://schemas.microsoft.com/office/drawing/2014/main" id="{EC814328-F696-4B08-8598-164DC1A52451}"/>
              </a:ext>
            </a:extLst>
          </p:cNvPr>
          <p:cNvSpPr/>
          <p:nvPr/>
        </p:nvSpPr>
        <p:spPr>
          <a:xfrm>
            <a:off x="471713" y="1788543"/>
            <a:ext cx="11581742" cy="48250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3200" dirty="0">
                <a:solidFill>
                  <a:prstClr val="white"/>
                </a:solidFill>
                <a:latin typeface="Bahnschrift SemiBold SemiConden" panose="020B0502040204020203" pitchFamily="34" charset="0"/>
              </a:rPr>
              <a:t>Challenge: what are the contents of this file?</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lvl="0" algn="ctr">
              <a:defRPr/>
            </a:pPr>
            <a:endParaRPr lang="en-US" sz="3200" dirty="0">
              <a:solidFill>
                <a:prstClr val="white"/>
              </a:solidFill>
              <a:latin typeface="Bahnschrift SemiBold SemiConden" panose="020B0502040204020203" pitchFamily="34" charset="0"/>
            </a:endParaRPr>
          </a:p>
          <a:p>
            <a:pPr lvl="0" algn="ctr">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0</a:t>
            </a:r>
          </a:p>
          <a:p>
            <a:pPr lvl="0" algn="ctr">
              <a:defRPr/>
            </a:pPr>
            <a:r>
              <a:rPr lang="en-US" sz="3200" dirty="0">
                <a:solidFill>
                  <a:prstClr val="white"/>
                </a:solidFill>
                <a:latin typeface="Bahnschrift SemiBold SemiConden" panose="020B0502040204020203" pitchFamily="34" charset="0"/>
              </a:rPr>
              <a:t>A</a:t>
            </a:r>
          </a:p>
          <a:p>
            <a:pPr lvl="0" algn="ctr">
              <a:defRPr/>
            </a:pPr>
            <a:r>
              <a:rPr lang="en-US" sz="3200" dirty="0">
                <a:solidFill>
                  <a:prstClr val="white"/>
                </a:solidFill>
                <a:latin typeface="Bahnschrift SemiBold SemiConden" panose="020B0502040204020203" pitchFamily="34" charset="0"/>
              </a:rPr>
              <a:t>a</a:t>
            </a:r>
            <a:b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br>
            <a:b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b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0D</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and </a:t>
            </a: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0A</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represent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the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carriage return</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and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line-feed</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new line</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respectively</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59990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 calcmode="lin" valueType="num">
                                      <p:cBhvr>
                                        <p:cTn id="14"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 calcmode="lin" valueType="num">
                                      <p:cBhvr>
                                        <p:cTn id="21" dur="500" fill="hold"/>
                                        <p:tgtEl>
                                          <p:spTgt spid="9">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9">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9">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 calcmode="lin" valueType="num">
                                      <p:cBhvr>
                                        <p:cTn id="28"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9">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9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Unicode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81742" cy="5834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To offer more than 256 characters,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Unicode</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was introduced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Unicode can represent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all characters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in every language, all mathematical/scientific symbols, all emojis </a:t>
            </a:r>
            <a:r>
              <a:rPr kumimoji="0" lang="en-US" sz="3200" b="0" i="0" u="none" strike="noStrike" kern="1200" cap="none" spc="0" normalizeH="0" noProof="0" dirty="0" err="1">
                <a:ln>
                  <a:noFill/>
                </a:ln>
                <a:solidFill>
                  <a:prstClr val="white"/>
                </a:solidFill>
                <a:effectLst/>
                <a:uLnTx/>
                <a:uFillTx/>
                <a:latin typeface="Bahnschrift SemiBold SemiConden" panose="020B0502040204020203" pitchFamily="34" charset="0"/>
                <a:ea typeface="+mn-ea"/>
                <a:cs typeface="+mn-cs"/>
              </a:rPr>
              <a:t>etc</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In fact, there are even many symbols in Unicode which no one in the world knows what they are – but because they were written once in a textbook from 1800, they’re included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Currently, there are 144,697 characters in</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Unicode – with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room for over 1.1 million</a:t>
            </a:r>
            <a:endPar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2224356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6" end="6"/>
                                            </p:txEl>
                                          </p:spTgt>
                                        </p:tgtEl>
                                        <p:attrNameLst>
                                          <p:attrName>style.visibility</p:attrName>
                                        </p:attrNameLst>
                                      </p:cBhvr>
                                      <p:to>
                                        <p:strVal val="visible"/>
                                      </p:to>
                                    </p:set>
                                    <p:anim calcmode="lin" valueType="num">
                                      <p:cBhvr>
                                        <p:cTn id="28"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9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Unicode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581742" cy="14702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Unicode offers variable-length schemes – characters will be</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represented by between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1 to 4 bytes</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endParaRPr>
          </a:p>
        </p:txBody>
      </p:sp>
      <p:pic>
        <p:nvPicPr>
          <p:cNvPr id="9218" name="Picture 2" descr="Difference between UTF-8, UTF-16 and UTF-32 character encoding">
            <a:extLst>
              <a:ext uri="{FF2B5EF4-FFF2-40B4-BE49-F238E27FC236}">
                <a16:creationId xmlns:a16="http://schemas.microsoft.com/office/drawing/2014/main" id="{3452456C-1818-464A-AB5E-AB22999B19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282" y="2493819"/>
            <a:ext cx="7368453" cy="405856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993A63AC-C6E9-4D9A-9770-7E5D27438357}"/>
              </a:ext>
            </a:extLst>
          </p:cNvPr>
          <p:cNvSpPr/>
          <p:nvPr/>
        </p:nvSpPr>
        <p:spPr>
          <a:xfrm>
            <a:off x="7826734" y="2493799"/>
            <a:ext cx="4365265" cy="4058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UTF = Unicode Transformation Format</a:t>
            </a: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You don’t need to remember the </a:t>
            </a:r>
            <a:r>
              <a:rPr lang="en-US" sz="3200" noProof="0" dirty="0" err="1">
                <a:solidFill>
                  <a:prstClr val="white"/>
                </a:solidFill>
                <a:latin typeface="Bahnschrift SemiBold SemiConden" panose="020B0502040204020203" pitchFamily="34" charset="0"/>
              </a:rPr>
              <a:t>ful</a:t>
            </a:r>
            <a:r>
              <a:rPr lang="en-US" sz="3200" dirty="0">
                <a:solidFill>
                  <a:prstClr val="white"/>
                </a:solidFill>
                <a:latin typeface="Bahnschrift SemiBold SemiConden" panose="020B0502040204020203" pitchFamily="34" charset="0"/>
              </a:rPr>
              <a:t>l name – only that UTF = Unicode</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355534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7">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 calcmode="lin" valueType="num">
                                      <p:cBhvr>
                                        <p:cTn id="21"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19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Unicode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81742" cy="26578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Note: all schemes can represent </a:t>
            </a:r>
            <a:r>
              <a:rPr lang="en-US" sz="3200" dirty="0">
                <a:solidFill>
                  <a:srgbClr val="00CC00"/>
                </a:solidFill>
                <a:latin typeface="Bahnschrift SemiBold SemiConden" panose="020B0502040204020203" pitchFamily="34" charset="0"/>
              </a:rPr>
              <a:t>ALL</a:t>
            </a:r>
            <a:r>
              <a:rPr lang="en-US" sz="3200" dirty="0">
                <a:solidFill>
                  <a:prstClr val="white"/>
                </a:solidFill>
                <a:latin typeface="Bahnschrift SemiBold SemiConden" panose="020B0502040204020203" pitchFamily="34" charset="0"/>
              </a:rPr>
              <a:t> Unicode characters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UTF-16 &amp; UTF-32: </a:t>
            </a:r>
            <a:r>
              <a:rPr lang="en-US" sz="3200" dirty="0">
                <a:solidFill>
                  <a:srgbClr val="00B0F0"/>
                </a:solidFill>
                <a:latin typeface="Bahnschrift SemiBold SemiConden" panose="020B0502040204020203" pitchFamily="34" charset="0"/>
              </a:rPr>
              <a:t>fast to get specific character(s) </a:t>
            </a:r>
            <a:r>
              <a:rPr lang="en-US" sz="3200" dirty="0">
                <a:solidFill>
                  <a:prstClr val="white"/>
                </a:solidFill>
                <a:latin typeface="Bahnschrift SemiBold SemiConden" panose="020B0502040204020203" pitchFamily="34" charset="0"/>
              </a:rPr>
              <a:t>at an index/in a range due to fixed-size; in contrast UTF-8 requires searching through entire string</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endParaRPr>
          </a:p>
        </p:txBody>
      </p:sp>
      <p:pic>
        <p:nvPicPr>
          <p:cNvPr id="9218" name="Picture 2" descr="Difference between UTF-8, UTF-16 and UTF-32 character encoding">
            <a:extLst>
              <a:ext uri="{FF2B5EF4-FFF2-40B4-BE49-F238E27FC236}">
                <a16:creationId xmlns:a16="http://schemas.microsoft.com/office/drawing/2014/main" id="{3452456C-1818-464A-AB5E-AB22999B19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283" y="3987053"/>
            <a:ext cx="4657436" cy="256532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993A63AC-C6E9-4D9A-9770-7E5D27438357}"/>
              </a:ext>
            </a:extLst>
          </p:cNvPr>
          <p:cNvSpPr/>
          <p:nvPr/>
        </p:nvSpPr>
        <p:spPr>
          <a:xfrm>
            <a:off x="5311588" y="3630706"/>
            <a:ext cx="6880411" cy="29216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UTF-8: uses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less space</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especially </a:t>
            </a:r>
            <a:r>
              <a:rPr lang="en-US" sz="3200" dirty="0">
                <a:solidFill>
                  <a:prstClr val="white"/>
                </a:solidFill>
                <a:latin typeface="Bahnschrift SemiBold SemiConden" panose="020B0502040204020203" pitchFamily="34" charset="0"/>
              </a:rPr>
              <a:t>when working with e.g. Latin alphabetic characters, numbers </a:t>
            </a:r>
            <a:r>
              <a:rPr lang="en-US" sz="3200" dirty="0" err="1">
                <a:solidFill>
                  <a:prstClr val="white"/>
                </a:solidFill>
                <a:latin typeface="Bahnschrift SemiBold SemiConden" panose="020B0502040204020203" pitchFamily="34" charset="0"/>
              </a:rPr>
              <a:t>etc</a:t>
            </a:r>
            <a:r>
              <a:rPr lang="en-US" sz="3200" dirty="0">
                <a:solidFill>
                  <a:prstClr val="white"/>
                </a:solidFill>
                <a:latin typeface="Bahnschrift SemiBold SemiConden" panose="020B0502040204020203" pitchFamily="34" charset="0"/>
              </a:rPr>
              <a:t>, since they are also ASCII characters are only require 1 byte</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008395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19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Unicode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581742" cy="18720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For UTF-8, </a:t>
            </a: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characters can be between 1-4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bytes - bytes start with the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fixed pattern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shown below, so that decoders can determine </a:t>
            </a:r>
            <a:r>
              <a:rPr lang="en-US" sz="3200" dirty="0">
                <a:solidFill>
                  <a:prstClr val="white"/>
                </a:solidFill>
                <a:latin typeface="Bahnschrift SemiBold SemiConden" panose="020B0502040204020203" pitchFamily="34" charset="0"/>
              </a:rPr>
              <a:t>the which bytes are for what character/when a new character starts/ends</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3" name="Picture 2">
            <a:extLst>
              <a:ext uri="{FF2B5EF4-FFF2-40B4-BE49-F238E27FC236}">
                <a16:creationId xmlns:a16="http://schemas.microsoft.com/office/drawing/2014/main" id="{17D33656-2C4A-4814-A50B-82B488301AE7}"/>
              </a:ext>
            </a:extLst>
          </p:cNvPr>
          <p:cNvPicPr>
            <a:picLocks noChangeAspect="1"/>
          </p:cNvPicPr>
          <p:nvPr/>
        </p:nvPicPr>
        <p:blipFill>
          <a:blip r:embed="rId3"/>
          <a:stretch>
            <a:fillRect/>
          </a:stretch>
        </p:blipFill>
        <p:spPr>
          <a:xfrm>
            <a:off x="1447025" y="2939891"/>
            <a:ext cx="9326317" cy="2045017"/>
          </a:xfrm>
          <a:prstGeom prst="rect">
            <a:avLst/>
          </a:prstGeom>
        </p:spPr>
      </p:pic>
      <p:sp>
        <p:nvSpPr>
          <p:cNvPr id="8" name="Rectangle 7">
            <a:extLst>
              <a:ext uri="{FF2B5EF4-FFF2-40B4-BE49-F238E27FC236}">
                <a16:creationId xmlns:a16="http://schemas.microsoft.com/office/drawing/2014/main" id="{19580AB0-F221-461E-96EF-5541EF877D96}"/>
              </a:ext>
            </a:extLst>
          </p:cNvPr>
          <p:cNvSpPr/>
          <p:nvPr/>
        </p:nvSpPr>
        <p:spPr>
          <a:xfrm>
            <a:off x="319313" y="4981530"/>
            <a:ext cx="11581742" cy="18720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While </a:t>
            </a:r>
            <a:r>
              <a:rPr kumimoji="0" lang="en-US" sz="32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thi</a:t>
            </a:r>
            <a:r>
              <a:rPr lang="en-US" sz="3200" dirty="0">
                <a:solidFill>
                  <a:prstClr val="white"/>
                </a:solidFill>
                <a:latin typeface="Bahnschrift SemiBold SemiConden" panose="020B0502040204020203" pitchFamily="34" charset="0"/>
              </a:rPr>
              <a:t>s is in the book, it’s </a:t>
            </a:r>
            <a:r>
              <a:rPr lang="en-US" sz="3200" dirty="0">
                <a:solidFill>
                  <a:srgbClr val="FF0000"/>
                </a:solidFill>
                <a:latin typeface="Bahnschrift SemiBold SemiConden" panose="020B0502040204020203" pitchFamily="34" charset="0"/>
              </a:rPr>
              <a:t>never been asked on the exam</a:t>
            </a:r>
            <a:endParaRPr kumimoji="0" lang="en-US" sz="3200" b="0" i="0" u="none" strike="noStrike" kern="1200" cap="none" spc="0" normalizeH="0" baseline="0" noProof="0" dirty="0">
              <a:ln>
                <a:noFill/>
              </a:ln>
              <a:solidFill>
                <a:srgbClr val="FF00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269788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8" grpId="0" build="p"/>
    </p:bldLst>
  </p:timing>
</p:sld>
</file>

<file path=ppt/slides/slide19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7508505" cy="16932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Let’s </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try saving “</a:t>
            </a:r>
            <a:r>
              <a:rPr lang="ja-JP" altLang="en-US" sz="3200" dirty="0">
                <a:solidFill>
                  <a:srgbClr val="00B0F0"/>
                </a:solidFill>
                <a:latin typeface="Bahnschrift SemiBold SemiConden" panose="020B0502040204020203" pitchFamily="34" charset="0"/>
              </a:rPr>
              <a:t>你好</a:t>
            </a:r>
            <a:r>
              <a:rPr lang="en-US" altLang="ja-JP" sz="3200" dirty="0">
                <a:solidFill>
                  <a:prstClr val="white"/>
                </a:solidFill>
                <a:latin typeface="Bahnschrift SemiBold SemiConden" panose="020B0502040204020203" pitchFamily="34" charset="0"/>
              </a:rPr>
              <a:t>” using </a:t>
            </a:r>
            <a:r>
              <a:rPr lang="en-US" altLang="ja-JP" sz="3200" dirty="0">
                <a:solidFill>
                  <a:srgbClr val="00CC00"/>
                </a:solidFill>
                <a:latin typeface="Bahnschrift SemiBold SemiConden" panose="020B0502040204020203" pitchFamily="34" charset="0"/>
              </a:rPr>
              <a:t>UTF-8</a:t>
            </a:r>
            <a:r>
              <a:rPr lang="en-US" altLang="ja-JP" sz="3200" dirty="0">
                <a:solidFill>
                  <a:prstClr val="white"/>
                </a:solidFill>
                <a:latin typeface="Bahnschrift SemiBold SemiConden" panose="020B0502040204020203" pitchFamily="34" charset="0"/>
              </a:rPr>
              <a:t> this time</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6" name="Picture 5">
            <a:extLst>
              <a:ext uri="{FF2B5EF4-FFF2-40B4-BE49-F238E27FC236}">
                <a16:creationId xmlns:a16="http://schemas.microsoft.com/office/drawing/2014/main" id="{D3A2BB71-3DA4-4625-9FF3-89EF59D3F9CA}"/>
              </a:ext>
            </a:extLst>
          </p:cNvPr>
          <p:cNvPicPr>
            <a:picLocks noChangeAspect="1"/>
          </p:cNvPicPr>
          <p:nvPr/>
        </p:nvPicPr>
        <p:blipFill>
          <a:blip r:embed="rId3"/>
          <a:stretch>
            <a:fillRect/>
          </a:stretch>
        </p:blipFill>
        <p:spPr>
          <a:xfrm>
            <a:off x="7508505" y="1382058"/>
            <a:ext cx="4538023" cy="860239"/>
          </a:xfrm>
          <a:prstGeom prst="rect">
            <a:avLst/>
          </a:prstGeom>
        </p:spPr>
      </p:pic>
      <p:pic>
        <p:nvPicPr>
          <p:cNvPr id="7" name="Picture 6">
            <a:extLst>
              <a:ext uri="{FF2B5EF4-FFF2-40B4-BE49-F238E27FC236}">
                <a16:creationId xmlns:a16="http://schemas.microsoft.com/office/drawing/2014/main" id="{6DE8A2C1-A105-45DE-9329-017C682402AA}"/>
              </a:ext>
            </a:extLst>
          </p:cNvPr>
          <p:cNvPicPr>
            <a:picLocks noChangeAspect="1"/>
          </p:cNvPicPr>
          <p:nvPr/>
        </p:nvPicPr>
        <p:blipFill>
          <a:blip r:embed="rId4"/>
          <a:stretch>
            <a:fillRect/>
          </a:stretch>
        </p:blipFill>
        <p:spPr>
          <a:xfrm>
            <a:off x="309816" y="2600773"/>
            <a:ext cx="8773749" cy="3077004"/>
          </a:xfrm>
          <a:prstGeom prst="rect">
            <a:avLst/>
          </a:prstGeom>
        </p:spPr>
      </p:pic>
      <p:sp>
        <p:nvSpPr>
          <p:cNvPr id="11" name="Rectangle 10">
            <a:extLst>
              <a:ext uri="{FF2B5EF4-FFF2-40B4-BE49-F238E27FC236}">
                <a16:creationId xmlns:a16="http://schemas.microsoft.com/office/drawing/2014/main" id="{28EC456C-04FC-408F-9AA6-B5BB8EF8036E}"/>
              </a:ext>
            </a:extLst>
          </p:cNvPr>
          <p:cNvSpPr/>
          <p:nvPr/>
        </p:nvSpPr>
        <p:spPr>
          <a:xfrm>
            <a:off x="309816" y="5677777"/>
            <a:ext cx="11882184" cy="11754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3200" dirty="0">
                <a:solidFill>
                  <a:prstClr val="white"/>
                </a:solidFill>
                <a:latin typeface="Bahnschrift SemiBold SemiConden" panose="020B0502040204020203" pitchFamily="34" charset="0"/>
              </a:rPr>
              <a:t>You can see each character takes 3 bytes – for reference, </a:t>
            </a:r>
            <a:r>
              <a:rPr lang="en-GB" dirty="0">
                <a:solidFill>
                  <a:srgbClr val="FFC000"/>
                </a:solidFill>
              </a:rPr>
              <a:t>🎂</a:t>
            </a:r>
            <a:r>
              <a:rPr lang="en-US" sz="3200" dirty="0">
                <a:solidFill>
                  <a:srgbClr val="FFC000"/>
                </a:solidFill>
                <a:latin typeface="Bahnschrift SemiBold SemiConden" panose="020B0502040204020203" pitchFamily="34" charset="0"/>
              </a:rPr>
              <a:t> uses 4 bytes</a:t>
            </a:r>
            <a:endParaRPr lang="en-GB" b="1" dirty="0">
              <a:solidFill>
                <a:srgbClr val="FFC000"/>
              </a:solidFill>
            </a:endParaRPr>
          </a:p>
        </p:txBody>
      </p:sp>
    </p:spTree>
    <p:extLst>
      <p:ext uri="{BB962C8B-B14F-4D97-AF65-F5344CB8AC3E}">
        <p14:creationId xmlns:p14="http://schemas.microsoft.com/office/powerpoint/2010/main" val="34101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 calcmode="lin" valueType="num">
                                      <p:cBhvr>
                                        <p:cTn id="14"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1" grpId="0" build="p"/>
    </p:bldLst>
  </p:timing>
</p:sld>
</file>

<file path=ppt/slides/slide19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Text Encoding Summary</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B021DD"/>
            </a:solidFill>
          </a:ln>
          <a:effectLst>
            <a:glow rad="63500">
              <a:srgbClr val="B021DD">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81742"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Character set: collection of characters where each character has a unique binary code – </a:t>
            </a:r>
            <a:r>
              <a:rPr lang="en-US" sz="3200" dirty="0">
                <a:solidFill>
                  <a:srgbClr val="00CC00"/>
                </a:solidFill>
                <a:latin typeface="Bahnschrift SemiBold SemiConden" panose="020B0502040204020203" pitchFamily="34" charset="0"/>
              </a:rPr>
              <a:t>‘0’ = 48</a:t>
            </a:r>
            <a:r>
              <a:rPr lang="en-US" sz="3200" dirty="0">
                <a:solidFill>
                  <a:prstClr val="white"/>
                </a:solidFill>
                <a:latin typeface="Bahnschrift SemiBold SemiConden" panose="020B0502040204020203" pitchFamily="34" charset="0"/>
              </a:rPr>
              <a:t>, </a:t>
            </a:r>
            <a:r>
              <a:rPr lang="en-US" sz="3200" dirty="0">
                <a:solidFill>
                  <a:srgbClr val="FF0000"/>
                </a:solidFill>
                <a:latin typeface="Bahnschrift SemiBold SemiConden" panose="020B0502040204020203" pitchFamily="34" charset="0"/>
              </a:rPr>
              <a:t>‘A’ = 65</a:t>
            </a:r>
            <a:r>
              <a:rPr lang="en-US" sz="3200" dirty="0">
                <a:solidFill>
                  <a:prstClr val="white"/>
                </a:solidFill>
                <a:latin typeface="Bahnschrift SemiBold SemiConden" panose="020B0502040204020203" pitchFamily="34" charset="0"/>
              </a:rPr>
              <a:t>, </a:t>
            </a:r>
            <a:r>
              <a:rPr lang="en-US" sz="3200" dirty="0">
                <a:solidFill>
                  <a:srgbClr val="7002E8"/>
                </a:solidFill>
                <a:latin typeface="Bahnschrift SemiBold SemiConden" panose="020B0502040204020203" pitchFamily="34" charset="0"/>
              </a:rPr>
              <a:t>‘a’ = 97</a:t>
            </a:r>
            <a:endParaRPr kumimoji="0" lang="en-US" sz="3200" b="0" i="0" u="none" strike="noStrike" kern="1200" cap="none" spc="0" normalizeH="0" baseline="0" noProof="0" dirty="0">
              <a:ln>
                <a:noFill/>
              </a:ln>
              <a:solidFill>
                <a:srgbClr val="7002E8"/>
              </a:solidFill>
              <a:effectLst/>
              <a:uLnTx/>
              <a:uFillTx/>
              <a:latin typeface="Bahnschrift SemiBold SemiConden" panose="020B0502040204020203"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ASCII:</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Older</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Two</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versions: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standard (7-bit)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and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extended (8-bit)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can represent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128</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&amp;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256</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characters accordingly</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3200" baseline="0" dirty="0">
              <a:solidFill>
                <a:prstClr val="white"/>
              </a:solidFill>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Unicode:</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aseline="0" dirty="0">
                <a:solidFill>
                  <a:prstClr val="white"/>
                </a:solidFill>
                <a:latin typeface="Bahnschrift SemiBold SemiConden" panose="020B0502040204020203" pitchFamily="34" charset="0"/>
              </a:rPr>
              <a:t>Can</a:t>
            </a:r>
            <a:r>
              <a:rPr lang="en-US" sz="3200" dirty="0">
                <a:solidFill>
                  <a:prstClr val="white"/>
                </a:solidFill>
                <a:latin typeface="Bahnschrift SemiBold SemiConden" panose="020B0502040204020203" pitchFamily="34" charset="0"/>
              </a:rPr>
              <a:t> represent </a:t>
            </a:r>
            <a:r>
              <a:rPr lang="en-US" sz="3200" dirty="0">
                <a:solidFill>
                  <a:srgbClr val="00CC00"/>
                </a:solidFill>
                <a:latin typeface="Bahnschrift SemiBold SemiConden" panose="020B0502040204020203" pitchFamily="34" charset="0"/>
              </a:rPr>
              <a:t>all characters</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Uses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between </a:t>
            </a:r>
            <a:r>
              <a:rPr kumimoji="0" lang="en-US" sz="3200" b="0" i="0" u="none" strike="noStrike" kern="1200" cap="none" spc="0" normalizeH="0" noProof="0" dirty="0">
                <a:ln>
                  <a:noFill/>
                </a:ln>
                <a:solidFill>
                  <a:srgbClr val="7002E8"/>
                </a:solidFill>
                <a:effectLst/>
                <a:uLnTx/>
                <a:uFillTx/>
                <a:latin typeface="Bahnschrift SemiBold SemiConden" panose="020B0502040204020203" pitchFamily="34" charset="0"/>
                <a:ea typeface="+mn-ea"/>
                <a:cs typeface="+mn-cs"/>
              </a:rPr>
              <a:t>1-4 bytes per character</a:t>
            </a:r>
            <a:endParaRPr kumimoji="0" lang="en-US" sz="3200" b="0" i="0" u="none" strike="noStrike" kern="1200" cap="none" spc="0" normalizeH="0" baseline="0" noProof="0" dirty="0">
              <a:ln>
                <a:noFill/>
              </a:ln>
              <a:solidFill>
                <a:srgbClr val="7002E8"/>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13116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8" end="8"/>
                                            </p:txEl>
                                          </p:spTgt>
                                        </p:tgtEl>
                                        <p:attrNameLst>
                                          <p:attrName>style.visibility</p:attrName>
                                        </p:attrNameLst>
                                      </p:cBhvr>
                                      <p:to>
                                        <p:strVal val="visible"/>
                                      </p:to>
                                    </p:set>
                                    <p:anim calcmode="lin" valueType="num">
                                      <p:cBhvr>
                                        <p:cTn id="49"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1" dur="500"/>
                                        <p:tgtEl>
                                          <p:spTgt spid="2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19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1" y="0"/>
            <a:ext cx="12192001" cy="6858000"/>
          </a:xfrm>
          <a:prstGeom prst="rect">
            <a:avLst/>
          </a:pr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9618 AS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000" dirty="0">
                <a:solidFill>
                  <a:prstClr val="white"/>
                </a:solidFill>
                <a:latin typeface="Bahnschrift SemiBold SemiConden" panose="020B0502040204020203" pitchFamily="34" charset="0"/>
              </a:rPr>
              <a:t>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Images</a:t>
            </a:r>
          </a:p>
        </p:txBody>
      </p:sp>
    </p:spTree>
    <p:extLst>
      <p:ext uri="{BB962C8B-B14F-4D97-AF65-F5344CB8AC3E}">
        <p14:creationId xmlns:p14="http://schemas.microsoft.com/office/powerpoint/2010/main" val="1100972682"/>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Class Overview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Categories of image: bitmap &amp; vector</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Vector &amp; bitmap uses</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Key terms: resolution, colour depth, pixel, element, drawing list </a:t>
            </a:r>
            <a:r>
              <a:rPr lang="en-US" sz="3200" dirty="0" err="1">
                <a:solidFill>
                  <a:prstClr val="white"/>
                </a:solidFill>
                <a:latin typeface="Bahnschrift SemiBold SemiConden" panose="020B0502040204020203" pitchFamily="34" charset="0"/>
              </a:rPr>
              <a:t>etc</a:t>
            </a:r>
            <a:endParaRPr lang="en-US" sz="3200" dirty="0">
              <a:solidFill>
                <a:prstClr val="white"/>
              </a:solidFill>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Calculating</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image file size</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aseline="0" dirty="0">
                <a:solidFill>
                  <a:prstClr val="white"/>
                </a:solidFill>
                <a:latin typeface="Bahnschrift SemiBold SemiConden" panose="020B0502040204020203" pitchFamily="34" charset="0"/>
              </a:rPr>
              <a:t>Image header</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229306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0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Images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There are 2 categories of images we will look at: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Bitmap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00CC00"/>
                </a:solidFill>
                <a:latin typeface="Bahnschrift SemiBold SemiConden" panose="020B0502040204020203" pitchFamily="34" charset="0"/>
              </a:rPr>
              <a:t>Vector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Bitmaps you are probably familiar with – common </a:t>
            </a:r>
            <a:r>
              <a:rPr lang="en-US" sz="3200" dirty="0">
                <a:solidFill>
                  <a:srgbClr val="7002E8"/>
                </a:solidFill>
                <a:latin typeface="Bahnschrift SemiBold SemiConden" panose="020B0502040204020203" pitchFamily="34" charset="0"/>
              </a:rPr>
              <a:t>file formats </a:t>
            </a:r>
            <a:r>
              <a:rPr lang="en-US" sz="3200" dirty="0">
                <a:solidFill>
                  <a:prstClr val="white"/>
                </a:solidFill>
                <a:latin typeface="Bahnschrift SemiBold SemiConden" panose="020B0502040204020203" pitchFamily="34" charset="0"/>
              </a:rPr>
              <a:t>include: jpg, </a:t>
            </a:r>
            <a:r>
              <a:rPr lang="en-US" sz="3200" dirty="0" err="1">
                <a:solidFill>
                  <a:prstClr val="white"/>
                </a:solidFill>
                <a:latin typeface="Bahnschrift SemiBold SemiConden" panose="020B0502040204020203" pitchFamily="34" charset="0"/>
              </a:rPr>
              <a:t>png</a:t>
            </a:r>
            <a:r>
              <a:rPr lang="en-US" sz="3200" dirty="0">
                <a:solidFill>
                  <a:prstClr val="white"/>
                </a:solidFill>
                <a:latin typeface="Bahnschrift SemiBold SemiConden" panose="020B0502040204020203" pitchFamily="34" charset="0"/>
              </a:rPr>
              <a:t>, gif, tiff, bmp, </a:t>
            </a:r>
            <a:r>
              <a:rPr lang="en-US" sz="3200" dirty="0" err="1">
                <a:solidFill>
                  <a:prstClr val="white"/>
                </a:solidFill>
                <a:latin typeface="Bahnschrift SemiBold SemiConden" panose="020B0502040204020203" pitchFamily="34" charset="0"/>
              </a:rPr>
              <a:t>webp</a:t>
            </a:r>
            <a:r>
              <a:rPr lang="en-US" sz="3200" dirty="0">
                <a:solidFill>
                  <a:prstClr val="white"/>
                </a:solidFill>
                <a:latin typeface="Bahnschrift SemiBold SemiConden" panose="020B0502040204020203" pitchFamily="34" charset="0"/>
              </a:rPr>
              <a:t>, </a:t>
            </a:r>
            <a:r>
              <a:rPr lang="en-US" sz="3200" dirty="0" err="1">
                <a:solidFill>
                  <a:prstClr val="white"/>
                </a:solidFill>
                <a:latin typeface="Bahnschrift SemiBold SemiConden" panose="020B0502040204020203" pitchFamily="34" charset="0"/>
              </a:rPr>
              <a:t>avif</a:t>
            </a:r>
            <a:r>
              <a:rPr lang="en-US" sz="3200" dirty="0">
                <a:solidFill>
                  <a:prstClr val="white"/>
                </a:solidFill>
                <a:latin typeface="Bahnschrift SemiBold SemiConden" panose="020B0502040204020203" pitchFamily="34" charset="0"/>
              </a:rPr>
              <a:t> </a:t>
            </a:r>
            <a:r>
              <a:rPr lang="en-US" sz="3200" dirty="0" err="1">
                <a:solidFill>
                  <a:prstClr val="white"/>
                </a:solidFill>
                <a:latin typeface="Bahnschrift SemiBold SemiConden" panose="020B0502040204020203" pitchFamily="34" charset="0"/>
              </a:rPr>
              <a:t>etc</a:t>
            </a: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Vectors possibly</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not – </a:t>
            </a:r>
            <a:r>
              <a:rPr kumimoji="0" lang="en-US" sz="3200" b="0" i="0" u="none" strike="noStrike" kern="1200" cap="none" spc="0" normalizeH="0" noProof="0" dirty="0" err="1">
                <a:ln>
                  <a:noFill/>
                </a:ln>
                <a:solidFill>
                  <a:prstClr val="white"/>
                </a:solidFill>
                <a:effectLst/>
                <a:uLnTx/>
                <a:uFillTx/>
                <a:latin typeface="Bahnschrift SemiBold SemiConden" panose="020B0502040204020203" pitchFamily="34" charset="0"/>
                <a:ea typeface="+mn-ea"/>
                <a:cs typeface="+mn-cs"/>
              </a:rPr>
              <a:t>svg</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370470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7" end="7"/>
                                            </p:txEl>
                                          </p:spTgt>
                                        </p:tgtEl>
                                        <p:attrNameLst>
                                          <p:attrName>style.visibility</p:attrName>
                                        </p:attrNameLst>
                                      </p:cBhvr>
                                      <p:to>
                                        <p:strVal val="visible"/>
                                      </p:to>
                                    </p:set>
                                    <p:anim calcmode="lin" valueType="num">
                                      <p:cBhvr>
                                        <p:cTn id="35"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0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Bitmaps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Consist of individual </a:t>
            </a: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pi</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cture </a:t>
            </a: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el</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ement</a:t>
            </a: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s</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 </a:t>
            </a: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pi</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x</a:t>
            </a: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els</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srgbClr val="00CC00"/>
                </a:solidFill>
                <a:latin typeface="Bahnschrift SemiBold SemiConden" panose="020B0502040204020203" pitchFamily="34" charset="0"/>
              </a:rPr>
              <a:t>Pixel</a:t>
            </a:r>
            <a:r>
              <a:rPr lang="en-US" sz="3200" dirty="0">
                <a:solidFill>
                  <a:schemeClr val="bg1"/>
                </a:solidFill>
                <a:latin typeface="Bahnschrift SemiBold SemiConden" panose="020B0502040204020203" pitchFamily="34" charset="0"/>
              </a:rPr>
              <a:t>: the </a:t>
            </a:r>
            <a:r>
              <a:rPr lang="en-US" sz="3200" dirty="0">
                <a:solidFill>
                  <a:srgbClr val="00CC00"/>
                </a:solidFill>
                <a:latin typeface="Bahnschrift SemiBold SemiConden" panose="020B0502040204020203" pitchFamily="34" charset="0"/>
              </a:rPr>
              <a:t>smallest unit</a:t>
            </a:r>
            <a:r>
              <a:rPr lang="en-US" sz="3200" dirty="0">
                <a:solidFill>
                  <a:schemeClr val="bg1"/>
                </a:solidFill>
                <a:latin typeface="Bahnschrift SemiBold SemiConden" panose="020B0502040204020203" pitchFamily="34" charset="0"/>
              </a:rPr>
              <a:t> of an image or graphic that can be displayed on a digital device</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schemeClr val="bg1"/>
                </a:solidFill>
                <a:latin typeface="Bahnschrift SemiBold SemiConden" panose="020B0502040204020203" pitchFamily="34" charset="0"/>
              </a:rPr>
              <a:t>Each pixel has a </a:t>
            </a:r>
            <a:r>
              <a:rPr lang="en-US" sz="3200" dirty="0" err="1">
                <a:solidFill>
                  <a:srgbClr val="7002E8"/>
                </a:solidFill>
                <a:latin typeface="Bahnschrift SemiBold SemiConden" panose="020B0502040204020203" pitchFamily="34" charset="0"/>
              </a:rPr>
              <a:t>colour</a:t>
            </a:r>
            <a:r>
              <a:rPr lang="en-US" sz="3200" dirty="0">
                <a:solidFill>
                  <a:srgbClr val="7002E8"/>
                </a:solidFill>
                <a:latin typeface="Bahnschrift SemiBold SemiConden" panose="020B0502040204020203" pitchFamily="34" charset="0"/>
              </a:rPr>
              <a:t> value </a:t>
            </a:r>
            <a:r>
              <a:rPr lang="en-US" sz="3200" dirty="0">
                <a:solidFill>
                  <a:schemeClr val="bg1"/>
                </a:solidFill>
                <a:latin typeface="Bahnschrift SemiBold SemiConden" panose="020B0502040204020203" pitchFamily="34" charset="0"/>
              </a:rPr>
              <a:t>– could be RGB, black &amp; white </a:t>
            </a:r>
            <a:r>
              <a:rPr lang="en-US" sz="3200" dirty="0" err="1">
                <a:solidFill>
                  <a:schemeClr val="bg1"/>
                </a:solidFill>
                <a:latin typeface="Bahnschrift SemiBold SemiConden" panose="020B0502040204020203" pitchFamily="34" charset="0"/>
              </a:rPr>
              <a:t>etc</a:t>
            </a:r>
            <a:endParaRPr lang="en-US" sz="3200" dirty="0">
              <a:solidFill>
                <a:schemeClr val="bg1"/>
              </a:solidFill>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For</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example, an RGB value of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rPr>
              <a:t>FF</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rPr>
              <a:t>00</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rPr>
              <a:t>00</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 255 red, 0 green &amp; 0 blue</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aseline="0" dirty="0">
                <a:solidFill>
                  <a:srgbClr val="FF0000"/>
                </a:solidFill>
                <a:latin typeface="Bahnschrift SemiBold SemiConden" panose="020B0502040204020203" pitchFamily="34" charset="0"/>
              </a:rPr>
              <a:t>Resolution</a:t>
            </a:r>
            <a:r>
              <a:rPr lang="en-US" sz="3200" dirty="0">
                <a:solidFill>
                  <a:schemeClr val="bg1"/>
                </a:solidFill>
                <a:latin typeface="Bahnschrift SemiBold SemiConden" panose="020B0502040204020203" pitchFamily="34" charset="0"/>
              </a:rPr>
              <a:t> = number of pixels in image (i.e. higher resolution = higher quality)</a:t>
            </a:r>
          </a:p>
          <a:p>
            <a:pPr marL="457200" indent="-457200">
              <a:buFont typeface="Arial" panose="020B0604020202020204" pitchFamily="34" charset="0"/>
              <a:buChar char="•"/>
              <a:defRPr/>
            </a:pPr>
            <a:r>
              <a:rPr lang="en-US" sz="3200" dirty="0">
                <a:solidFill>
                  <a:schemeClr val="bg1"/>
                </a:solidFill>
                <a:latin typeface="Bahnschrift SemiBold SemiConden" panose="020B0502040204020203" pitchFamily="34" charset="0"/>
              </a:rPr>
              <a:t>Bitmaps can be considered a </a:t>
            </a:r>
            <a:r>
              <a:rPr lang="en-US" sz="3200" dirty="0">
                <a:solidFill>
                  <a:srgbClr val="FFC000"/>
                </a:solidFill>
                <a:latin typeface="Bahnschrift SemiBold SemiConden" panose="020B0502040204020203" pitchFamily="34" charset="0"/>
              </a:rPr>
              <a:t>2D array</a:t>
            </a:r>
            <a:r>
              <a:rPr lang="en-US" sz="3200" dirty="0">
                <a:solidFill>
                  <a:schemeClr val="bg1"/>
                </a:solidFill>
                <a:latin typeface="Bahnschrift SemiBold SemiConden" panose="020B0502040204020203" pitchFamily="34" charset="0"/>
              </a:rPr>
              <a:t> (matrix) of pixels</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srgbClr val="00CC00"/>
                </a:solidFill>
                <a:latin typeface="Bahnschrift SemiBold SemiConden" panose="020B0502040204020203" pitchFamily="34" charset="0"/>
              </a:rPr>
              <a:t>Bit depth</a:t>
            </a:r>
            <a:r>
              <a:rPr lang="en-US" sz="3200" dirty="0">
                <a:solidFill>
                  <a:schemeClr val="bg1"/>
                </a:solidFill>
                <a:latin typeface="Bahnschrift SemiBold SemiConden" panose="020B0502040204020203" pitchFamily="34" charset="0"/>
              </a:rPr>
              <a:t>/</a:t>
            </a:r>
            <a:r>
              <a:rPr lang="en-US" sz="3200" dirty="0" err="1">
                <a:solidFill>
                  <a:srgbClr val="00CC00"/>
                </a:solidFill>
                <a:latin typeface="Bahnschrift SemiBold SemiConden" panose="020B0502040204020203" pitchFamily="34" charset="0"/>
              </a:rPr>
              <a:t>colour</a:t>
            </a:r>
            <a:r>
              <a:rPr lang="en-US" sz="3200" dirty="0">
                <a:solidFill>
                  <a:srgbClr val="00CC00"/>
                </a:solidFill>
                <a:latin typeface="Bahnschrift SemiBold SemiConden" panose="020B0502040204020203" pitchFamily="34" charset="0"/>
              </a:rPr>
              <a:t> depth</a:t>
            </a:r>
            <a:r>
              <a:rPr lang="en-US" sz="3200" dirty="0">
                <a:solidFill>
                  <a:schemeClr val="bg1"/>
                </a:solidFill>
                <a:latin typeface="Bahnschrift SemiBold SemiConden" panose="020B0502040204020203" pitchFamily="34" charset="0"/>
              </a:rPr>
              <a:t> = number of bits to represent </a:t>
            </a:r>
            <a:r>
              <a:rPr lang="en-US" sz="3200" dirty="0" err="1">
                <a:solidFill>
                  <a:schemeClr val="bg1"/>
                </a:solidFill>
                <a:latin typeface="Bahnschrift SemiBold SemiConden" panose="020B0502040204020203" pitchFamily="34" charset="0"/>
              </a:rPr>
              <a:t>colour</a:t>
            </a:r>
            <a:r>
              <a:rPr lang="en-US" sz="3200" dirty="0">
                <a:solidFill>
                  <a:schemeClr val="bg1"/>
                </a:solidFill>
                <a:latin typeface="Bahnschrift SemiBold SemiConden" panose="020B0502040204020203" pitchFamily="34" charset="0"/>
              </a:rPr>
              <a:t> for each pixel</a:t>
            </a:r>
          </a:p>
        </p:txBody>
      </p:sp>
    </p:spTree>
    <p:extLst>
      <p:ext uri="{BB962C8B-B14F-4D97-AF65-F5344CB8AC3E}">
        <p14:creationId xmlns:p14="http://schemas.microsoft.com/office/powerpoint/2010/main" val="102736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5" end="5"/>
                                            </p:txEl>
                                          </p:spTgt>
                                        </p:tgtEl>
                                        <p:attrNameLst>
                                          <p:attrName>style.visibility</p:attrName>
                                        </p:attrNameLst>
                                      </p:cBhvr>
                                      <p:to>
                                        <p:strVal val="visible"/>
                                      </p:to>
                                    </p:set>
                                    <p:anim calcmode="lin" valueType="num">
                                      <p:cBhvr>
                                        <p:cTn id="42"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2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 calcmode="lin" valueType="num">
                                      <p:cBhvr>
                                        <p:cTn id="49"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0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77023B-1D94-4B31-9430-2E0D23BC85C4}"/>
              </a:ext>
            </a:extLst>
          </p:cNvPr>
          <p:cNvSpPr/>
          <p:nvPr/>
        </p:nvSpPr>
        <p:spPr>
          <a:xfrm>
            <a:off x="2830605" y="5069541"/>
            <a:ext cx="8417859" cy="1566582"/>
          </a:xfrm>
          <a:prstGeom prst="rect">
            <a:avLst/>
          </a:prstGeom>
        </p:spPr>
        <p:style>
          <a:lnRef idx="0">
            <a:schemeClr val="dk1"/>
          </a:lnRef>
          <a:fillRef idx="3">
            <a:schemeClr val="dk1"/>
          </a:fillRef>
          <a:effectRef idx="3">
            <a:schemeClr val="dk1"/>
          </a:effectRef>
          <a:fontRef idx="minor">
            <a:schemeClr val="lt1"/>
          </a:fontRef>
        </p:style>
        <p:txBody>
          <a:bodyPr rtlCol="0" anchor="ctr"/>
          <a:lstStyle/>
          <a:p>
            <a:pPr algn="ctr"/>
            <a:r>
              <a:rPr lang="en-US" sz="2000" dirty="0">
                <a:latin typeface="Bahnschrift SemiBold SemiConden" panose="020B0502040204020203" pitchFamily="34" charset="0"/>
              </a:rPr>
              <a:t>This picture shows a camera zooming in on the  pixels on a screen – you can see how each pixel actually consists of 3 sub-pixels (RGB)</a:t>
            </a:r>
            <a:br>
              <a:rPr lang="en-US" sz="2000" dirty="0">
                <a:latin typeface="Bahnschrift SemiBold SemiConden" panose="020B0502040204020203" pitchFamily="34" charset="0"/>
              </a:rPr>
            </a:br>
            <a:br>
              <a:rPr lang="en-US" sz="2000" dirty="0">
                <a:latin typeface="Bahnschrift SemiBold SemiConden" panose="020B0502040204020203" pitchFamily="34" charset="0"/>
              </a:rPr>
            </a:br>
            <a:r>
              <a:rPr lang="en-US" sz="2000" dirty="0">
                <a:latin typeface="Bahnschrift SemiBold SemiConden" panose="020B0502040204020203" pitchFamily="34" charset="0"/>
              </a:rPr>
              <a:t>Note how since this is white, we have all sub pixels on – i.e. </a:t>
            </a:r>
            <a:r>
              <a:rPr lang="en-US" sz="2000" dirty="0">
                <a:solidFill>
                  <a:srgbClr val="FF0000"/>
                </a:solidFill>
                <a:latin typeface="Bahnschrift SemiBold SemiConden" panose="020B0502040204020203" pitchFamily="34" charset="0"/>
              </a:rPr>
              <a:t>FF</a:t>
            </a:r>
            <a:r>
              <a:rPr lang="en-US" sz="2000" dirty="0">
                <a:solidFill>
                  <a:srgbClr val="00CC00"/>
                </a:solidFill>
                <a:latin typeface="Bahnschrift SemiBold SemiConden" panose="020B0502040204020203" pitchFamily="34" charset="0"/>
              </a:rPr>
              <a:t>FF</a:t>
            </a:r>
            <a:r>
              <a:rPr lang="en-US" sz="2000" dirty="0">
                <a:solidFill>
                  <a:srgbClr val="0000FF"/>
                </a:solidFill>
                <a:latin typeface="Bahnschrift SemiBold SemiConden" panose="020B0502040204020203" pitchFamily="34" charset="0"/>
              </a:rPr>
              <a:t>FF</a:t>
            </a:r>
            <a:endParaRPr lang="en-GB" sz="2000" dirty="0">
              <a:solidFill>
                <a:srgbClr val="0000FF"/>
              </a:solidFill>
              <a:latin typeface="Bahnschrift SemiBold SemiConden" panose="020B0502040204020203" pitchFamily="34" charset="0"/>
            </a:endParaRPr>
          </a:p>
        </p:txBody>
      </p:sp>
    </p:spTree>
    <p:extLst>
      <p:ext uri="{BB962C8B-B14F-4D97-AF65-F5344CB8AC3E}">
        <p14:creationId xmlns:p14="http://schemas.microsoft.com/office/powerpoint/2010/main" val="3558272437"/>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6814038"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Bitmap 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6814038"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1023562"/>
            <a:ext cx="6622678"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Here is a zoomed-in</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picture – each grid cell represents 1 pixel</a:t>
            </a:r>
          </a:p>
          <a:p>
            <a:pPr marR="0" lvl="0" defTabSz="914400" rtl="0" eaLnBrk="1" fontAlgn="auto" latinLnBrk="0" hangingPunct="1">
              <a:lnSpc>
                <a:spcPct val="100000"/>
              </a:lnSpc>
              <a:spcBef>
                <a:spcPts val="0"/>
              </a:spcBef>
              <a:spcAft>
                <a:spcPts val="0"/>
              </a:spcAft>
              <a:buClrTx/>
              <a:buSzTx/>
              <a:tabLst/>
              <a:defRPr/>
            </a:pPr>
            <a:endParaRPr lang="en-US" sz="3200" baseline="0" dirty="0">
              <a:solidFill>
                <a:schemeClr val="bg1"/>
              </a:solidFill>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What is the resolution of this image?</a:t>
            </a:r>
          </a:p>
          <a:p>
            <a:pPr marR="0" lvl="0" defTabSz="914400" rtl="0" eaLnBrk="1" fontAlgn="auto" latinLnBrk="0" hangingPunct="1">
              <a:lnSpc>
                <a:spcPct val="100000"/>
              </a:lnSpc>
              <a:spcBef>
                <a:spcPts val="0"/>
              </a:spcBef>
              <a:spcAft>
                <a:spcPts val="0"/>
              </a:spcAft>
              <a:buClrTx/>
              <a:buSzTx/>
              <a:tabLst/>
              <a:defRPr/>
            </a:pPr>
            <a:r>
              <a:rPr lang="en-US" sz="3200" noProof="0" dirty="0">
                <a:solidFill>
                  <a:srgbClr val="00CC00"/>
                </a:solidFill>
                <a:latin typeface="Bahnschrift SemiBold SemiConden" panose="020B0502040204020203" pitchFamily="34" charset="0"/>
              </a:rPr>
              <a:t>10x10</a:t>
            </a:r>
            <a:endPar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endParaRPr lang="en-US" sz="3200" baseline="0" dirty="0">
              <a:solidFill>
                <a:schemeClr val="bg1"/>
              </a:solidFill>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lang="en-US" sz="3200" noProof="0" dirty="0">
                <a:solidFill>
                  <a:schemeClr val="bg1"/>
                </a:solidFill>
                <a:latin typeface="Bahnschrift SemiBold SemiConden" panose="020B0502040204020203" pitchFamily="34" charset="0"/>
              </a:rPr>
              <a:t>How many bits do you think would be needed to represent black &amp; white image?</a:t>
            </a:r>
          </a:p>
          <a:p>
            <a:pPr marR="0" lvl="0"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dirty="0">
              <a:ln>
                <a:noFill/>
              </a:ln>
              <a:solidFill>
                <a:schemeClr val="bg1"/>
              </a:solidFill>
              <a:effectLst/>
              <a:uLnTx/>
              <a:uFillTx/>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lang="en-US" sz="3200" noProof="0" dirty="0">
                <a:solidFill>
                  <a:schemeClr val="bg1"/>
                </a:solidFill>
                <a:latin typeface="Bahnschrift SemiBold SemiConden" panose="020B0502040204020203" pitchFamily="34" charset="0"/>
              </a:rPr>
              <a:t>Only </a:t>
            </a:r>
            <a:r>
              <a:rPr lang="en-US" sz="3200" noProof="0" dirty="0">
                <a:solidFill>
                  <a:srgbClr val="00B0F0"/>
                </a:solidFill>
                <a:latin typeface="Bahnschrift SemiBold SemiConden" panose="020B0502040204020203" pitchFamily="34" charset="0"/>
              </a:rPr>
              <a:t>1</a:t>
            </a:r>
            <a:r>
              <a:rPr lang="en-US" sz="3200" noProof="0" dirty="0">
                <a:solidFill>
                  <a:schemeClr val="bg1"/>
                </a:solidFill>
                <a:latin typeface="Bahnschrift SemiBold SemiConden" panose="020B0502040204020203" pitchFamily="34" charset="0"/>
              </a:rPr>
              <a:t>  - e.g. 0 = black; 1 = white</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pic>
        <p:nvPicPr>
          <p:cNvPr id="4" name="Picture 3">
            <a:extLst>
              <a:ext uri="{FF2B5EF4-FFF2-40B4-BE49-F238E27FC236}">
                <a16:creationId xmlns:a16="http://schemas.microsoft.com/office/drawing/2014/main" id="{B37AF73D-0CBB-4B6E-AC34-46F346DB8126}"/>
              </a:ext>
            </a:extLst>
          </p:cNvPr>
          <p:cNvPicPr>
            <a:picLocks noChangeAspect="1"/>
          </p:cNvPicPr>
          <p:nvPr/>
        </p:nvPicPr>
        <p:blipFill>
          <a:blip r:embed="rId3"/>
          <a:stretch>
            <a:fillRect/>
          </a:stretch>
        </p:blipFill>
        <p:spPr>
          <a:xfrm>
            <a:off x="7786054" y="360948"/>
            <a:ext cx="3829584" cy="3801005"/>
          </a:xfrm>
          <a:prstGeom prst="rect">
            <a:avLst/>
          </a:prstGeom>
        </p:spPr>
      </p:pic>
      <p:pic>
        <p:nvPicPr>
          <p:cNvPr id="7" name="Picture 6">
            <a:extLst>
              <a:ext uri="{FF2B5EF4-FFF2-40B4-BE49-F238E27FC236}">
                <a16:creationId xmlns:a16="http://schemas.microsoft.com/office/drawing/2014/main" id="{54E1BF31-3F7F-4F8F-A414-C92C2237F532}"/>
              </a:ext>
            </a:extLst>
          </p:cNvPr>
          <p:cNvPicPr>
            <a:picLocks noChangeAspect="1"/>
          </p:cNvPicPr>
          <p:nvPr/>
        </p:nvPicPr>
        <p:blipFill>
          <a:blip r:embed="rId4"/>
          <a:stretch>
            <a:fillRect/>
          </a:stretch>
        </p:blipFill>
        <p:spPr>
          <a:xfrm>
            <a:off x="8452625" y="4258995"/>
            <a:ext cx="2410408" cy="2406390"/>
          </a:xfrm>
          <a:prstGeom prst="rect">
            <a:avLst/>
          </a:prstGeom>
        </p:spPr>
      </p:pic>
    </p:spTree>
    <p:extLst>
      <p:ext uri="{BB962C8B-B14F-4D97-AF65-F5344CB8AC3E}">
        <p14:creationId xmlns:p14="http://schemas.microsoft.com/office/powerpoint/2010/main" val="141403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7" end="7"/>
                                            </p:txEl>
                                          </p:spTgt>
                                        </p:tgtEl>
                                        <p:attrNameLst>
                                          <p:attrName>style.visibility</p:attrName>
                                        </p:attrNameLst>
                                      </p:cBhvr>
                                      <p:to>
                                        <p:strVal val="visible"/>
                                      </p:to>
                                    </p:set>
                                    <p:anim calcmode="lin" valueType="num">
                                      <p:cBhvr>
                                        <p:cTn id="35"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0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6814038"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Bitmap 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6814038"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1023562"/>
            <a:ext cx="7246788"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What would the </a:t>
            </a:r>
            <a:r>
              <a:rPr kumimoji="0" lang="en-US" sz="3200" b="0" i="0" u="none" strike="noStrike" kern="1200" cap="none" spc="0" normalizeH="0" baseline="0" noProof="0" dirty="0" err="1">
                <a:ln>
                  <a:noFill/>
                </a:ln>
                <a:solidFill>
                  <a:schemeClr val="bg1"/>
                </a:solidFill>
                <a:effectLst/>
                <a:uLnTx/>
                <a:uFillTx/>
                <a:latin typeface="Bahnschrift SemiBold SemiConden" panose="020B0502040204020203" pitchFamily="34" charset="0"/>
              </a:rPr>
              <a:t>colour</a:t>
            </a:r>
            <a:r>
              <a:rPr lang="en-US" sz="3200" dirty="0">
                <a:solidFill>
                  <a:schemeClr val="bg1"/>
                </a:solidFill>
                <a:latin typeface="Bahnschrift SemiBold SemiConden" panose="020B0502040204020203" pitchFamily="34" charset="0"/>
              </a:rPr>
              <a:t>/bit depth of this image be?</a:t>
            </a:r>
          </a:p>
          <a:p>
            <a:pPr marR="0" lvl="0"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lang="en-US" sz="3200" dirty="0">
                <a:solidFill>
                  <a:srgbClr val="00B0F0"/>
                </a:solidFill>
                <a:latin typeface="Bahnschrift SemiBold SemiConden" panose="020B0502040204020203" pitchFamily="34" charset="0"/>
              </a:rPr>
              <a:t>1</a:t>
            </a:r>
          </a:p>
          <a:p>
            <a:pPr marR="0" lvl="0"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Can you then figure out the file size of an image? And can you figure out the formula?</a:t>
            </a:r>
          </a:p>
          <a:p>
            <a:pPr marR="0" lvl="0" defTabSz="914400" rtl="0" eaLnBrk="1" fontAlgn="auto" latinLnBrk="0" hangingPunct="1">
              <a:lnSpc>
                <a:spcPct val="100000"/>
              </a:lnSpc>
              <a:spcBef>
                <a:spcPts val="0"/>
              </a:spcBef>
              <a:spcAft>
                <a:spcPts val="0"/>
              </a:spcAft>
              <a:buClrTx/>
              <a:buSzTx/>
              <a:tabLst/>
              <a:defRPr/>
            </a:pPr>
            <a:endParaRPr lang="en-US" sz="3200" dirty="0">
              <a:solidFill>
                <a:schemeClr val="bg1"/>
              </a:solidFill>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Intuitively: num pixels * size of each pixel</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Specifically = </a:t>
            </a:r>
            <a:r>
              <a:rPr lang="en-US" sz="3200" dirty="0">
                <a:solidFill>
                  <a:srgbClr val="00CC00"/>
                </a:solidFill>
                <a:latin typeface="Bahnschrift SemiBold SemiConden" panose="020B0502040204020203" pitchFamily="34" charset="0"/>
              </a:rPr>
              <a:t>resolution</a:t>
            </a:r>
            <a:r>
              <a:rPr lang="en-US" sz="3200" dirty="0">
                <a:solidFill>
                  <a:schemeClr val="bg1"/>
                </a:solidFill>
                <a:latin typeface="Bahnschrift SemiBold SemiConden" panose="020B0502040204020203" pitchFamily="34" charset="0"/>
              </a:rPr>
              <a:t> * </a:t>
            </a:r>
            <a:r>
              <a:rPr lang="en-US" sz="3200" dirty="0">
                <a:solidFill>
                  <a:srgbClr val="FFC000"/>
                </a:solidFill>
                <a:latin typeface="Bahnschrift SemiBold SemiConden" panose="020B0502040204020203" pitchFamily="34" charset="0"/>
              </a:rPr>
              <a:t>bit depth</a:t>
            </a:r>
          </a:p>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(10 * 10) * 1 = 100bits</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pic>
        <p:nvPicPr>
          <p:cNvPr id="4" name="Picture 3">
            <a:extLst>
              <a:ext uri="{FF2B5EF4-FFF2-40B4-BE49-F238E27FC236}">
                <a16:creationId xmlns:a16="http://schemas.microsoft.com/office/drawing/2014/main" id="{B37AF73D-0CBB-4B6E-AC34-46F346DB8126}"/>
              </a:ext>
            </a:extLst>
          </p:cNvPr>
          <p:cNvPicPr>
            <a:picLocks noChangeAspect="1"/>
          </p:cNvPicPr>
          <p:nvPr/>
        </p:nvPicPr>
        <p:blipFill>
          <a:blip r:embed="rId3"/>
          <a:stretch>
            <a:fillRect/>
          </a:stretch>
        </p:blipFill>
        <p:spPr>
          <a:xfrm>
            <a:off x="7786054" y="360948"/>
            <a:ext cx="3829584" cy="3801005"/>
          </a:xfrm>
          <a:prstGeom prst="rect">
            <a:avLst/>
          </a:prstGeom>
        </p:spPr>
      </p:pic>
      <p:pic>
        <p:nvPicPr>
          <p:cNvPr id="8" name="Picture 7">
            <a:extLst>
              <a:ext uri="{FF2B5EF4-FFF2-40B4-BE49-F238E27FC236}">
                <a16:creationId xmlns:a16="http://schemas.microsoft.com/office/drawing/2014/main" id="{6DC458D0-872C-467B-8C64-8EB6B96B8CE8}"/>
              </a:ext>
            </a:extLst>
          </p:cNvPr>
          <p:cNvPicPr>
            <a:picLocks noChangeAspect="1"/>
          </p:cNvPicPr>
          <p:nvPr/>
        </p:nvPicPr>
        <p:blipFill>
          <a:blip r:embed="rId4"/>
          <a:stretch>
            <a:fillRect/>
          </a:stretch>
        </p:blipFill>
        <p:spPr>
          <a:xfrm>
            <a:off x="8452625" y="4258995"/>
            <a:ext cx="2410408" cy="2406390"/>
          </a:xfrm>
          <a:prstGeom prst="rect">
            <a:avLst/>
          </a:prstGeom>
        </p:spPr>
      </p:pic>
    </p:spTree>
    <p:extLst>
      <p:ext uri="{BB962C8B-B14F-4D97-AF65-F5344CB8AC3E}">
        <p14:creationId xmlns:p14="http://schemas.microsoft.com/office/powerpoint/2010/main" val="1294783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6" end="6"/>
                                            </p:txEl>
                                          </p:spTgt>
                                        </p:tgtEl>
                                        <p:attrNameLst>
                                          <p:attrName>style.visibility</p:attrName>
                                        </p:attrNameLst>
                                      </p:cBhvr>
                                      <p:to>
                                        <p:strVal val="visible"/>
                                      </p:to>
                                    </p:set>
                                    <p:anim calcmode="lin" valueType="num">
                                      <p:cBhvr>
                                        <p:cTn id="28"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4">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7" end="7"/>
                                            </p:txEl>
                                          </p:spTgt>
                                        </p:tgtEl>
                                        <p:attrNameLst>
                                          <p:attrName>style.visibility</p:attrName>
                                        </p:attrNameLst>
                                      </p:cBhvr>
                                      <p:to>
                                        <p:strVal val="visible"/>
                                      </p:to>
                                    </p:set>
                                    <p:anim calcmode="lin" valueType="num">
                                      <p:cBhvr>
                                        <p:cTn id="35"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2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8" end="8"/>
                                            </p:txEl>
                                          </p:spTgt>
                                        </p:tgtEl>
                                        <p:attrNameLst>
                                          <p:attrName>style.visibility</p:attrName>
                                        </p:attrNameLst>
                                      </p:cBhvr>
                                      <p:to>
                                        <p:strVal val="visible"/>
                                      </p:to>
                                    </p:set>
                                    <p:anim calcmode="lin" valueType="num">
                                      <p:cBhvr>
                                        <p:cTn id="42"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44" dur="500"/>
                                        <p:tgtEl>
                                          <p:spTgt spid="2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0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Bitmaps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663540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As mentioned, </a:t>
            </a:r>
            <a:r>
              <a:rPr kumimoji="0" lang="en-US" sz="3200" b="0" i="0" u="none" strike="noStrike" kern="1200" cap="none" spc="0" normalizeH="0" baseline="0" noProof="0" dirty="0" err="1">
                <a:ln>
                  <a:noFill/>
                </a:ln>
                <a:solidFill>
                  <a:schemeClr val="bg1"/>
                </a:solidFill>
                <a:effectLst/>
                <a:uLnTx/>
                <a:uFillTx/>
                <a:latin typeface="Bahnschrift SemiBold SemiConden" panose="020B0502040204020203" pitchFamily="34" charset="0"/>
              </a:rPr>
              <a:t>coloured</a:t>
            </a: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 bitmap</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images often use 6 hex digits like FFFF00 – how many bits are being used? And do you know what </a:t>
            </a:r>
            <a:r>
              <a:rPr kumimoji="0" lang="en-US" sz="3200" b="0" i="0" u="none" strike="noStrike" kern="1200" cap="none" spc="0" normalizeH="0" noProof="0" dirty="0" err="1">
                <a:ln>
                  <a:noFill/>
                </a:ln>
                <a:solidFill>
                  <a:schemeClr val="bg1"/>
                </a:solidFill>
                <a:effectLst/>
                <a:uLnTx/>
                <a:uFillTx/>
                <a:latin typeface="Bahnschrift SemiBold SemiConden" panose="020B0502040204020203" pitchFamily="34" charset="0"/>
              </a:rPr>
              <a:t>colour</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this would be?</a:t>
            </a:r>
          </a:p>
          <a:p>
            <a:pPr marR="0" lvl="0" defTabSz="914400" rtl="0" eaLnBrk="1" fontAlgn="auto" latinLnBrk="0" hangingPunct="1">
              <a:lnSpc>
                <a:spcPct val="100000"/>
              </a:lnSpc>
              <a:spcBef>
                <a:spcPts val="0"/>
              </a:spcBef>
              <a:spcAft>
                <a:spcPts val="0"/>
              </a:spcAft>
              <a:buClrTx/>
              <a:buSzTx/>
              <a:tabLst/>
              <a:defRPr/>
            </a:pPr>
            <a:endParaRPr lang="en-US" sz="3200" baseline="0" dirty="0">
              <a:solidFill>
                <a:schemeClr val="bg1"/>
              </a:solidFill>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lang="en-US" sz="3200" dirty="0">
                <a:solidFill>
                  <a:srgbClr val="FFC000"/>
                </a:solidFill>
                <a:latin typeface="Bahnschrift SemiBold SemiConden" panose="020B0502040204020203" pitchFamily="34" charset="0"/>
              </a:rPr>
              <a:t>1 hex digit </a:t>
            </a:r>
            <a:r>
              <a:rPr lang="en-US" sz="3200" dirty="0">
                <a:solidFill>
                  <a:schemeClr val="bg1"/>
                </a:solidFill>
                <a:latin typeface="Bahnschrift SemiBold SemiConden" panose="020B0502040204020203" pitchFamily="34" charset="0"/>
              </a:rPr>
              <a:t>= </a:t>
            </a:r>
            <a:r>
              <a:rPr lang="en-US" sz="3200" dirty="0">
                <a:solidFill>
                  <a:srgbClr val="00CC00"/>
                </a:solidFill>
                <a:latin typeface="Bahnschrift SemiBold SemiConden" panose="020B0502040204020203" pitchFamily="34" charset="0"/>
              </a:rPr>
              <a:t>4 bits</a:t>
            </a:r>
            <a:r>
              <a:rPr lang="en-US" sz="3200" dirty="0">
                <a:solidFill>
                  <a:schemeClr val="bg1"/>
                </a:solidFill>
                <a:latin typeface="Bahnschrift SemiBold SemiConden" panose="020B0502040204020203" pitchFamily="34" charset="0"/>
              </a:rPr>
              <a:t>. So 6 hex digits = </a:t>
            </a:r>
            <a:r>
              <a:rPr lang="en-US" sz="3200" dirty="0">
                <a:solidFill>
                  <a:srgbClr val="00B0F0"/>
                </a:solidFill>
                <a:latin typeface="Bahnschrift SemiBold SemiConden" panose="020B0502040204020203" pitchFamily="34" charset="0"/>
              </a:rPr>
              <a:t>24 bits</a:t>
            </a:r>
          </a:p>
          <a:p>
            <a:pPr marR="0" lvl="0"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255</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red, 255 green &amp; 0 blue – so the pixel would be </a:t>
            </a:r>
            <a:r>
              <a:rPr kumimoji="0" lang="en-US" sz="3200" b="0" i="0" u="none" strike="noStrike" kern="1200" cap="none" spc="0" normalizeH="0" noProof="0" dirty="0">
                <a:ln>
                  <a:noFill/>
                </a:ln>
                <a:solidFill>
                  <a:srgbClr val="FFFF00"/>
                </a:solidFill>
                <a:effectLst/>
                <a:uLnTx/>
                <a:uFillTx/>
                <a:latin typeface="Bahnschrift SemiBold SemiConden" panose="020B0502040204020203" pitchFamily="34" charset="0"/>
              </a:rPr>
              <a:t>yellow</a:t>
            </a:r>
            <a:endParaRPr kumimoji="0" lang="en-US" sz="3200" b="0" i="0" u="none" strike="noStrike" kern="1200" cap="none" spc="0" normalizeH="0" baseline="0" noProof="0" dirty="0">
              <a:ln>
                <a:noFill/>
              </a:ln>
              <a:solidFill>
                <a:srgbClr val="FFFF00"/>
              </a:solidFill>
              <a:effectLst/>
              <a:uLnTx/>
              <a:uFillTx/>
              <a:latin typeface="Bahnschrift SemiBold SemiConden" panose="020B0502040204020203" pitchFamily="34" charset="0"/>
            </a:endParaRPr>
          </a:p>
        </p:txBody>
      </p:sp>
      <p:pic>
        <p:nvPicPr>
          <p:cNvPr id="8" name="Picture 7">
            <a:extLst>
              <a:ext uri="{FF2B5EF4-FFF2-40B4-BE49-F238E27FC236}">
                <a16:creationId xmlns:a16="http://schemas.microsoft.com/office/drawing/2014/main" id="{422AD46C-2B1E-4A0D-964C-E9CAC8F1172D}"/>
              </a:ext>
            </a:extLst>
          </p:cNvPr>
          <p:cNvPicPr>
            <a:picLocks noChangeAspect="1"/>
          </p:cNvPicPr>
          <p:nvPr/>
        </p:nvPicPr>
        <p:blipFill>
          <a:blip r:embed="rId3"/>
          <a:stretch>
            <a:fillRect/>
          </a:stretch>
        </p:blipFill>
        <p:spPr>
          <a:xfrm>
            <a:off x="6954714" y="1916827"/>
            <a:ext cx="5020376" cy="3762900"/>
          </a:xfrm>
          <a:prstGeom prst="rect">
            <a:avLst/>
          </a:prstGeom>
        </p:spPr>
      </p:pic>
      <p:sp>
        <p:nvSpPr>
          <p:cNvPr id="11" name="Rectangle 10">
            <a:extLst>
              <a:ext uri="{FF2B5EF4-FFF2-40B4-BE49-F238E27FC236}">
                <a16:creationId xmlns:a16="http://schemas.microsoft.com/office/drawing/2014/main" id="{1301CD23-69A6-48D3-8403-82D203D41522}"/>
              </a:ext>
            </a:extLst>
          </p:cNvPr>
          <p:cNvSpPr/>
          <p:nvPr/>
        </p:nvSpPr>
        <p:spPr>
          <a:xfrm>
            <a:off x="6954714" y="2171700"/>
            <a:ext cx="3877409" cy="314813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What </a:t>
            </a:r>
            <a:r>
              <a:rPr lang="en-US" sz="3200" dirty="0" err="1">
                <a:solidFill>
                  <a:prstClr val="white"/>
                </a:solidFill>
                <a:latin typeface="Bahnschrift SemiBold SemiConden" panose="020B0502040204020203" pitchFamily="34" charset="0"/>
              </a:rPr>
              <a:t>colour</a:t>
            </a:r>
            <a:r>
              <a:rPr lang="en-US" sz="3200" dirty="0">
                <a:solidFill>
                  <a:prstClr val="white"/>
                </a:solidFill>
                <a:latin typeface="Bahnschrift SemiBold SemiConden" panose="020B0502040204020203" pitchFamily="34" charset="0"/>
              </a:rPr>
              <a:t> would FFFF00 be?</a:t>
            </a:r>
          </a:p>
        </p:txBody>
      </p:sp>
    </p:spTree>
    <p:extLst>
      <p:ext uri="{BB962C8B-B14F-4D97-AF65-F5344CB8AC3E}">
        <p14:creationId xmlns:p14="http://schemas.microsoft.com/office/powerpoint/2010/main" val="31442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xit" presetSubtype="8" fill="hold" grpId="0" nodeType="clickEffect">
                                  <p:stCondLst>
                                    <p:cond delay="0"/>
                                  </p:stCondLst>
                                  <p:childTnLst>
                                    <p:animEffect transition="out" filter="wipe(left)">
                                      <p:cBhvr>
                                        <p:cTn id="27" dur="500"/>
                                        <p:tgtEl>
                                          <p:spTgt spid="11"/>
                                        </p:tgtEl>
                                      </p:cBhvr>
                                    </p:animEffect>
                                    <p:set>
                                      <p:cBhvr>
                                        <p:cTn id="28"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1" grpId="0" animBg="1"/>
    </p:bldLst>
  </p:timing>
</p:sld>
</file>

<file path=ppt/slides/slide20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Bitmaps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6635401"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As well as 24-bit</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RGB, 32-bit RGBA is also common</a:t>
            </a:r>
          </a:p>
          <a:p>
            <a:pPr marR="0" lvl="0" defTabSz="914400" rtl="0" eaLnBrk="1" fontAlgn="auto" latinLnBrk="0" hangingPunct="1">
              <a:lnSpc>
                <a:spcPct val="100000"/>
              </a:lnSpc>
              <a:spcBef>
                <a:spcPts val="0"/>
              </a:spcBef>
              <a:spcAft>
                <a:spcPts val="0"/>
              </a:spcAft>
              <a:buClrTx/>
              <a:buSzTx/>
              <a:tabLst/>
              <a:defRPr/>
            </a:pPr>
            <a:endParaRPr lang="en-US" sz="3200" baseline="0" dirty="0">
              <a:solidFill>
                <a:schemeClr val="bg1"/>
              </a:solidFill>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The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rPr>
              <a:t>A</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stands for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rPr>
              <a:t>alpha</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which is the opacity – i.e. 00 = completely transparent, while FF = completely opaque</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pic>
        <p:nvPicPr>
          <p:cNvPr id="3" name="Picture 2">
            <a:extLst>
              <a:ext uri="{FF2B5EF4-FFF2-40B4-BE49-F238E27FC236}">
                <a16:creationId xmlns:a16="http://schemas.microsoft.com/office/drawing/2014/main" id="{20C649F6-C828-491F-AA5D-BC42909B72AF}"/>
              </a:ext>
            </a:extLst>
          </p:cNvPr>
          <p:cNvPicPr>
            <a:picLocks noChangeAspect="1"/>
          </p:cNvPicPr>
          <p:nvPr/>
        </p:nvPicPr>
        <p:blipFill>
          <a:blip r:embed="rId3"/>
          <a:stretch>
            <a:fillRect/>
          </a:stretch>
        </p:blipFill>
        <p:spPr>
          <a:xfrm>
            <a:off x="7602012" y="1755806"/>
            <a:ext cx="4206057" cy="4369930"/>
          </a:xfrm>
          <a:prstGeom prst="rect">
            <a:avLst/>
          </a:prstGeom>
        </p:spPr>
      </p:pic>
    </p:spTree>
    <p:extLst>
      <p:ext uri="{BB962C8B-B14F-4D97-AF65-F5344CB8AC3E}">
        <p14:creationId xmlns:p14="http://schemas.microsoft.com/office/powerpoint/2010/main" val="165648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0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5037992"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Bitmaps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5037992"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4" y="1023562"/>
            <a:ext cx="4621964"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We can actually use </a:t>
            </a:r>
            <a:r>
              <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rPr>
              <a:t>any number of bits</a:t>
            </a: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 for</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each pixel</a:t>
            </a:r>
          </a:p>
          <a:p>
            <a:pPr marR="0" lvl="0" defTabSz="914400" rtl="0" eaLnBrk="1" fontAlgn="auto" latinLnBrk="0" hangingPunct="1">
              <a:lnSpc>
                <a:spcPct val="100000"/>
              </a:lnSpc>
              <a:spcBef>
                <a:spcPts val="0"/>
              </a:spcBef>
              <a:spcAft>
                <a:spcPts val="0"/>
              </a:spcAft>
              <a:buClrTx/>
              <a:buSzTx/>
              <a:tabLst/>
              <a:defRPr/>
            </a:pPr>
            <a:endParaRPr lang="en-US" sz="3200" baseline="0" dirty="0">
              <a:solidFill>
                <a:schemeClr val="bg1"/>
              </a:solidFill>
              <a:latin typeface="Bahnschrift SemiBold SemiConden" panose="020B0502040204020203" pitchFamily="34" charset="0"/>
            </a:endParaRPr>
          </a:p>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Here are 3 images with a different number of available </a:t>
            </a:r>
            <a:r>
              <a:rPr kumimoji="0" lang="en-US" sz="3200" b="0" i="0" u="none" strike="noStrike" kern="1200" cap="none" spc="0" normalizeH="0" noProof="0" dirty="0" err="1">
                <a:ln>
                  <a:noFill/>
                </a:ln>
                <a:solidFill>
                  <a:schemeClr val="bg1"/>
                </a:solidFill>
                <a:effectLst/>
                <a:uLnTx/>
                <a:uFillTx/>
                <a:latin typeface="Bahnschrift SemiBold SemiConden" panose="020B0502040204020203" pitchFamily="34" charset="0"/>
              </a:rPr>
              <a:t>colours</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and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rPr>
              <a:t>bit</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rPr>
              <a:t>colour depth</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 the file sizes are also listed</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pic>
        <p:nvPicPr>
          <p:cNvPr id="9" name="Picture 8">
            <a:extLst>
              <a:ext uri="{FF2B5EF4-FFF2-40B4-BE49-F238E27FC236}">
                <a16:creationId xmlns:a16="http://schemas.microsoft.com/office/drawing/2014/main" id="{957C8E97-6607-40A0-BE63-62254158F2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0412" y="4502161"/>
            <a:ext cx="3084496" cy="2056330"/>
          </a:xfrm>
          <a:prstGeom prst="rect">
            <a:avLst/>
          </a:prstGeom>
        </p:spPr>
      </p:pic>
      <p:sp>
        <p:nvSpPr>
          <p:cNvPr id="14" name="Rectangle 13">
            <a:extLst>
              <a:ext uri="{FF2B5EF4-FFF2-40B4-BE49-F238E27FC236}">
                <a16:creationId xmlns:a16="http://schemas.microsoft.com/office/drawing/2014/main" id="{0291E8AF-6A47-483C-8B6A-5E1602BEC1A5}"/>
              </a:ext>
            </a:extLst>
          </p:cNvPr>
          <p:cNvSpPr/>
          <p:nvPr/>
        </p:nvSpPr>
        <p:spPr>
          <a:xfrm>
            <a:off x="5037992" y="97783"/>
            <a:ext cx="3952420" cy="20563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4</a:t>
            </a: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 </a:t>
            </a:r>
            <a:r>
              <a:rPr kumimoji="0" lang="en-US" sz="3200" b="0" i="0" u="none" strike="noStrike" kern="1200" cap="none" spc="0" normalizeH="0" baseline="0" noProof="0" dirty="0" err="1">
                <a:ln>
                  <a:noFill/>
                </a:ln>
                <a:solidFill>
                  <a:schemeClr val="bg1"/>
                </a:solidFill>
                <a:effectLst/>
                <a:uLnTx/>
                <a:uFillTx/>
                <a:latin typeface="Bahnschrift SemiBold SemiConden" panose="020B0502040204020203" pitchFamily="34" charset="0"/>
              </a:rPr>
              <a:t>colours</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4 bits per pixel</a:t>
            </a: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(2 bits not supported)</a:t>
            </a: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337KB</a:t>
            </a:r>
          </a:p>
        </p:txBody>
      </p:sp>
      <p:sp>
        <p:nvSpPr>
          <p:cNvPr id="15" name="Rectangle 14">
            <a:extLst>
              <a:ext uri="{FF2B5EF4-FFF2-40B4-BE49-F238E27FC236}">
                <a16:creationId xmlns:a16="http://schemas.microsoft.com/office/drawing/2014/main" id="{E2360EF5-0FE5-434E-AE5E-87B3973252AC}"/>
              </a:ext>
            </a:extLst>
          </p:cNvPr>
          <p:cNvSpPr/>
          <p:nvPr/>
        </p:nvSpPr>
        <p:spPr>
          <a:xfrm>
            <a:off x="5037992" y="2299965"/>
            <a:ext cx="3952420" cy="20563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50</a:t>
            </a: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 </a:t>
            </a:r>
            <a:r>
              <a:rPr kumimoji="0" lang="en-US" sz="3200" b="0" i="0" u="none" strike="noStrike" kern="1200" cap="none" spc="0" normalizeH="0" baseline="0" noProof="0" dirty="0" err="1">
                <a:ln>
                  <a:noFill/>
                </a:ln>
                <a:solidFill>
                  <a:schemeClr val="bg1"/>
                </a:solidFill>
                <a:effectLst/>
                <a:uLnTx/>
                <a:uFillTx/>
                <a:latin typeface="Bahnschrift SemiBold SemiConden" panose="020B0502040204020203" pitchFamily="34" charset="0"/>
              </a:rPr>
              <a:t>colours</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8 bits per pixel</a:t>
            </a: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817KB</a:t>
            </a:r>
          </a:p>
        </p:txBody>
      </p:sp>
      <p:sp>
        <p:nvSpPr>
          <p:cNvPr id="16" name="Rectangle 15">
            <a:extLst>
              <a:ext uri="{FF2B5EF4-FFF2-40B4-BE49-F238E27FC236}">
                <a16:creationId xmlns:a16="http://schemas.microsoft.com/office/drawing/2014/main" id="{605A3F12-705D-479E-8D21-2262A9CCCEBD}"/>
              </a:ext>
            </a:extLst>
          </p:cNvPr>
          <p:cNvSpPr/>
          <p:nvPr/>
        </p:nvSpPr>
        <p:spPr>
          <a:xfrm>
            <a:off x="5027735" y="4517382"/>
            <a:ext cx="3952420" cy="20563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chemeClr val="bg1"/>
                </a:solidFill>
                <a:latin typeface="Bahnschrift SemiBold SemiConden" panose="020B0502040204020203" pitchFamily="34" charset="0"/>
              </a:rPr>
              <a:t>16,777,216 </a:t>
            </a:r>
            <a:r>
              <a:rPr kumimoji="0" lang="en-US" sz="3200" b="0" i="0" u="none" strike="noStrike" kern="1200" cap="none" spc="0" normalizeH="0" baseline="0" noProof="0" dirty="0" err="1">
                <a:ln>
                  <a:noFill/>
                </a:ln>
                <a:solidFill>
                  <a:schemeClr val="bg1"/>
                </a:solidFill>
                <a:effectLst/>
                <a:uLnTx/>
                <a:uFillTx/>
                <a:latin typeface="Bahnschrift SemiBold SemiConden" panose="020B0502040204020203" pitchFamily="34" charset="0"/>
              </a:rPr>
              <a:t>colours</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24 bits per pixel</a:t>
            </a: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2,676KB (2.676MB)</a:t>
            </a:r>
          </a:p>
        </p:txBody>
      </p:sp>
      <p:pic>
        <p:nvPicPr>
          <p:cNvPr id="17" name="Picture 16">
            <a:extLst>
              <a:ext uri="{FF2B5EF4-FFF2-40B4-BE49-F238E27FC236}">
                <a16:creationId xmlns:a16="http://schemas.microsoft.com/office/drawing/2014/main" id="{59F6CBF1-EBA9-4E16-BE9C-AE6EBB197F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0155" y="98493"/>
            <a:ext cx="3083400" cy="2055600"/>
          </a:xfrm>
          <a:prstGeom prst="rect">
            <a:avLst/>
          </a:prstGeom>
        </p:spPr>
      </p:pic>
      <p:pic>
        <p:nvPicPr>
          <p:cNvPr id="19" name="Picture 18">
            <a:extLst>
              <a:ext uri="{FF2B5EF4-FFF2-40B4-BE49-F238E27FC236}">
                <a16:creationId xmlns:a16="http://schemas.microsoft.com/office/drawing/2014/main" id="{9EA91CF0-6E08-49C5-AC70-D5E5E71082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0155" y="2315186"/>
            <a:ext cx="3083400" cy="2055599"/>
          </a:xfrm>
          <a:prstGeom prst="rect">
            <a:avLst/>
          </a:prstGeom>
        </p:spPr>
      </p:pic>
    </p:spTree>
    <p:extLst>
      <p:ext uri="{BB962C8B-B14F-4D97-AF65-F5344CB8AC3E}">
        <p14:creationId xmlns:p14="http://schemas.microsoft.com/office/powerpoint/2010/main" val="323399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4">
                                            <p:txEl>
                                              <p:pRg st="0" end="0"/>
                                            </p:txEl>
                                          </p:spTgt>
                                        </p:tgtEl>
                                        <p:attrNameLst>
                                          <p:attrName>style.visibility</p:attrName>
                                        </p:attrNameLst>
                                      </p:cBhvr>
                                      <p:to>
                                        <p:strVal val="visible"/>
                                      </p:to>
                                    </p:set>
                                    <p:anim calcmode="lin" valueType="num">
                                      <p:cBhvr>
                                        <p:cTn id="21"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4">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4">
                                            <p:txEl>
                                              <p:pRg st="1" end="1"/>
                                            </p:txEl>
                                          </p:spTgt>
                                        </p:tgtEl>
                                        <p:attrNameLst>
                                          <p:attrName>style.visibility</p:attrName>
                                        </p:attrNameLst>
                                      </p:cBhvr>
                                      <p:to>
                                        <p:strVal val="visible"/>
                                      </p:to>
                                    </p:set>
                                    <p:anim calcmode="lin" valueType="num">
                                      <p:cBhvr>
                                        <p:cTn id="28" dur="500" fill="hold"/>
                                        <p:tgtEl>
                                          <p:spTgt spid="14">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14">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14">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4">
                                            <p:txEl>
                                              <p:pRg st="2" end="2"/>
                                            </p:txEl>
                                          </p:spTgt>
                                        </p:tgtEl>
                                        <p:attrNameLst>
                                          <p:attrName>style.visibility</p:attrName>
                                        </p:attrNameLst>
                                      </p:cBhvr>
                                      <p:to>
                                        <p:strVal val="visible"/>
                                      </p:to>
                                    </p:set>
                                    <p:anim calcmode="lin" valueType="num">
                                      <p:cBhvr>
                                        <p:cTn id="35" dur="500" fill="hold"/>
                                        <p:tgtEl>
                                          <p:spTgt spid="14">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14">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14">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4">
                                            <p:txEl>
                                              <p:pRg st="3" end="3"/>
                                            </p:txEl>
                                          </p:spTgt>
                                        </p:tgtEl>
                                        <p:attrNameLst>
                                          <p:attrName>style.visibility</p:attrName>
                                        </p:attrNameLst>
                                      </p:cBhvr>
                                      <p:to>
                                        <p:strVal val="visible"/>
                                      </p:to>
                                    </p:set>
                                    <p:anim calcmode="lin" valueType="num">
                                      <p:cBhvr>
                                        <p:cTn id="42" dur="500" fill="hold"/>
                                        <p:tgtEl>
                                          <p:spTgt spid="14">
                                            <p:txEl>
                                              <p:pRg st="3" end="3"/>
                                            </p:txEl>
                                          </p:spTgt>
                                        </p:tgtEl>
                                        <p:attrNameLst>
                                          <p:attrName>ppt_w</p:attrName>
                                        </p:attrNameLst>
                                      </p:cBhvr>
                                      <p:tavLst>
                                        <p:tav tm="0">
                                          <p:val>
                                            <p:fltVal val="0"/>
                                          </p:val>
                                        </p:tav>
                                        <p:tav tm="100000">
                                          <p:val>
                                            <p:strVal val="#ppt_w"/>
                                          </p:val>
                                        </p:tav>
                                      </p:tavLst>
                                    </p:anim>
                                    <p:anim calcmode="lin" valueType="num">
                                      <p:cBhvr>
                                        <p:cTn id="43" dur="500" fill="hold"/>
                                        <p:tgtEl>
                                          <p:spTgt spid="14">
                                            <p:txEl>
                                              <p:pRg st="3" end="3"/>
                                            </p:txEl>
                                          </p:spTgt>
                                        </p:tgtEl>
                                        <p:attrNameLst>
                                          <p:attrName>ppt_h</p:attrName>
                                        </p:attrNameLst>
                                      </p:cBhvr>
                                      <p:tavLst>
                                        <p:tav tm="0">
                                          <p:val>
                                            <p:fltVal val="0"/>
                                          </p:val>
                                        </p:tav>
                                        <p:tav tm="100000">
                                          <p:val>
                                            <p:strVal val="#ppt_h"/>
                                          </p:val>
                                        </p:tav>
                                      </p:tavLst>
                                    </p:anim>
                                    <p:animEffect transition="in" filter="fade">
                                      <p:cBhvr>
                                        <p:cTn id="44" dur="500"/>
                                        <p:tgtEl>
                                          <p:spTgt spid="14">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5">
                                            <p:txEl>
                                              <p:pRg st="0" end="0"/>
                                            </p:txEl>
                                          </p:spTgt>
                                        </p:tgtEl>
                                        <p:attrNameLst>
                                          <p:attrName>style.visibility</p:attrName>
                                        </p:attrNameLst>
                                      </p:cBhvr>
                                      <p:to>
                                        <p:strVal val="visible"/>
                                      </p:to>
                                    </p:set>
                                    <p:anim calcmode="lin" valueType="num">
                                      <p:cBhvr>
                                        <p:cTn id="49"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51" dur="500"/>
                                        <p:tgtEl>
                                          <p:spTgt spid="15">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5">
                                            <p:txEl>
                                              <p:pRg st="1" end="1"/>
                                            </p:txEl>
                                          </p:spTgt>
                                        </p:tgtEl>
                                        <p:attrNameLst>
                                          <p:attrName>style.visibility</p:attrName>
                                        </p:attrNameLst>
                                      </p:cBhvr>
                                      <p:to>
                                        <p:strVal val="visible"/>
                                      </p:to>
                                    </p:set>
                                    <p:anim calcmode="lin" valueType="num">
                                      <p:cBhvr>
                                        <p:cTn id="56" dur="500" fill="hold"/>
                                        <p:tgtEl>
                                          <p:spTgt spid="15">
                                            <p:txEl>
                                              <p:pRg st="1" end="1"/>
                                            </p:txEl>
                                          </p:spTgt>
                                        </p:tgtEl>
                                        <p:attrNameLst>
                                          <p:attrName>ppt_w</p:attrName>
                                        </p:attrNameLst>
                                      </p:cBhvr>
                                      <p:tavLst>
                                        <p:tav tm="0">
                                          <p:val>
                                            <p:fltVal val="0"/>
                                          </p:val>
                                        </p:tav>
                                        <p:tav tm="100000">
                                          <p:val>
                                            <p:strVal val="#ppt_w"/>
                                          </p:val>
                                        </p:tav>
                                      </p:tavLst>
                                    </p:anim>
                                    <p:anim calcmode="lin" valueType="num">
                                      <p:cBhvr>
                                        <p:cTn id="57" dur="500" fill="hold"/>
                                        <p:tgtEl>
                                          <p:spTgt spid="15">
                                            <p:txEl>
                                              <p:pRg st="1" end="1"/>
                                            </p:txEl>
                                          </p:spTgt>
                                        </p:tgtEl>
                                        <p:attrNameLst>
                                          <p:attrName>ppt_h</p:attrName>
                                        </p:attrNameLst>
                                      </p:cBhvr>
                                      <p:tavLst>
                                        <p:tav tm="0">
                                          <p:val>
                                            <p:fltVal val="0"/>
                                          </p:val>
                                        </p:tav>
                                        <p:tav tm="100000">
                                          <p:val>
                                            <p:strVal val="#ppt_h"/>
                                          </p:val>
                                        </p:tav>
                                      </p:tavLst>
                                    </p:anim>
                                    <p:animEffect transition="in" filter="fade">
                                      <p:cBhvr>
                                        <p:cTn id="58" dur="500"/>
                                        <p:tgtEl>
                                          <p:spTgt spid="15">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5">
                                            <p:txEl>
                                              <p:pRg st="2" end="2"/>
                                            </p:txEl>
                                          </p:spTgt>
                                        </p:tgtEl>
                                        <p:attrNameLst>
                                          <p:attrName>style.visibility</p:attrName>
                                        </p:attrNameLst>
                                      </p:cBhvr>
                                      <p:to>
                                        <p:strVal val="visible"/>
                                      </p:to>
                                    </p:set>
                                    <p:anim calcmode="lin" valueType="num">
                                      <p:cBhvr>
                                        <p:cTn id="63"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64"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65" dur="500"/>
                                        <p:tgtEl>
                                          <p:spTgt spid="15">
                                            <p:txEl>
                                              <p:pRg st="2" end="2"/>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16">
                                            <p:txEl>
                                              <p:pRg st="0" end="0"/>
                                            </p:txEl>
                                          </p:spTgt>
                                        </p:tgtEl>
                                        <p:attrNameLst>
                                          <p:attrName>style.visibility</p:attrName>
                                        </p:attrNameLst>
                                      </p:cBhvr>
                                      <p:to>
                                        <p:strVal val="visible"/>
                                      </p:to>
                                    </p:set>
                                    <p:anim calcmode="lin" valueType="num">
                                      <p:cBhvr>
                                        <p:cTn id="70"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16">
                                            <p:txEl>
                                              <p:pRg st="0" end="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16">
                                            <p:txEl>
                                              <p:pRg st="1" end="1"/>
                                            </p:txEl>
                                          </p:spTgt>
                                        </p:tgtEl>
                                        <p:attrNameLst>
                                          <p:attrName>style.visibility</p:attrName>
                                        </p:attrNameLst>
                                      </p:cBhvr>
                                      <p:to>
                                        <p:strVal val="visible"/>
                                      </p:to>
                                    </p:set>
                                    <p:anim calcmode="lin" valueType="num">
                                      <p:cBhvr>
                                        <p:cTn id="77" dur="5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78" dur="500" fill="hold"/>
                                        <p:tgtEl>
                                          <p:spTgt spid="16">
                                            <p:txEl>
                                              <p:pRg st="1" end="1"/>
                                            </p:txEl>
                                          </p:spTgt>
                                        </p:tgtEl>
                                        <p:attrNameLst>
                                          <p:attrName>ppt_h</p:attrName>
                                        </p:attrNameLst>
                                      </p:cBhvr>
                                      <p:tavLst>
                                        <p:tav tm="0">
                                          <p:val>
                                            <p:fltVal val="0"/>
                                          </p:val>
                                        </p:tav>
                                        <p:tav tm="100000">
                                          <p:val>
                                            <p:strVal val="#ppt_h"/>
                                          </p:val>
                                        </p:tav>
                                      </p:tavLst>
                                    </p:anim>
                                    <p:animEffect transition="in" filter="fade">
                                      <p:cBhvr>
                                        <p:cTn id="79" dur="500"/>
                                        <p:tgtEl>
                                          <p:spTgt spid="16">
                                            <p:txEl>
                                              <p:pRg st="1" end="1"/>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16">
                                            <p:txEl>
                                              <p:pRg st="2" end="2"/>
                                            </p:txEl>
                                          </p:spTgt>
                                        </p:tgtEl>
                                        <p:attrNameLst>
                                          <p:attrName>style.visibility</p:attrName>
                                        </p:attrNameLst>
                                      </p:cBhvr>
                                      <p:to>
                                        <p:strVal val="visible"/>
                                      </p:to>
                                    </p:set>
                                    <p:anim calcmode="lin" valueType="num">
                                      <p:cBhvr>
                                        <p:cTn id="84" dur="500" fill="hold"/>
                                        <p:tgtEl>
                                          <p:spTgt spid="16">
                                            <p:txEl>
                                              <p:pRg st="2" end="2"/>
                                            </p:txEl>
                                          </p:spTgt>
                                        </p:tgtEl>
                                        <p:attrNameLst>
                                          <p:attrName>ppt_w</p:attrName>
                                        </p:attrNameLst>
                                      </p:cBhvr>
                                      <p:tavLst>
                                        <p:tav tm="0">
                                          <p:val>
                                            <p:fltVal val="0"/>
                                          </p:val>
                                        </p:tav>
                                        <p:tav tm="100000">
                                          <p:val>
                                            <p:strVal val="#ppt_w"/>
                                          </p:val>
                                        </p:tav>
                                      </p:tavLst>
                                    </p:anim>
                                    <p:anim calcmode="lin" valueType="num">
                                      <p:cBhvr>
                                        <p:cTn id="85" dur="500" fill="hold"/>
                                        <p:tgtEl>
                                          <p:spTgt spid="16">
                                            <p:txEl>
                                              <p:pRg st="2" end="2"/>
                                            </p:txEl>
                                          </p:spTgt>
                                        </p:tgtEl>
                                        <p:attrNameLst>
                                          <p:attrName>ppt_h</p:attrName>
                                        </p:attrNameLst>
                                      </p:cBhvr>
                                      <p:tavLst>
                                        <p:tav tm="0">
                                          <p:val>
                                            <p:fltVal val="0"/>
                                          </p:val>
                                        </p:tav>
                                        <p:tav tm="100000">
                                          <p:val>
                                            <p:strVal val="#ppt_h"/>
                                          </p:val>
                                        </p:tav>
                                      </p:tavLst>
                                    </p:anim>
                                    <p:animEffect transition="in" filter="fade">
                                      <p:cBhvr>
                                        <p:cTn id="86" dur="500"/>
                                        <p:tgtEl>
                                          <p:spTgt spid="1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4" grpId="0" build="p"/>
      <p:bldP spid="15" grpId="0" build="p"/>
      <p:bldP spid="16" grpId="0" build="p"/>
    </p:bldLst>
  </p:timing>
</p:sld>
</file>

<file path=ppt/slides/slide20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Bitmaps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67887"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We can see the differences more if we view them in full screen</a:t>
            </a:r>
            <a:endPar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endParaRPr lang="en-US" sz="3200" baseline="0" dirty="0">
              <a:solidFill>
                <a:schemeClr val="bg1"/>
              </a:solidFill>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All images have a resolution of 1170x780px</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72357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682765-AD10-4D9D-B611-EF639F7D72B9}"/>
              </a:ext>
            </a:extLst>
          </p:cNvPr>
          <p:cNvSpPr/>
          <p:nvPr/>
        </p:nvSpPr>
        <p:spPr>
          <a:xfrm>
            <a:off x="0" y="0"/>
            <a:ext cx="3440512" cy="21668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4</a:t>
            </a: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 </a:t>
            </a:r>
            <a:r>
              <a:rPr kumimoji="0" lang="en-US" sz="3200" b="0" i="0" u="none" strike="noStrike" kern="1200" cap="none" spc="0" normalizeH="0" baseline="0" noProof="0" dirty="0" err="1">
                <a:ln>
                  <a:noFill/>
                </a:ln>
                <a:solidFill>
                  <a:schemeClr val="bg1"/>
                </a:solidFill>
                <a:effectLst/>
                <a:uLnTx/>
                <a:uFillTx/>
                <a:latin typeface="Bahnschrift SemiBold SemiConden" panose="020B0502040204020203" pitchFamily="34" charset="0"/>
              </a:rPr>
              <a:t>colours</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4 bits per pixel</a:t>
            </a: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337KB</a:t>
            </a:r>
          </a:p>
        </p:txBody>
      </p:sp>
    </p:spTree>
    <p:extLst>
      <p:ext uri="{BB962C8B-B14F-4D97-AF65-F5344CB8AC3E}">
        <p14:creationId xmlns:p14="http://schemas.microsoft.com/office/powerpoint/2010/main" val="1279250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682765-AD10-4D9D-B611-EF639F7D72B9}"/>
              </a:ext>
            </a:extLst>
          </p:cNvPr>
          <p:cNvSpPr/>
          <p:nvPr/>
        </p:nvSpPr>
        <p:spPr>
          <a:xfrm>
            <a:off x="0" y="0"/>
            <a:ext cx="3440512" cy="21668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chemeClr val="bg1"/>
                </a:solidFill>
                <a:latin typeface="Bahnschrift SemiBold SemiConden" panose="020B0502040204020203" pitchFamily="34" charset="0"/>
              </a:rPr>
              <a:t>50 </a:t>
            </a:r>
            <a:r>
              <a:rPr lang="en-US" sz="3200" dirty="0" err="1">
                <a:solidFill>
                  <a:schemeClr val="bg1"/>
                </a:solidFill>
                <a:latin typeface="Bahnschrift SemiBold SemiConden" panose="020B0502040204020203" pitchFamily="34" charset="0"/>
              </a:rPr>
              <a:t>colours</a:t>
            </a:r>
            <a:endParaRPr lang="en-US" sz="3200" dirty="0">
              <a:solidFill>
                <a:schemeClr val="bg1"/>
              </a:solidFill>
              <a:latin typeface="Bahnschrift SemiBold SemiConden" panose="020B0502040204020203" pitchFamily="34" charset="0"/>
            </a:endParaRPr>
          </a:p>
          <a:p>
            <a:pPr lvl="0" algn="ctr">
              <a:defRPr/>
            </a:pPr>
            <a:r>
              <a:rPr lang="en-US" sz="3200" dirty="0">
                <a:solidFill>
                  <a:schemeClr val="bg1"/>
                </a:solidFill>
                <a:latin typeface="Bahnschrift SemiBold SemiConden" panose="020B0502040204020203" pitchFamily="34" charset="0"/>
              </a:rPr>
              <a:t>8 bits per pixel</a:t>
            </a:r>
          </a:p>
          <a:p>
            <a:pPr lvl="0" algn="ctr">
              <a:defRPr/>
            </a:pPr>
            <a:r>
              <a:rPr lang="en-US" sz="3200" dirty="0">
                <a:solidFill>
                  <a:schemeClr val="bg1"/>
                </a:solidFill>
                <a:latin typeface="Bahnschrift SemiBold SemiConden" panose="020B0502040204020203" pitchFamily="34" charset="0"/>
              </a:rPr>
              <a:t>817KB</a:t>
            </a:r>
          </a:p>
        </p:txBody>
      </p:sp>
    </p:spTree>
    <p:extLst>
      <p:ext uri="{BB962C8B-B14F-4D97-AF65-F5344CB8AC3E}">
        <p14:creationId xmlns:p14="http://schemas.microsoft.com/office/powerpoint/2010/main" val="75479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682765-AD10-4D9D-B611-EF639F7D72B9}"/>
              </a:ext>
            </a:extLst>
          </p:cNvPr>
          <p:cNvSpPr/>
          <p:nvPr/>
        </p:nvSpPr>
        <p:spPr>
          <a:xfrm>
            <a:off x="0" y="0"/>
            <a:ext cx="3440512" cy="21668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chemeClr val="bg1"/>
                </a:solidFill>
                <a:latin typeface="Bahnschrift SemiBold SemiConden" panose="020B0502040204020203" pitchFamily="34" charset="0"/>
              </a:rPr>
              <a:t>16,777,216 </a:t>
            </a:r>
            <a:r>
              <a:rPr lang="en-US" sz="3200" dirty="0" err="1">
                <a:solidFill>
                  <a:schemeClr val="bg1"/>
                </a:solidFill>
                <a:latin typeface="Bahnschrift SemiBold SemiConden" panose="020B0502040204020203" pitchFamily="34" charset="0"/>
              </a:rPr>
              <a:t>colours</a:t>
            </a:r>
            <a:endParaRPr lang="en-US" sz="3200" dirty="0">
              <a:solidFill>
                <a:schemeClr val="bg1"/>
              </a:solidFill>
              <a:latin typeface="Bahnschrift SemiBold SemiConden" panose="020B0502040204020203" pitchFamily="34" charset="0"/>
            </a:endParaRPr>
          </a:p>
          <a:p>
            <a:pPr lvl="0" algn="ctr">
              <a:defRPr/>
            </a:pPr>
            <a:r>
              <a:rPr lang="en-US" sz="3200" dirty="0">
                <a:solidFill>
                  <a:schemeClr val="bg1"/>
                </a:solidFill>
                <a:latin typeface="Bahnschrift SemiBold SemiConden" panose="020B0502040204020203" pitchFamily="34" charset="0"/>
              </a:rPr>
              <a:t>24 bits per pixel</a:t>
            </a:r>
          </a:p>
          <a:p>
            <a:pPr lvl="0" algn="ctr">
              <a:defRPr/>
            </a:pPr>
            <a:r>
              <a:rPr lang="en-US" sz="3200" dirty="0">
                <a:solidFill>
                  <a:schemeClr val="bg1"/>
                </a:solidFill>
                <a:latin typeface="Bahnschrift SemiBold SemiConden" panose="020B0502040204020203" pitchFamily="34" charset="0"/>
              </a:rPr>
              <a:t>2,676KB (2.676MB)</a:t>
            </a:r>
          </a:p>
        </p:txBody>
      </p:sp>
    </p:spTree>
    <p:extLst>
      <p:ext uri="{BB962C8B-B14F-4D97-AF65-F5344CB8AC3E}">
        <p14:creationId xmlns:p14="http://schemas.microsoft.com/office/powerpoint/2010/main" val="366742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Bitmaps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67887"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Just by experimenting, using 256 </a:t>
            </a:r>
            <a:r>
              <a:rPr lang="en-US" sz="3200" dirty="0" err="1">
                <a:solidFill>
                  <a:schemeClr val="bg1"/>
                </a:solidFill>
                <a:latin typeface="Bahnschrift SemiBold SemiConden" panose="020B0502040204020203" pitchFamily="34" charset="0"/>
              </a:rPr>
              <a:t>colours</a:t>
            </a:r>
            <a:r>
              <a:rPr lang="en-US" sz="3200" dirty="0">
                <a:solidFill>
                  <a:schemeClr val="bg1"/>
                </a:solidFill>
                <a:latin typeface="Bahnschrift SemiBold SemiConden" panose="020B0502040204020203" pitchFamily="34" charset="0"/>
              </a:rPr>
              <a:t> was quite good – using </a:t>
            </a:r>
            <a:r>
              <a:rPr lang="en-US" sz="3200" dirty="0">
                <a:solidFill>
                  <a:srgbClr val="00B0F0"/>
                </a:solidFill>
                <a:latin typeface="Bahnschrift SemiBold SemiConden" panose="020B0502040204020203" pitchFamily="34" charset="0"/>
              </a:rPr>
              <a:t>256 </a:t>
            </a:r>
            <a:r>
              <a:rPr lang="en-US" sz="3200" dirty="0" err="1">
                <a:solidFill>
                  <a:srgbClr val="00B0F0"/>
                </a:solidFill>
                <a:latin typeface="Bahnschrift SemiBold SemiConden" panose="020B0502040204020203" pitchFamily="34" charset="0"/>
              </a:rPr>
              <a:t>colours</a:t>
            </a:r>
            <a:r>
              <a:rPr lang="en-US" sz="3200" dirty="0">
                <a:solidFill>
                  <a:srgbClr val="00B0F0"/>
                </a:solidFill>
                <a:latin typeface="Bahnschrift SemiBold SemiConden" panose="020B0502040204020203" pitchFamily="34" charset="0"/>
              </a:rPr>
              <a:t> also used a similar file size to using 50 </a:t>
            </a:r>
            <a:r>
              <a:rPr lang="en-US" sz="3200" dirty="0" err="1">
                <a:solidFill>
                  <a:srgbClr val="00B0F0"/>
                </a:solidFill>
                <a:latin typeface="Bahnschrift SemiBold SemiConden" panose="020B0502040204020203" pitchFamily="34" charset="0"/>
              </a:rPr>
              <a:t>colours</a:t>
            </a:r>
            <a:r>
              <a:rPr lang="en-US" sz="3200" dirty="0">
                <a:solidFill>
                  <a:schemeClr val="bg1"/>
                </a:solidFill>
                <a:latin typeface="Bahnschrift SemiBold SemiConden" panose="020B0502040204020203" pitchFamily="34" charset="0"/>
              </a:rPr>
              <a:t> – do you have any ideas why?</a:t>
            </a:r>
          </a:p>
          <a:p>
            <a:pPr marR="0" lvl="0" algn="ctr"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noProof="0" dirty="0">
                <a:solidFill>
                  <a:schemeClr val="bg1"/>
                </a:solidFill>
                <a:latin typeface="Bahnschrift SemiBold SemiConden" panose="020B0502040204020203" pitchFamily="34" charset="0"/>
              </a:rPr>
              <a:t>The .bmp image format supports bit depths of 1, 4, 8, 16, 24 &amp; 32 – </a:t>
            </a:r>
            <a:r>
              <a:rPr lang="en-US" sz="3200" noProof="0" dirty="0">
                <a:solidFill>
                  <a:srgbClr val="FF0000"/>
                </a:solidFill>
                <a:latin typeface="Bahnschrift SemiBold SemiConden" panose="020B0502040204020203" pitchFamily="34" charset="0"/>
              </a:rPr>
              <a:t>50 </a:t>
            </a:r>
            <a:r>
              <a:rPr lang="en-US" sz="3200" noProof="0" dirty="0" err="1">
                <a:solidFill>
                  <a:srgbClr val="FF0000"/>
                </a:solidFill>
                <a:latin typeface="Bahnschrift SemiBold SemiConden" panose="020B0502040204020203" pitchFamily="34" charset="0"/>
              </a:rPr>
              <a:t>colours</a:t>
            </a:r>
            <a:r>
              <a:rPr lang="en-US" sz="3200" noProof="0" dirty="0">
                <a:solidFill>
                  <a:srgbClr val="FF0000"/>
                </a:solidFill>
                <a:latin typeface="Bahnschrift SemiBold SemiConden" panose="020B0502040204020203" pitchFamily="34" charset="0"/>
              </a:rPr>
              <a:t> is too many for 4 bits</a:t>
            </a:r>
            <a:r>
              <a:rPr lang="en-US" sz="3200" noProof="0" dirty="0">
                <a:solidFill>
                  <a:schemeClr val="bg1"/>
                </a:solidFill>
                <a:latin typeface="Bahnschrift SemiBold SemiConden" panose="020B0502040204020203" pitchFamily="34" charset="0"/>
              </a:rPr>
              <a:t> (only supports 2</a:t>
            </a:r>
            <a:r>
              <a:rPr lang="en-US" sz="3200" baseline="30000" noProof="0" dirty="0">
                <a:solidFill>
                  <a:schemeClr val="bg1"/>
                </a:solidFill>
                <a:latin typeface="Bahnschrift SemiBold SemiConden" panose="020B0502040204020203" pitchFamily="34" charset="0"/>
              </a:rPr>
              <a:t>4</a:t>
            </a:r>
            <a:r>
              <a:rPr lang="en-US" sz="3200" noProof="0" dirty="0">
                <a:solidFill>
                  <a:schemeClr val="bg1"/>
                </a:solidFill>
                <a:latin typeface="Bahnschrift SemiBold SemiConden" panose="020B0502040204020203" pitchFamily="34" charset="0"/>
              </a:rPr>
              <a:t> = 16 different </a:t>
            </a:r>
            <a:r>
              <a:rPr lang="en-US" sz="3200" noProof="0" dirty="0" err="1">
                <a:solidFill>
                  <a:schemeClr val="bg1"/>
                </a:solidFill>
                <a:latin typeface="Bahnschrift SemiBold SemiConden" panose="020B0502040204020203" pitchFamily="34" charset="0"/>
              </a:rPr>
              <a:t>colour</a:t>
            </a:r>
            <a:r>
              <a:rPr lang="en-US" sz="3200" dirty="0">
                <a:solidFill>
                  <a:schemeClr val="bg1"/>
                </a:solidFill>
                <a:latin typeface="Bahnschrift SemiBold SemiConden" panose="020B0502040204020203" pitchFamily="34" charset="0"/>
              </a:rPr>
              <a:t>s), so both would be </a:t>
            </a:r>
            <a:r>
              <a:rPr lang="en-US" sz="3200" dirty="0">
                <a:solidFill>
                  <a:srgbClr val="FFC000"/>
                </a:solidFill>
                <a:latin typeface="Bahnschrift SemiBold SemiConden" panose="020B0502040204020203" pitchFamily="34" charset="0"/>
              </a:rPr>
              <a:t>stored using 8 bits</a:t>
            </a:r>
            <a:r>
              <a:rPr lang="en-US" sz="3200" dirty="0">
                <a:solidFill>
                  <a:schemeClr val="bg1"/>
                </a:solidFill>
                <a:latin typeface="Bahnschrift SemiBold SemiConden" panose="020B0502040204020203" pitchFamily="34" charset="0"/>
              </a:rPr>
              <a:t> (max 256 different </a:t>
            </a:r>
            <a:r>
              <a:rPr lang="en-US" sz="3200" dirty="0" err="1">
                <a:solidFill>
                  <a:schemeClr val="bg1"/>
                </a:solidFill>
                <a:latin typeface="Bahnschrift SemiBold SemiConden" panose="020B0502040204020203" pitchFamily="34" charset="0"/>
              </a:rPr>
              <a:t>colours</a:t>
            </a:r>
            <a:r>
              <a:rPr lang="en-US" sz="3200" dirty="0">
                <a:solidFill>
                  <a:schemeClr val="bg1"/>
                </a:solidFill>
                <a:latin typeface="Bahnschrift SemiBold SemiConden" panose="020B0502040204020203" pitchFamily="34" charset="0"/>
              </a:rPr>
              <a:t>)</a:t>
            </a:r>
          </a:p>
          <a:p>
            <a:pPr marR="0" lvl="0" algn="ctr"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noProof="0" dirty="0">
                <a:solidFill>
                  <a:schemeClr val="bg1"/>
                </a:solidFill>
                <a:latin typeface="Bahnschrift SemiBold SemiConden" panose="020B0502040204020203" pitchFamily="34" charset="0"/>
              </a:rPr>
              <a:t>The 256 </a:t>
            </a:r>
            <a:r>
              <a:rPr lang="en-US" sz="3200" noProof="0" dirty="0" err="1">
                <a:solidFill>
                  <a:schemeClr val="bg1"/>
                </a:solidFill>
                <a:latin typeface="Bahnschrift SemiBold SemiConden" panose="020B0502040204020203" pitchFamily="34" charset="0"/>
              </a:rPr>
              <a:t>colour</a:t>
            </a:r>
            <a:r>
              <a:rPr lang="en-US" sz="3200" noProof="0" dirty="0">
                <a:solidFill>
                  <a:schemeClr val="bg1"/>
                </a:solidFill>
                <a:latin typeface="Bahnschrift SemiBold SemiConden" panose="020B0502040204020203" pitchFamily="34" charset="0"/>
              </a:rPr>
              <a:t> version was slightly bigger (894KB vs 817KB), but that’s because it </a:t>
            </a:r>
            <a:r>
              <a:rPr lang="en-US" sz="3200" noProof="0" dirty="0">
                <a:solidFill>
                  <a:srgbClr val="FFC000"/>
                </a:solidFill>
                <a:latin typeface="Bahnschrift SemiBold SemiConden" panose="020B0502040204020203" pitchFamily="34" charset="0"/>
              </a:rPr>
              <a:t>couldn’t be compressed as much with run-length encoding</a:t>
            </a:r>
            <a:endPar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31746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5037992"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Bitmaps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5037992"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4970288" cy="36803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We have seen a picture of grass using</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 only 4 different colour values – how do you think a more colour</a:t>
            </a:r>
            <a:r>
              <a:rPr lang="en-US" sz="3200" dirty="0" err="1">
                <a:solidFill>
                  <a:schemeClr val="bg1"/>
                </a:solidFill>
                <a:latin typeface="Bahnschrift SemiBold SemiConden" panose="020B0502040204020203" pitchFamily="34" charset="0"/>
              </a:rPr>
              <a:t>ful</a:t>
            </a:r>
            <a:r>
              <a:rPr lang="en-US" sz="3200" dirty="0">
                <a:solidFill>
                  <a:schemeClr val="bg1"/>
                </a:solidFill>
                <a:latin typeface="Bahnschrift SemiBold SemiConden" panose="020B0502040204020203" pitchFamily="34" charset="0"/>
              </a:rPr>
              <a:t> image would appear, if using only 4 different </a:t>
            </a:r>
            <a:r>
              <a:rPr lang="en-US" sz="3200" dirty="0" err="1">
                <a:solidFill>
                  <a:schemeClr val="bg1"/>
                </a:solidFill>
                <a:latin typeface="Bahnschrift SemiBold SemiConden" panose="020B0502040204020203" pitchFamily="34" charset="0"/>
              </a:rPr>
              <a:t>colours</a:t>
            </a:r>
            <a:r>
              <a:rPr lang="en-US" sz="3200" dirty="0">
                <a:solidFill>
                  <a:schemeClr val="bg1"/>
                </a:solidFill>
                <a:latin typeface="Bahnschrift SemiBold SemiConden" panose="020B0502040204020203" pitchFamily="34" charset="0"/>
              </a:rPr>
              <a:t>?</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pic>
        <p:nvPicPr>
          <p:cNvPr id="11" name="Picture 10">
            <a:extLst>
              <a:ext uri="{FF2B5EF4-FFF2-40B4-BE49-F238E27FC236}">
                <a16:creationId xmlns:a16="http://schemas.microsoft.com/office/drawing/2014/main" id="{C1122373-23D8-4F45-B5C9-083BE4632E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0412" y="97783"/>
            <a:ext cx="3084496" cy="2056330"/>
          </a:xfrm>
          <a:prstGeom prst="rect">
            <a:avLst/>
          </a:prstGeom>
        </p:spPr>
      </p:pic>
      <p:sp>
        <p:nvSpPr>
          <p:cNvPr id="14" name="Rectangle 13">
            <a:extLst>
              <a:ext uri="{FF2B5EF4-FFF2-40B4-BE49-F238E27FC236}">
                <a16:creationId xmlns:a16="http://schemas.microsoft.com/office/drawing/2014/main" id="{0291E8AF-6A47-483C-8B6A-5E1602BEC1A5}"/>
              </a:ext>
            </a:extLst>
          </p:cNvPr>
          <p:cNvSpPr/>
          <p:nvPr/>
        </p:nvSpPr>
        <p:spPr>
          <a:xfrm>
            <a:off x="5037992" y="97783"/>
            <a:ext cx="3952420" cy="20563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4</a:t>
            </a: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 </a:t>
            </a:r>
            <a:r>
              <a:rPr kumimoji="0" lang="en-US" sz="3200" b="0" i="0" u="none" strike="noStrike" kern="1200" cap="none" spc="0" normalizeH="0" baseline="0" noProof="0" dirty="0" err="1">
                <a:ln>
                  <a:noFill/>
                </a:ln>
                <a:solidFill>
                  <a:schemeClr val="bg1"/>
                </a:solidFill>
                <a:effectLst/>
                <a:uLnTx/>
                <a:uFillTx/>
                <a:latin typeface="Bahnschrift SemiBold SemiConden" panose="020B0502040204020203" pitchFamily="34" charset="0"/>
              </a:rPr>
              <a:t>colours</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4 bits per pixel</a:t>
            </a: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337KB</a:t>
            </a:r>
          </a:p>
        </p:txBody>
      </p:sp>
      <p:sp>
        <p:nvSpPr>
          <p:cNvPr id="15" name="Rectangle 14">
            <a:extLst>
              <a:ext uri="{FF2B5EF4-FFF2-40B4-BE49-F238E27FC236}">
                <a16:creationId xmlns:a16="http://schemas.microsoft.com/office/drawing/2014/main" id="{E2360EF5-0FE5-434E-AE5E-87B3973252AC}"/>
              </a:ext>
            </a:extLst>
          </p:cNvPr>
          <p:cNvSpPr/>
          <p:nvPr/>
        </p:nvSpPr>
        <p:spPr>
          <a:xfrm>
            <a:off x="5037992" y="2400841"/>
            <a:ext cx="3952420" cy="20563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chemeClr val="bg1"/>
                </a:solidFill>
                <a:latin typeface="Bahnschrift SemiBold SemiConden" panose="020B0502040204020203" pitchFamily="34" charset="0"/>
              </a:rPr>
              <a:t>4 </a:t>
            </a:r>
            <a:r>
              <a:rPr lang="en-US" sz="3200" dirty="0" err="1">
                <a:solidFill>
                  <a:schemeClr val="bg1"/>
                </a:solidFill>
                <a:latin typeface="Bahnschrift SemiBold SemiConden" panose="020B0502040204020203" pitchFamily="34" charset="0"/>
              </a:rPr>
              <a:t>colours</a:t>
            </a:r>
            <a:endParaRPr lang="en-US" sz="3200" dirty="0">
              <a:solidFill>
                <a:schemeClr val="bg1"/>
              </a:solidFill>
              <a:latin typeface="Bahnschrift SemiBold SemiConden" panose="020B0502040204020203" pitchFamily="34" charset="0"/>
            </a:endParaRPr>
          </a:p>
          <a:p>
            <a:pPr lvl="0" algn="ctr">
              <a:defRPr/>
            </a:pPr>
            <a:r>
              <a:rPr lang="en-US" sz="3200" dirty="0">
                <a:solidFill>
                  <a:schemeClr val="bg1"/>
                </a:solidFill>
                <a:latin typeface="Bahnschrift SemiBold SemiConden" panose="020B0502040204020203" pitchFamily="34" charset="0"/>
              </a:rPr>
              <a:t>4 bits per pixel</a:t>
            </a:r>
          </a:p>
          <a:p>
            <a:pPr lvl="0" algn="ctr">
              <a:defRPr/>
            </a:pPr>
            <a:r>
              <a:rPr lang="en-US" sz="3200" dirty="0">
                <a:solidFill>
                  <a:schemeClr val="bg1"/>
                </a:solidFill>
                <a:latin typeface="Bahnschrift SemiBold SemiConden" panose="020B0502040204020203" pitchFamily="34" charset="0"/>
              </a:rPr>
              <a:t>289KB</a:t>
            </a:r>
          </a:p>
        </p:txBody>
      </p:sp>
      <p:pic>
        <p:nvPicPr>
          <p:cNvPr id="4" name="Picture 3">
            <a:extLst>
              <a:ext uri="{FF2B5EF4-FFF2-40B4-BE49-F238E27FC236}">
                <a16:creationId xmlns:a16="http://schemas.microsoft.com/office/drawing/2014/main" id="{FDBAE12B-CE85-4192-BA00-108C407DCE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90412" y="2400834"/>
            <a:ext cx="3084496" cy="2056330"/>
          </a:xfrm>
          <a:prstGeom prst="rect">
            <a:avLst/>
          </a:prstGeom>
        </p:spPr>
      </p:pic>
      <p:pic>
        <p:nvPicPr>
          <p:cNvPr id="8" name="Picture 7">
            <a:extLst>
              <a:ext uri="{FF2B5EF4-FFF2-40B4-BE49-F238E27FC236}">
                <a16:creationId xmlns:a16="http://schemas.microsoft.com/office/drawing/2014/main" id="{85EE3571-10DB-44BC-B85D-66166D8F9E55}"/>
              </a:ext>
            </a:extLst>
          </p:cNvPr>
          <p:cNvPicPr preferRelativeResize="0">
            <a:picLocks/>
          </p:cNvPicPr>
          <p:nvPr/>
        </p:nvPicPr>
        <p:blipFill>
          <a:blip r:embed="rId5">
            <a:extLst>
              <a:ext uri="{28A0092B-C50C-407E-A947-70E740481C1C}">
                <a14:useLocalDpi xmlns:a14="http://schemas.microsoft.com/office/drawing/2010/main" val="0"/>
              </a:ext>
            </a:extLst>
          </a:blip>
          <a:stretch>
            <a:fillRect/>
          </a:stretch>
        </p:blipFill>
        <p:spPr>
          <a:xfrm>
            <a:off x="8990412" y="4629781"/>
            <a:ext cx="3084496" cy="2055600"/>
          </a:xfrm>
          <a:prstGeom prst="rect">
            <a:avLst/>
          </a:prstGeom>
        </p:spPr>
      </p:pic>
      <p:sp>
        <p:nvSpPr>
          <p:cNvPr id="17" name="Rectangle 16">
            <a:extLst>
              <a:ext uri="{FF2B5EF4-FFF2-40B4-BE49-F238E27FC236}">
                <a16:creationId xmlns:a16="http://schemas.microsoft.com/office/drawing/2014/main" id="{3213BCF2-AAC1-4A31-92D8-65B0BF71BDBF}"/>
              </a:ext>
            </a:extLst>
          </p:cNvPr>
          <p:cNvSpPr/>
          <p:nvPr/>
        </p:nvSpPr>
        <p:spPr>
          <a:xfrm>
            <a:off x="4970288" y="4703892"/>
            <a:ext cx="3952420" cy="20563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chemeClr val="bg1"/>
                </a:solidFill>
                <a:latin typeface="Bahnschrift SemiBold SemiConden" panose="020B0502040204020203" pitchFamily="34" charset="0"/>
              </a:rPr>
              <a:t>16,777,216 </a:t>
            </a:r>
            <a:r>
              <a:rPr lang="en-US" sz="3200" dirty="0" err="1">
                <a:solidFill>
                  <a:schemeClr val="bg1"/>
                </a:solidFill>
                <a:latin typeface="Bahnschrift SemiBold SemiConden" panose="020B0502040204020203" pitchFamily="34" charset="0"/>
              </a:rPr>
              <a:t>colours</a:t>
            </a:r>
            <a:endParaRPr lang="en-US" sz="3200" dirty="0">
              <a:solidFill>
                <a:schemeClr val="bg1"/>
              </a:solidFill>
              <a:latin typeface="Bahnschrift SemiBold SemiConden" panose="020B0502040204020203" pitchFamily="34" charset="0"/>
            </a:endParaRPr>
          </a:p>
          <a:p>
            <a:pPr lvl="0" algn="ctr">
              <a:defRPr/>
            </a:pPr>
            <a:r>
              <a:rPr lang="en-US" sz="3200" dirty="0">
                <a:solidFill>
                  <a:schemeClr val="bg1"/>
                </a:solidFill>
                <a:latin typeface="Bahnschrift SemiBold SemiConden" panose="020B0502040204020203" pitchFamily="34" charset="0"/>
              </a:rPr>
              <a:t>24 bits per pixel</a:t>
            </a:r>
          </a:p>
          <a:p>
            <a:pPr lvl="0" algn="ctr">
              <a:defRPr/>
            </a:pPr>
            <a:r>
              <a:rPr lang="en-US" sz="3200" dirty="0">
                <a:solidFill>
                  <a:schemeClr val="bg1"/>
                </a:solidFill>
                <a:latin typeface="Bahnschrift SemiBold SemiConden" panose="020B0502040204020203" pitchFamily="34" charset="0"/>
              </a:rPr>
              <a:t>2676KB (2.676MB)</a:t>
            </a:r>
          </a:p>
        </p:txBody>
      </p:sp>
      <p:sp>
        <p:nvSpPr>
          <p:cNvPr id="18" name="Rectangle 17">
            <a:extLst>
              <a:ext uri="{FF2B5EF4-FFF2-40B4-BE49-F238E27FC236}">
                <a16:creationId xmlns:a16="http://schemas.microsoft.com/office/drawing/2014/main" id="{C7E44499-33A7-4BFE-B1F8-33C7B24179E1}"/>
              </a:ext>
            </a:extLst>
          </p:cNvPr>
          <p:cNvSpPr/>
          <p:nvPr/>
        </p:nvSpPr>
        <p:spPr>
          <a:xfrm>
            <a:off x="0" y="4457164"/>
            <a:ext cx="5122688" cy="24008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chemeClr val="bg1"/>
                </a:solidFill>
                <a:effectLst/>
                <a:uLnTx/>
                <a:uFillTx/>
                <a:latin typeface="Bahnschrift SemiBold SemiConden" panose="020B0502040204020203" pitchFamily="34" charset="0"/>
              </a:rPr>
              <a:t>As you can</a:t>
            </a:r>
            <a:r>
              <a:rPr kumimoji="0" lang="en-US" sz="2800" b="0" i="0" u="none" strike="noStrike" kern="1200" cap="none" spc="0" normalizeH="0" noProof="0" dirty="0">
                <a:ln>
                  <a:noFill/>
                </a:ln>
                <a:solidFill>
                  <a:schemeClr val="bg1"/>
                </a:solidFill>
                <a:effectLst/>
                <a:uLnTx/>
                <a:uFillTx/>
                <a:latin typeface="Bahnschrift SemiBold SemiConden" panose="020B0502040204020203" pitchFamily="34" charset="0"/>
              </a:rPr>
              <a:t> see, reducing the </a:t>
            </a:r>
            <a:r>
              <a:rPr kumimoji="0" lang="en-US" sz="2800" b="0" i="0" u="none" strike="noStrike" kern="1200" cap="none" spc="0" normalizeH="0" noProof="0" dirty="0" err="1">
                <a:ln>
                  <a:noFill/>
                </a:ln>
                <a:solidFill>
                  <a:schemeClr val="bg1"/>
                </a:solidFill>
                <a:effectLst/>
                <a:uLnTx/>
                <a:uFillTx/>
                <a:latin typeface="Bahnschrift SemiBold SemiConden" panose="020B0502040204020203" pitchFamily="34" charset="0"/>
              </a:rPr>
              <a:t>colour</a:t>
            </a:r>
            <a:r>
              <a:rPr kumimoji="0" lang="en-US" sz="2800" b="0" i="0" u="none" strike="noStrike" kern="1200" cap="none" spc="0" normalizeH="0" noProof="0" dirty="0">
                <a:ln>
                  <a:noFill/>
                </a:ln>
                <a:solidFill>
                  <a:schemeClr val="bg1"/>
                </a:solidFill>
                <a:effectLst/>
                <a:uLnTx/>
                <a:uFillTx/>
                <a:latin typeface="Bahnschrift SemiBold SemiConden" panose="020B0502040204020203" pitchFamily="34" charset="0"/>
              </a:rPr>
              <a:t> depth on an image with many similar </a:t>
            </a:r>
            <a:r>
              <a:rPr lang="en-US" sz="2800" dirty="0" err="1">
                <a:solidFill>
                  <a:schemeClr val="bg1"/>
                </a:solidFill>
                <a:latin typeface="Bahnschrift SemiBold SemiConden" panose="020B0502040204020203" pitchFamily="34" charset="0"/>
              </a:rPr>
              <a:t>colours</a:t>
            </a:r>
            <a:r>
              <a:rPr lang="en-US" sz="2800" dirty="0">
                <a:solidFill>
                  <a:schemeClr val="bg1"/>
                </a:solidFill>
                <a:latin typeface="Bahnschrift SemiBold SemiConden" panose="020B0502040204020203" pitchFamily="34" charset="0"/>
              </a:rPr>
              <a:t> is ok – reducing it too much on an image with many different </a:t>
            </a:r>
            <a:r>
              <a:rPr lang="en-US" sz="2800" dirty="0" err="1">
                <a:solidFill>
                  <a:schemeClr val="bg1"/>
                </a:solidFill>
                <a:latin typeface="Bahnschrift SemiBold SemiConden" panose="020B0502040204020203" pitchFamily="34" charset="0"/>
              </a:rPr>
              <a:t>colours</a:t>
            </a:r>
            <a:r>
              <a:rPr lang="en-US" sz="2800" dirty="0">
                <a:solidFill>
                  <a:schemeClr val="bg1"/>
                </a:solidFill>
                <a:latin typeface="Bahnschrift SemiBold SemiConden" panose="020B0502040204020203" pitchFamily="34" charset="0"/>
              </a:rPr>
              <a:t> isn’t</a:t>
            </a:r>
            <a:endParaRPr kumimoji="0" lang="en-US" sz="28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17955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4">
                                            <p:txEl>
                                              <p:pRg st="0" end="0"/>
                                            </p:txEl>
                                          </p:spTgt>
                                        </p:tgtEl>
                                        <p:attrNameLst>
                                          <p:attrName>style.visibility</p:attrName>
                                        </p:attrNameLst>
                                      </p:cBhvr>
                                      <p:to>
                                        <p:strVal val="visible"/>
                                      </p:to>
                                    </p:set>
                                    <p:anim calcmode="lin" valueType="num">
                                      <p:cBhvr>
                                        <p:cTn id="21"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4">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4">
                                            <p:txEl>
                                              <p:pRg st="1" end="1"/>
                                            </p:txEl>
                                          </p:spTgt>
                                        </p:tgtEl>
                                        <p:attrNameLst>
                                          <p:attrName>style.visibility</p:attrName>
                                        </p:attrNameLst>
                                      </p:cBhvr>
                                      <p:to>
                                        <p:strVal val="visible"/>
                                      </p:to>
                                    </p:set>
                                    <p:anim calcmode="lin" valueType="num">
                                      <p:cBhvr>
                                        <p:cTn id="28" dur="500" fill="hold"/>
                                        <p:tgtEl>
                                          <p:spTgt spid="14">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14">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14">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4">
                                            <p:txEl>
                                              <p:pRg st="2" end="2"/>
                                            </p:txEl>
                                          </p:spTgt>
                                        </p:tgtEl>
                                        <p:attrNameLst>
                                          <p:attrName>style.visibility</p:attrName>
                                        </p:attrNameLst>
                                      </p:cBhvr>
                                      <p:to>
                                        <p:strVal val="visible"/>
                                      </p:to>
                                    </p:set>
                                    <p:anim calcmode="lin" valueType="num">
                                      <p:cBhvr>
                                        <p:cTn id="35" dur="500" fill="hold"/>
                                        <p:tgtEl>
                                          <p:spTgt spid="14">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14">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14">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 fill="hold"/>
                                        <p:tgtEl>
                                          <p:spTgt spid="4"/>
                                        </p:tgtEl>
                                        <p:attrNameLst>
                                          <p:attrName>ppt_w</p:attrName>
                                        </p:attrNameLst>
                                      </p:cBhvr>
                                      <p:tavLst>
                                        <p:tav tm="0">
                                          <p:val>
                                            <p:fltVal val="0"/>
                                          </p:val>
                                        </p:tav>
                                        <p:tav tm="100000">
                                          <p:val>
                                            <p:strVal val="#ppt_w"/>
                                          </p:val>
                                        </p:tav>
                                      </p:tavLst>
                                    </p:anim>
                                    <p:anim calcmode="lin" valueType="num">
                                      <p:cBhvr>
                                        <p:cTn id="43" dur="500" fill="hold"/>
                                        <p:tgtEl>
                                          <p:spTgt spid="4"/>
                                        </p:tgtEl>
                                        <p:attrNameLst>
                                          <p:attrName>ppt_h</p:attrName>
                                        </p:attrNameLst>
                                      </p:cBhvr>
                                      <p:tavLst>
                                        <p:tav tm="0">
                                          <p:val>
                                            <p:fltVal val="0"/>
                                          </p:val>
                                        </p:tav>
                                        <p:tav tm="100000">
                                          <p:val>
                                            <p:strVal val="#ppt_h"/>
                                          </p:val>
                                        </p:tav>
                                      </p:tavLst>
                                    </p:anim>
                                    <p:animEffect transition="in" filter="fade">
                                      <p:cBhvr>
                                        <p:cTn id="44" dur="500"/>
                                        <p:tgtEl>
                                          <p:spTgt spid="4"/>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5">
                                            <p:txEl>
                                              <p:pRg st="0" end="0"/>
                                            </p:txEl>
                                          </p:spTgt>
                                        </p:tgtEl>
                                        <p:attrNameLst>
                                          <p:attrName>style.visibility</p:attrName>
                                        </p:attrNameLst>
                                      </p:cBhvr>
                                      <p:to>
                                        <p:strVal val="visible"/>
                                      </p:to>
                                    </p:set>
                                    <p:anim calcmode="lin" valueType="num">
                                      <p:cBhvr>
                                        <p:cTn id="49"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51" dur="500"/>
                                        <p:tgtEl>
                                          <p:spTgt spid="15">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5">
                                            <p:txEl>
                                              <p:pRg st="1" end="1"/>
                                            </p:txEl>
                                          </p:spTgt>
                                        </p:tgtEl>
                                        <p:attrNameLst>
                                          <p:attrName>style.visibility</p:attrName>
                                        </p:attrNameLst>
                                      </p:cBhvr>
                                      <p:to>
                                        <p:strVal val="visible"/>
                                      </p:to>
                                    </p:set>
                                    <p:anim calcmode="lin" valueType="num">
                                      <p:cBhvr>
                                        <p:cTn id="56" dur="500" fill="hold"/>
                                        <p:tgtEl>
                                          <p:spTgt spid="15">
                                            <p:txEl>
                                              <p:pRg st="1" end="1"/>
                                            </p:txEl>
                                          </p:spTgt>
                                        </p:tgtEl>
                                        <p:attrNameLst>
                                          <p:attrName>ppt_w</p:attrName>
                                        </p:attrNameLst>
                                      </p:cBhvr>
                                      <p:tavLst>
                                        <p:tav tm="0">
                                          <p:val>
                                            <p:fltVal val="0"/>
                                          </p:val>
                                        </p:tav>
                                        <p:tav tm="100000">
                                          <p:val>
                                            <p:strVal val="#ppt_w"/>
                                          </p:val>
                                        </p:tav>
                                      </p:tavLst>
                                    </p:anim>
                                    <p:anim calcmode="lin" valueType="num">
                                      <p:cBhvr>
                                        <p:cTn id="57" dur="500" fill="hold"/>
                                        <p:tgtEl>
                                          <p:spTgt spid="15">
                                            <p:txEl>
                                              <p:pRg st="1" end="1"/>
                                            </p:txEl>
                                          </p:spTgt>
                                        </p:tgtEl>
                                        <p:attrNameLst>
                                          <p:attrName>ppt_h</p:attrName>
                                        </p:attrNameLst>
                                      </p:cBhvr>
                                      <p:tavLst>
                                        <p:tav tm="0">
                                          <p:val>
                                            <p:fltVal val="0"/>
                                          </p:val>
                                        </p:tav>
                                        <p:tav tm="100000">
                                          <p:val>
                                            <p:strVal val="#ppt_h"/>
                                          </p:val>
                                        </p:tav>
                                      </p:tavLst>
                                    </p:anim>
                                    <p:animEffect transition="in" filter="fade">
                                      <p:cBhvr>
                                        <p:cTn id="58" dur="500"/>
                                        <p:tgtEl>
                                          <p:spTgt spid="15">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5">
                                            <p:txEl>
                                              <p:pRg st="2" end="2"/>
                                            </p:txEl>
                                          </p:spTgt>
                                        </p:tgtEl>
                                        <p:attrNameLst>
                                          <p:attrName>style.visibility</p:attrName>
                                        </p:attrNameLst>
                                      </p:cBhvr>
                                      <p:to>
                                        <p:strVal val="visible"/>
                                      </p:to>
                                    </p:set>
                                    <p:anim calcmode="lin" valueType="num">
                                      <p:cBhvr>
                                        <p:cTn id="63"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64"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65" dur="500"/>
                                        <p:tgtEl>
                                          <p:spTgt spid="15">
                                            <p:txEl>
                                              <p:pRg st="2" end="2"/>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 fill="hold"/>
                                        <p:tgtEl>
                                          <p:spTgt spid="8"/>
                                        </p:tgtEl>
                                        <p:attrNameLst>
                                          <p:attrName>ppt_w</p:attrName>
                                        </p:attrNameLst>
                                      </p:cBhvr>
                                      <p:tavLst>
                                        <p:tav tm="0">
                                          <p:val>
                                            <p:fltVal val="0"/>
                                          </p:val>
                                        </p:tav>
                                        <p:tav tm="100000">
                                          <p:val>
                                            <p:strVal val="#ppt_w"/>
                                          </p:val>
                                        </p:tav>
                                      </p:tavLst>
                                    </p:anim>
                                    <p:anim calcmode="lin" valueType="num">
                                      <p:cBhvr>
                                        <p:cTn id="71" dur="500" fill="hold"/>
                                        <p:tgtEl>
                                          <p:spTgt spid="8"/>
                                        </p:tgtEl>
                                        <p:attrNameLst>
                                          <p:attrName>ppt_h</p:attrName>
                                        </p:attrNameLst>
                                      </p:cBhvr>
                                      <p:tavLst>
                                        <p:tav tm="0">
                                          <p:val>
                                            <p:fltVal val="0"/>
                                          </p:val>
                                        </p:tav>
                                        <p:tav tm="100000">
                                          <p:val>
                                            <p:strVal val="#ppt_h"/>
                                          </p:val>
                                        </p:tav>
                                      </p:tavLst>
                                    </p:anim>
                                    <p:animEffect transition="in" filter="fade">
                                      <p:cBhvr>
                                        <p:cTn id="72" dur="500"/>
                                        <p:tgtEl>
                                          <p:spTgt spid="8"/>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17">
                                            <p:txEl>
                                              <p:pRg st="0" end="0"/>
                                            </p:txEl>
                                          </p:spTgt>
                                        </p:tgtEl>
                                        <p:attrNameLst>
                                          <p:attrName>style.visibility</p:attrName>
                                        </p:attrNameLst>
                                      </p:cBhvr>
                                      <p:to>
                                        <p:strVal val="visible"/>
                                      </p:to>
                                    </p:set>
                                    <p:anim calcmode="lin" valueType="num">
                                      <p:cBhvr>
                                        <p:cTn id="77" dur="5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78" dur="500" fill="hold"/>
                                        <p:tgtEl>
                                          <p:spTgt spid="17">
                                            <p:txEl>
                                              <p:pRg st="0" end="0"/>
                                            </p:txEl>
                                          </p:spTgt>
                                        </p:tgtEl>
                                        <p:attrNameLst>
                                          <p:attrName>ppt_h</p:attrName>
                                        </p:attrNameLst>
                                      </p:cBhvr>
                                      <p:tavLst>
                                        <p:tav tm="0">
                                          <p:val>
                                            <p:fltVal val="0"/>
                                          </p:val>
                                        </p:tav>
                                        <p:tav tm="100000">
                                          <p:val>
                                            <p:strVal val="#ppt_h"/>
                                          </p:val>
                                        </p:tav>
                                      </p:tavLst>
                                    </p:anim>
                                    <p:animEffect transition="in" filter="fade">
                                      <p:cBhvr>
                                        <p:cTn id="79" dur="500"/>
                                        <p:tgtEl>
                                          <p:spTgt spid="17">
                                            <p:txEl>
                                              <p:pRg st="0" end="0"/>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17">
                                            <p:txEl>
                                              <p:pRg st="1" end="1"/>
                                            </p:txEl>
                                          </p:spTgt>
                                        </p:tgtEl>
                                        <p:attrNameLst>
                                          <p:attrName>style.visibility</p:attrName>
                                        </p:attrNameLst>
                                      </p:cBhvr>
                                      <p:to>
                                        <p:strVal val="visible"/>
                                      </p:to>
                                    </p:set>
                                    <p:anim calcmode="lin" valueType="num">
                                      <p:cBhvr>
                                        <p:cTn id="84" dur="500" fill="hold"/>
                                        <p:tgtEl>
                                          <p:spTgt spid="17">
                                            <p:txEl>
                                              <p:pRg st="1" end="1"/>
                                            </p:txEl>
                                          </p:spTgt>
                                        </p:tgtEl>
                                        <p:attrNameLst>
                                          <p:attrName>ppt_w</p:attrName>
                                        </p:attrNameLst>
                                      </p:cBhvr>
                                      <p:tavLst>
                                        <p:tav tm="0">
                                          <p:val>
                                            <p:fltVal val="0"/>
                                          </p:val>
                                        </p:tav>
                                        <p:tav tm="100000">
                                          <p:val>
                                            <p:strVal val="#ppt_w"/>
                                          </p:val>
                                        </p:tav>
                                      </p:tavLst>
                                    </p:anim>
                                    <p:anim calcmode="lin" valueType="num">
                                      <p:cBhvr>
                                        <p:cTn id="85" dur="500" fill="hold"/>
                                        <p:tgtEl>
                                          <p:spTgt spid="17">
                                            <p:txEl>
                                              <p:pRg st="1" end="1"/>
                                            </p:txEl>
                                          </p:spTgt>
                                        </p:tgtEl>
                                        <p:attrNameLst>
                                          <p:attrName>ppt_h</p:attrName>
                                        </p:attrNameLst>
                                      </p:cBhvr>
                                      <p:tavLst>
                                        <p:tav tm="0">
                                          <p:val>
                                            <p:fltVal val="0"/>
                                          </p:val>
                                        </p:tav>
                                        <p:tav tm="100000">
                                          <p:val>
                                            <p:strVal val="#ppt_h"/>
                                          </p:val>
                                        </p:tav>
                                      </p:tavLst>
                                    </p:anim>
                                    <p:animEffect transition="in" filter="fade">
                                      <p:cBhvr>
                                        <p:cTn id="86" dur="500"/>
                                        <p:tgtEl>
                                          <p:spTgt spid="17">
                                            <p:txEl>
                                              <p:pRg st="1" end="1"/>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17">
                                            <p:txEl>
                                              <p:pRg st="2" end="2"/>
                                            </p:txEl>
                                          </p:spTgt>
                                        </p:tgtEl>
                                        <p:attrNameLst>
                                          <p:attrName>style.visibility</p:attrName>
                                        </p:attrNameLst>
                                      </p:cBhvr>
                                      <p:to>
                                        <p:strVal val="visible"/>
                                      </p:to>
                                    </p:set>
                                    <p:anim calcmode="lin" valueType="num">
                                      <p:cBhvr>
                                        <p:cTn id="91" dur="500" fill="hold"/>
                                        <p:tgtEl>
                                          <p:spTgt spid="17">
                                            <p:txEl>
                                              <p:pRg st="2" end="2"/>
                                            </p:txEl>
                                          </p:spTgt>
                                        </p:tgtEl>
                                        <p:attrNameLst>
                                          <p:attrName>ppt_w</p:attrName>
                                        </p:attrNameLst>
                                      </p:cBhvr>
                                      <p:tavLst>
                                        <p:tav tm="0">
                                          <p:val>
                                            <p:fltVal val="0"/>
                                          </p:val>
                                        </p:tav>
                                        <p:tav tm="100000">
                                          <p:val>
                                            <p:strVal val="#ppt_w"/>
                                          </p:val>
                                        </p:tav>
                                      </p:tavLst>
                                    </p:anim>
                                    <p:anim calcmode="lin" valueType="num">
                                      <p:cBhvr>
                                        <p:cTn id="92" dur="500" fill="hold"/>
                                        <p:tgtEl>
                                          <p:spTgt spid="17">
                                            <p:txEl>
                                              <p:pRg st="2" end="2"/>
                                            </p:txEl>
                                          </p:spTgt>
                                        </p:tgtEl>
                                        <p:attrNameLst>
                                          <p:attrName>ppt_h</p:attrName>
                                        </p:attrNameLst>
                                      </p:cBhvr>
                                      <p:tavLst>
                                        <p:tav tm="0">
                                          <p:val>
                                            <p:fltVal val="0"/>
                                          </p:val>
                                        </p:tav>
                                        <p:tav tm="100000">
                                          <p:val>
                                            <p:strVal val="#ppt_h"/>
                                          </p:val>
                                        </p:tav>
                                      </p:tavLst>
                                    </p:anim>
                                    <p:animEffect transition="in" filter="fade">
                                      <p:cBhvr>
                                        <p:cTn id="93" dur="500"/>
                                        <p:tgtEl>
                                          <p:spTgt spid="17">
                                            <p:txEl>
                                              <p:pRg st="2" end="2"/>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grpId="0" nodeType="clickEffect">
                                  <p:stCondLst>
                                    <p:cond delay="0"/>
                                  </p:stCondLst>
                                  <p:childTnLst>
                                    <p:set>
                                      <p:cBhvr>
                                        <p:cTn id="97" dur="1" fill="hold">
                                          <p:stCondLst>
                                            <p:cond delay="0"/>
                                          </p:stCondLst>
                                        </p:cTn>
                                        <p:tgtEl>
                                          <p:spTgt spid="18">
                                            <p:txEl>
                                              <p:pRg st="0" end="0"/>
                                            </p:txEl>
                                          </p:spTgt>
                                        </p:tgtEl>
                                        <p:attrNameLst>
                                          <p:attrName>style.visibility</p:attrName>
                                        </p:attrNameLst>
                                      </p:cBhvr>
                                      <p:to>
                                        <p:strVal val="visible"/>
                                      </p:to>
                                    </p:set>
                                    <p:anim calcmode="lin" valueType="num">
                                      <p:cBhvr>
                                        <p:cTn id="98"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4" grpId="0" uiExpand="1" build="p"/>
      <p:bldP spid="15" grpId="0" uiExpand="1" build="p"/>
      <p:bldP spid="17" grpId="0" uiExpand="1" build="p"/>
      <p:bldP spid="18" grpId="0" build="p"/>
    </p:bldLst>
  </p:timing>
</p:sld>
</file>

<file path=ppt/slides/slide2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Image Headers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567887" cy="50267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Many file types – both images and others - .jpg, .</a:t>
            </a:r>
            <a:r>
              <a:rPr lang="en-US" sz="3200" dirty="0" err="1">
                <a:solidFill>
                  <a:schemeClr val="bg1"/>
                </a:solidFill>
                <a:latin typeface="Bahnschrift SemiBold SemiConden" panose="020B0502040204020203" pitchFamily="34" charset="0"/>
              </a:rPr>
              <a:t>png</a:t>
            </a:r>
            <a:r>
              <a:rPr lang="en-US" sz="3200" dirty="0">
                <a:solidFill>
                  <a:schemeClr val="bg1"/>
                </a:solidFill>
                <a:latin typeface="Bahnschrift SemiBold SemiConden" panose="020B0502040204020203" pitchFamily="34" charset="0"/>
              </a:rPr>
              <a:t>, .mp3, .mp4, .exe, .doc, .pdf, .gif </a:t>
            </a:r>
            <a:r>
              <a:rPr lang="en-US" sz="3200" dirty="0" err="1">
                <a:solidFill>
                  <a:schemeClr val="bg1"/>
                </a:solidFill>
                <a:latin typeface="Bahnschrift SemiBold SemiConden" panose="020B0502040204020203" pitchFamily="34" charset="0"/>
              </a:rPr>
              <a:t>etc</a:t>
            </a:r>
            <a:r>
              <a:rPr lang="en-US" sz="3200" dirty="0">
                <a:solidFill>
                  <a:schemeClr val="bg1"/>
                </a:solidFill>
                <a:latin typeface="Bahnschrift SemiBold SemiConden" panose="020B0502040204020203" pitchFamily="34" charset="0"/>
              </a:rPr>
              <a:t> contain </a:t>
            </a:r>
            <a:r>
              <a:rPr lang="en-US" sz="3200" dirty="0">
                <a:solidFill>
                  <a:srgbClr val="00B0F0"/>
                </a:solidFill>
                <a:latin typeface="Bahnschrift SemiBold SemiConden" panose="020B0502040204020203" pitchFamily="34" charset="0"/>
              </a:rPr>
              <a:t>headers</a:t>
            </a:r>
          </a:p>
          <a:p>
            <a:pPr marR="0" lvl="0" algn="ctr"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noProof="0" dirty="0">
                <a:solidFill>
                  <a:schemeClr val="bg1"/>
                </a:solidFill>
                <a:latin typeface="Bahnschrift SemiBold SemiConden" panose="020B0502040204020203" pitchFamily="34" charset="0"/>
              </a:rPr>
              <a:t>A header is </a:t>
            </a:r>
            <a:r>
              <a:rPr lang="en-US" sz="3200" noProof="0" dirty="0">
                <a:solidFill>
                  <a:srgbClr val="00CC00"/>
                </a:solidFill>
                <a:latin typeface="Bahnschrift SemiBold SemiConden" panose="020B0502040204020203" pitchFamily="34" charset="0"/>
              </a:rPr>
              <a:t>additional information at the start of the file</a:t>
            </a:r>
            <a:r>
              <a:rPr lang="en-US" sz="3200" noProof="0" dirty="0">
                <a:solidFill>
                  <a:schemeClr val="bg1"/>
                </a:solidFill>
                <a:latin typeface="Bahnschrift SemiBold SemiConden" panose="020B0502040204020203" pitchFamily="34" charset="0"/>
              </a:rPr>
              <a:t> that often defines metadata (some files also include </a:t>
            </a:r>
            <a:r>
              <a:rPr lang="en-US" sz="3200" noProof="0" dirty="0">
                <a:solidFill>
                  <a:srgbClr val="FFC000"/>
                </a:solidFill>
                <a:latin typeface="Bahnschrift SemiBold SemiConden" panose="020B0502040204020203" pitchFamily="34" charset="0"/>
              </a:rPr>
              <a:t>trailers</a:t>
            </a:r>
            <a:r>
              <a:rPr lang="en-US" sz="3200" noProof="0" dirty="0">
                <a:solidFill>
                  <a:schemeClr val="bg1"/>
                </a:solidFill>
                <a:latin typeface="Bahnschrift SemiBold SemiConden" panose="020B0502040204020203" pitchFamily="34" charset="0"/>
              </a:rPr>
              <a:t>/</a:t>
            </a:r>
            <a:r>
              <a:rPr lang="en-US" sz="3200" noProof="0" dirty="0">
                <a:solidFill>
                  <a:srgbClr val="FFC000"/>
                </a:solidFill>
                <a:latin typeface="Bahnschrift SemiBold SemiConden" panose="020B0502040204020203" pitchFamily="34" charset="0"/>
              </a:rPr>
              <a:t>footers</a:t>
            </a:r>
            <a:r>
              <a:rPr lang="en-US" sz="3200" noProof="0" dirty="0">
                <a:solidFill>
                  <a:schemeClr val="bg1"/>
                </a:solidFill>
                <a:latin typeface="Bahnschrift SemiBold SemiConden" panose="020B0502040204020203" pitchFamily="34" charset="0"/>
              </a:rPr>
              <a:t> too – additional metadata at the end of the file)</a:t>
            </a:r>
          </a:p>
          <a:p>
            <a:pPr marR="0" lvl="0" algn="ctr"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noProof="0" dirty="0">
                <a:solidFill>
                  <a:schemeClr val="bg1"/>
                </a:solidFill>
                <a:latin typeface="Bahnschrift SemiBold SemiConden" panose="020B0502040204020203" pitchFamily="34" charset="0"/>
              </a:rPr>
              <a:t>Let’s see the kinds of things stored in an image header</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006F5F9D-0BC0-49BE-8391-279F986E97B5}"/>
              </a:ext>
            </a:extLst>
          </p:cNvPr>
          <p:cNvGraphicFramePr>
            <a:graphicFrameLocks noGrp="1"/>
          </p:cNvGraphicFramePr>
          <p:nvPr>
            <p:extLst>
              <p:ext uri="{D42A27DB-BD31-4B8C-83A1-F6EECF244321}">
                <p14:modId xmlns:p14="http://schemas.microsoft.com/office/powerpoint/2010/main" val="3152312446"/>
              </p:ext>
            </p:extLst>
          </p:nvPr>
        </p:nvGraphicFramePr>
        <p:xfrm>
          <a:off x="595086" y="6050319"/>
          <a:ext cx="11292114" cy="370840"/>
        </p:xfrm>
        <a:graphic>
          <a:graphicData uri="http://schemas.openxmlformats.org/drawingml/2006/table">
            <a:tbl>
              <a:tblPr firstRow="1" bandRow="1">
                <a:tableStyleId>{5C22544A-7EE6-4342-B048-85BDC9FD1C3A}</a:tableStyleId>
              </a:tblPr>
              <a:tblGrid>
                <a:gridCol w="1538514">
                  <a:extLst>
                    <a:ext uri="{9D8B030D-6E8A-4147-A177-3AD203B41FA5}">
                      <a16:colId xmlns:a16="http://schemas.microsoft.com/office/drawing/2014/main" val="4181518408"/>
                    </a:ext>
                  </a:extLst>
                </a:gridCol>
                <a:gridCol w="9753600">
                  <a:extLst>
                    <a:ext uri="{9D8B030D-6E8A-4147-A177-3AD203B41FA5}">
                      <a16:colId xmlns:a16="http://schemas.microsoft.com/office/drawing/2014/main" val="2032867007"/>
                    </a:ext>
                  </a:extLst>
                </a:gridCol>
              </a:tblGrid>
              <a:tr h="370840">
                <a:tc>
                  <a:txBody>
                    <a:bodyPr/>
                    <a:lstStyle/>
                    <a:p>
                      <a:pPr algn="ctr"/>
                      <a:r>
                        <a:rPr lang="en-US" dirty="0"/>
                        <a:t>Header</a:t>
                      </a:r>
                      <a:endParaRPr lang="en-GB"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AA6212"/>
                    </a:solidFill>
                  </a:tcPr>
                </a:tc>
                <a:tc>
                  <a:txBody>
                    <a:bodyPr/>
                    <a:lstStyle/>
                    <a:p>
                      <a:pPr algn="ctr"/>
                      <a:r>
                        <a:rPr lang="en-US" dirty="0"/>
                        <a:t>Image Data</a:t>
                      </a:r>
                      <a:endParaRPr lang="en-GB"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53171685"/>
                  </a:ext>
                </a:extLst>
              </a:tr>
            </a:tbl>
          </a:graphicData>
        </a:graphic>
      </p:graphicFrame>
    </p:spTree>
    <p:extLst>
      <p:ext uri="{BB962C8B-B14F-4D97-AF65-F5344CB8AC3E}">
        <p14:creationId xmlns:p14="http://schemas.microsoft.com/office/powerpoint/2010/main" val="2587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Image Headers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532718" cy="58344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2800" dirty="0">
                <a:solidFill>
                  <a:schemeClr val="bg1"/>
                </a:solidFill>
                <a:latin typeface="Bahnschrift SemiBold SemiConden" panose="020B0502040204020203" pitchFamily="34" charset="0"/>
              </a:rPr>
              <a:t>What additional data do you think might be contained within the image header?</a:t>
            </a:r>
          </a:p>
          <a:p>
            <a:pPr marR="0" lvl="0" algn="ctr"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2800" dirty="0">
                <a:solidFill>
                  <a:schemeClr val="bg1"/>
                </a:solidFill>
                <a:latin typeface="Bahnschrift SemiBold SemiConden" panose="020B0502040204020203" pitchFamily="34" charset="0"/>
              </a:rPr>
              <a:t>File type</a:t>
            </a:r>
          </a:p>
          <a:p>
            <a:pPr marR="0" lvl="0" algn="ctr" defTabSz="914400" rtl="0" eaLnBrk="1" fontAlgn="auto" latinLnBrk="0" hangingPunct="1">
              <a:lnSpc>
                <a:spcPct val="100000"/>
              </a:lnSpc>
              <a:spcBef>
                <a:spcPts val="0"/>
              </a:spcBef>
              <a:spcAft>
                <a:spcPts val="0"/>
              </a:spcAft>
              <a:buClrTx/>
              <a:buSzTx/>
              <a:tabLst/>
              <a:defRPr/>
            </a:pPr>
            <a:r>
              <a:rPr lang="en-US" sz="2800" dirty="0">
                <a:solidFill>
                  <a:schemeClr val="bg1"/>
                </a:solidFill>
                <a:latin typeface="Bahnschrift SemiBold SemiConden" panose="020B0502040204020203" pitchFamily="34" charset="0"/>
              </a:rPr>
              <a:t>Resolution</a:t>
            </a:r>
          </a:p>
          <a:p>
            <a:pPr marR="0" lvl="0" algn="ctr"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chemeClr val="bg1"/>
                </a:solidFill>
                <a:effectLst/>
                <a:uLnTx/>
                <a:uFillTx/>
                <a:latin typeface="Bahnschrift SemiBold SemiConden" panose="020B0502040204020203" pitchFamily="34" charset="0"/>
              </a:rPr>
              <a:t>Bit depth</a:t>
            </a:r>
          </a:p>
          <a:p>
            <a:pPr marR="0" lvl="0" algn="ctr" defTabSz="914400" rtl="0" eaLnBrk="1" fontAlgn="auto" latinLnBrk="0" hangingPunct="1">
              <a:lnSpc>
                <a:spcPct val="100000"/>
              </a:lnSpc>
              <a:spcBef>
                <a:spcPts val="0"/>
              </a:spcBef>
              <a:spcAft>
                <a:spcPts val="0"/>
              </a:spcAft>
              <a:buClrTx/>
              <a:buSzTx/>
              <a:tabLst/>
              <a:defRPr/>
            </a:pPr>
            <a:r>
              <a:rPr lang="en-US" sz="2800" dirty="0">
                <a:solidFill>
                  <a:schemeClr val="bg1"/>
                </a:solidFill>
                <a:latin typeface="Bahnschrift SemiBold SemiConden" panose="020B0502040204020203" pitchFamily="34" charset="0"/>
              </a:rPr>
              <a:t>Title</a:t>
            </a:r>
          </a:p>
          <a:p>
            <a:pPr marR="0" lvl="0" algn="ctr"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chemeClr val="bg1"/>
                </a:solidFill>
                <a:effectLst/>
                <a:uLnTx/>
                <a:uFillTx/>
                <a:latin typeface="Bahnschrift SemiBold SemiConden" panose="020B0502040204020203" pitchFamily="34" charset="0"/>
              </a:rPr>
              <a:t>Description</a:t>
            </a:r>
          </a:p>
          <a:p>
            <a:pPr marR="0" lvl="0" algn="ctr" defTabSz="914400" rtl="0" eaLnBrk="1" fontAlgn="auto" latinLnBrk="0" hangingPunct="1">
              <a:lnSpc>
                <a:spcPct val="100000"/>
              </a:lnSpc>
              <a:spcBef>
                <a:spcPts val="0"/>
              </a:spcBef>
              <a:spcAft>
                <a:spcPts val="0"/>
              </a:spcAft>
              <a:buClrTx/>
              <a:buSzTx/>
              <a:tabLst/>
              <a:defRPr/>
            </a:pPr>
            <a:r>
              <a:rPr lang="en-US" sz="2800" noProof="0" dirty="0">
                <a:solidFill>
                  <a:schemeClr val="bg1"/>
                </a:solidFill>
                <a:latin typeface="Bahnschrift SemiBold SemiConden" panose="020B0502040204020203" pitchFamily="34" charset="0"/>
              </a:rPr>
              <a:t>Camera used</a:t>
            </a:r>
          </a:p>
          <a:p>
            <a:pPr marR="0" lvl="0" algn="ctr" defTabSz="914400" rtl="0" eaLnBrk="1" fontAlgn="auto" latinLnBrk="0" hangingPunct="1">
              <a:lnSpc>
                <a:spcPct val="100000"/>
              </a:lnSpc>
              <a:spcBef>
                <a:spcPts val="0"/>
              </a:spcBef>
              <a:spcAft>
                <a:spcPts val="0"/>
              </a:spcAft>
              <a:buClrTx/>
              <a:buSzTx/>
              <a:tabLst/>
              <a:defRPr/>
            </a:pPr>
            <a:r>
              <a:rPr lang="en-US" sz="2800" dirty="0">
                <a:solidFill>
                  <a:schemeClr val="bg1"/>
                </a:solidFill>
                <a:latin typeface="Bahnschrift SemiBold SemiConden" panose="020B0502040204020203" pitchFamily="34" charset="0"/>
              </a:rPr>
              <a:t>Geolocation</a:t>
            </a:r>
          </a:p>
          <a:p>
            <a:pPr marR="0" lvl="0" algn="ctr"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chemeClr val="bg1"/>
                </a:solidFill>
                <a:effectLst/>
                <a:uLnTx/>
                <a:uFillTx/>
                <a:latin typeface="Bahnschrift SemiBold SemiConden" panose="020B0502040204020203" pitchFamily="34" charset="0"/>
              </a:rPr>
              <a:t>Time</a:t>
            </a:r>
            <a:r>
              <a:rPr kumimoji="0" lang="en-US" sz="2800" b="0" i="0" u="none" strike="noStrike" kern="1200" cap="none" spc="0" normalizeH="0" noProof="0" dirty="0">
                <a:ln>
                  <a:noFill/>
                </a:ln>
                <a:solidFill>
                  <a:schemeClr val="bg1"/>
                </a:solidFill>
                <a:effectLst/>
                <a:uLnTx/>
                <a:uFillTx/>
                <a:latin typeface="Bahnschrift SemiBold SemiConden" panose="020B0502040204020203" pitchFamily="34" charset="0"/>
              </a:rPr>
              <a:t> taken</a:t>
            </a:r>
          </a:p>
          <a:p>
            <a:pPr marR="0" lvl="0" algn="ctr" defTabSz="914400" rtl="0" eaLnBrk="1" fontAlgn="auto" latinLnBrk="0" hangingPunct="1">
              <a:lnSpc>
                <a:spcPct val="100000"/>
              </a:lnSpc>
              <a:spcBef>
                <a:spcPts val="0"/>
              </a:spcBef>
              <a:spcAft>
                <a:spcPts val="0"/>
              </a:spcAft>
              <a:buClrTx/>
              <a:buSzTx/>
              <a:tabLst/>
              <a:defRPr/>
            </a:pPr>
            <a:r>
              <a:rPr lang="en-US" sz="2800" baseline="0" dirty="0">
                <a:solidFill>
                  <a:schemeClr val="bg1"/>
                </a:solidFill>
                <a:latin typeface="Bahnschrift SemiBold SemiConden" panose="020B0502040204020203" pitchFamily="34" charset="0"/>
              </a:rPr>
              <a:t>Program</a:t>
            </a:r>
            <a:r>
              <a:rPr lang="en-US" sz="2800" dirty="0">
                <a:solidFill>
                  <a:schemeClr val="bg1"/>
                </a:solidFill>
                <a:latin typeface="Bahnschrift SemiBold SemiConden" panose="020B0502040204020203" pitchFamily="34" charset="0"/>
              </a:rPr>
              <a:t> used</a:t>
            </a:r>
          </a:p>
          <a:p>
            <a:pPr marR="0" lvl="0" algn="ctr" defTabSz="914400" rtl="0" eaLnBrk="1" fontAlgn="auto" latinLnBrk="0" hangingPunct="1">
              <a:lnSpc>
                <a:spcPct val="100000"/>
              </a:lnSpc>
              <a:spcBef>
                <a:spcPts val="0"/>
              </a:spcBef>
              <a:spcAft>
                <a:spcPts val="0"/>
              </a:spcAft>
              <a:buClrTx/>
              <a:buSzTx/>
              <a:tabLst/>
              <a:defRPr/>
            </a:pPr>
            <a:r>
              <a:rPr lang="en-US" sz="2800" dirty="0" err="1">
                <a:solidFill>
                  <a:schemeClr val="bg1"/>
                </a:solidFill>
                <a:latin typeface="Bahnschrift SemiBold SemiConden" panose="020B0502040204020203" pitchFamily="34" charset="0"/>
              </a:rPr>
              <a:t>etc</a:t>
            </a:r>
            <a:endParaRPr lang="en-US" sz="28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1582478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 calcmode="lin" valueType="num">
                                      <p:cBhvr>
                                        <p:cTn id="42"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24">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7" end="7"/>
                                            </p:txEl>
                                          </p:spTgt>
                                        </p:tgtEl>
                                        <p:attrNameLst>
                                          <p:attrName>style.visibility</p:attrName>
                                        </p:attrNameLst>
                                      </p:cBhvr>
                                      <p:to>
                                        <p:strVal val="visible"/>
                                      </p:to>
                                    </p:set>
                                    <p:anim calcmode="lin" valueType="num">
                                      <p:cBhvr>
                                        <p:cTn id="49"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24">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4">
                                            <p:txEl>
                                              <p:pRg st="8" end="8"/>
                                            </p:txEl>
                                          </p:spTgt>
                                        </p:tgtEl>
                                        <p:attrNameLst>
                                          <p:attrName>style.visibility</p:attrName>
                                        </p:attrNameLst>
                                      </p:cBhvr>
                                      <p:to>
                                        <p:strVal val="visible"/>
                                      </p:to>
                                    </p:set>
                                    <p:anim calcmode="lin" valueType="num">
                                      <p:cBhvr>
                                        <p:cTn id="56"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7"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8" dur="500"/>
                                        <p:tgtEl>
                                          <p:spTgt spid="24">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24">
                                            <p:txEl>
                                              <p:pRg st="9" end="9"/>
                                            </p:txEl>
                                          </p:spTgt>
                                        </p:tgtEl>
                                        <p:attrNameLst>
                                          <p:attrName>style.visibility</p:attrName>
                                        </p:attrNameLst>
                                      </p:cBhvr>
                                      <p:to>
                                        <p:strVal val="visible"/>
                                      </p:to>
                                    </p:set>
                                    <p:anim calcmode="lin" valueType="num">
                                      <p:cBhvr>
                                        <p:cTn id="63" dur="500" fill="hold"/>
                                        <p:tgtEl>
                                          <p:spTgt spid="24">
                                            <p:txEl>
                                              <p:pRg st="9" end="9"/>
                                            </p:txEl>
                                          </p:spTgt>
                                        </p:tgtEl>
                                        <p:attrNameLst>
                                          <p:attrName>ppt_w</p:attrName>
                                        </p:attrNameLst>
                                      </p:cBhvr>
                                      <p:tavLst>
                                        <p:tav tm="0">
                                          <p:val>
                                            <p:fltVal val="0"/>
                                          </p:val>
                                        </p:tav>
                                        <p:tav tm="100000">
                                          <p:val>
                                            <p:strVal val="#ppt_w"/>
                                          </p:val>
                                        </p:tav>
                                      </p:tavLst>
                                    </p:anim>
                                    <p:anim calcmode="lin" valueType="num">
                                      <p:cBhvr>
                                        <p:cTn id="64" dur="500" fill="hold"/>
                                        <p:tgtEl>
                                          <p:spTgt spid="24">
                                            <p:txEl>
                                              <p:pRg st="9" end="9"/>
                                            </p:txEl>
                                          </p:spTgt>
                                        </p:tgtEl>
                                        <p:attrNameLst>
                                          <p:attrName>ppt_h</p:attrName>
                                        </p:attrNameLst>
                                      </p:cBhvr>
                                      <p:tavLst>
                                        <p:tav tm="0">
                                          <p:val>
                                            <p:fltVal val="0"/>
                                          </p:val>
                                        </p:tav>
                                        <p:tav tm="100000">
                                          <p:val>
                                            <p:strVal val="#ppt_h"/>
                                          </p:val>
                                        </p:tav>
                                      </p:tavLst>
                                    </p:anim>
                                    <p:animEffect transition="in" filter="fade">
                                      <p:cBhvr>
                                        <p:cTn id="65" dur="500"/>
                                        <p:tgtEl>
                                          <p:spTgt spid="24">
                                            <p:txEl>
                                              <p:pRg st="9" end="9"/>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24">
                                            <p:txEl>
                                              <p:pRg st="10" end="10"/>
                                            </p:txEl>
                                          </p:spTgt>
                                        </p:tgtEl>
                                        <p:attrNameLst>
                                          <p:attrName>style.visibility</p:attrName>
                                        </p:attrNameLst>
                                      </p:cBhvr>
                                      <p:to>
                                        <p:strVal val="visible"/>
                                      </p:to>
                                    </p:set>
                                    <p:anim calcmode="lin" valueType="num">
                                      <p:cBhvr>
                                        <p:cTn id="70" dur="500" fill="hold"/>
                                        <p:tgtEl>
                                          <p:spTgt spid="24">
                                            <p:txEl>
                                              <p:pRg st="10" end="10"/>
                                            </p:txEl>
                                          </p:spTgt>
                                        </p:tgtEl>
                                        <p:attrNameLst>
                                          <p:attrName>ppt_w</p:attrName>
                                        </p:attrNameLst>
                                      </p:cBhvr>
                                      <p:tavLst>
                                        <p:tav tm="0">
                                          <p:val>
                                            <p:fltVal val="0"/>
                                          </p:val>
                                        </p:tav>
                                        <p:tav tm="100000">
                                          <p:val>
                                            <p:strVal val="#ppt_w"/>
                                          </p:val>
                                        </p:tav>
                                      </p:tavLst>
                                    </p:anim>
                                    <p:anim calcmode="lin" valueType="num">
                                      <p:cBhvr>
                                        <p:cTn id="71" dur="500" fill="hold"/>
                                        <p:tgtEl>
                                          <p:spTgt spid="24">
                                            <p:txEl>
                                              <p:pRg st="10" end="10"/>
                                            </p:txEl>
                                          </p:spTgt>
                                        </p:tgtEl>
                                        <p:attrNameLst>
                                          <p:attrName>ppt_h</p:attrName>
                                        </p:attrNameLst>
                                      </p:cBhvr>
                                      <p:tavLst>
                                        <p:tav tm="0">
                                          <p:val>
                                            <p:fltVal val="0"/>
                                          </p:val>
                                        </p:tav>
                                        <p:tav tm="100000">
                                          <p:val>
                                            <p:strVal val="#ppt_h"/>
                                          </p:val>
                                        </p:tav>
                                      </p:tavLst>
                                    </p:anim>
                                    <p:animEffect transition="in" filter="fade">
                                      <p:cBhvr>
                                        <p:cTn id="72" dur="500"/>
                                        <p:tgtEl>
                                          <p:spTgt spid="24">
                                            <p:txEl>
                                              <p:pRg st="10" end="1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24">
                                            <p:txEl>
                                              <p:pRg st="11" end="11"/>
                                            </p:txEl>
                                          </p:spTgt>
                                        </p:tgtEl>
                                        <p:attrNameLst>
                                          <p:attrName>style.visibility</p:attrName>
                                        </p:attrNameLst>
                                      </p:cBhvr>
                                      <p:to>
                                        <p:strVal val="visible"/>
                                      </p:to>
                                    </p:set>
                                    <p:anim calcmode="lin" valueType="num">
                                      <p:cBhvr>
                                        <p:cTn id="77" dur="500" fill="hold"/>
                                        <p:tgtEl>
                                          <p:spTgt spid="24">
                                            <p:txEl>
                                              <p:pRg st="11" end="11"/>
                                            </p:txEl>
                                          </p:spTgt>
                                        </p:tgtEl>
                                        <p:attrNameLst>
                                          <p:attrName>ppt_w</p:attrName>
                                        </p:attrNameLst>
                                      </p:cBhvr>
                                      <p:tavLst>
                                        <p:tav tm="0">
                                          <p:val>
                                            <p:fltVal val="0"/>
                                          </p:val>
                                        </p:tav>
                                        <p:tav tm="100000">
                                          <p:val>
                                            <p:strVal val="#ppt_w"/>
                                          </p:val>
                                        </p:tav>
                                      </p:tavLst>
                                    </p:anim>
                                    <p:anim calcmode="lin" valueType="num">
                                      <p:cBhvr>
                                        <p:cTn id="78" dur="500" fill="hold"/>
                                        <p:tgtEl>
                                          <p:spTgt spid="24">
                                            <p:txEl>
                                              <p:pRg st="11" end="11"/>
                                            </p:txEl>
                                          </p:spTgt>
                                        </p:tgtEl>
                                        <p:attrNameLst>
                                          <p:attrName>ppt_h</p:attrName>
                                        </p:attrNameLst>
                                      </p:cBhvr>
                                      <p:tavLst>
                                        <p:tav tm="0">
                                          <p:val>
                                            <p:fltVal val="0"/>
                                          </p:val>
                                        </p:tav>
                                        <p:tav tm="100000">
                                          <p:val>
                                            <p:strVal val="#ppt_h"/>
                                          </p:val>
                                        </p:tav>
                                      </p:tavLst>
                                    </p:anim>
                                    <p:animEffect transition="in" filter="fade">
                                      <p:cBhvr>
                                        <p:cTn id="79" dur="500"/>
                                        <p:tgtEl>
                                          <p:spTgt spid="2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65024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Image Headers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flipV="1">
            <a:off x="0" y="1023562"/>
            <a:ext cx="6399992" cy="19"/>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0" y="1023562"/>
            <a:ext cx="639999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For example, here is a </a:t>
            </a:r>
            <a:r>
              <a:rPr lang="en-US" sz="3200" dirty="0">
                <a:solidFill>
                  <a:srgbClr val="00B0F0"/>
                </a:solidFill>
                <a:latin typeface="Bahnschrift SemiBold SemiConden" panose="020B0502040204020203" pitchFamily="34" charset="0"/>
              </a:rPr>
              <a:t>1x1 white pixel</a:t>
            </a:r>
            <a:r>
              <a:rPr lang="en-US" sz="3200" dirty="0">
                <a:solidFill>
                  <a:schemeClr val="bg1"/>
                </a:solidFill>
                <a:latin typeface="Bahnschrift SemiBold SemiConden" panose="020B0502040204020203" pitchFamily="34" charset="0"/>
              </a:rPr>
              <a:t> – you would assume the file size would be small - yet it is </a:t>
            </a:r>
            <a:r>
              <a:rPr lang="en-US" sz="3200" dirty="0">
                <a:solidFill>
                  <a:srgbClr val="FF0000"/>
                </a:solidFill>
                <a:latin typeface="Bahnschrift SemiBold SemiConden" panose="020B0502040204020203" pitchFamily="34" charset="0"/>
              </a:rPr>
              <a:t>over 8KB </a:t>
            </a:r>
            <a:r>
              <a:rPr lang="en-US" sz="3200" dirty="0">
                <a:solidFill>
                  <a:schemeClr val="bg1"/>
                </a:solidFill>
                <a:latin typeface="Bahnschrift SemiBold SemiConden" panose="020B0502040204020203" pitchFamily="34" charset="0"/>
              </a:rPr>
              <a:t>(equivalent to 8,000 extended ASCII characters)</a:t>
            </a:r>
          </a:p>
          <a:p>
            <a:pPr marR="0" lvl="0" algn="ctr"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In this small section, can you notice anything in the decoded text?</a:t>
            </a:r>
          </a:p>
          <a:p>
            <a:pPr marR="0" lvl="0" algn="ctr" defTabSz="914400" rtl="0" eaLnBrk="1" fontAlgn="auto" latinLnBrk="0" hangingPunct="1">
              <a:lnSpc>
                <a:spcPct val="100000"/>
              </a:lnSpc>
              <a:spcBef>
                <a:spcPts val="0"/>
              </a:spcBef>
              <a:spcAft>
                <a:spcPts val="0"/>
              </a:spcAft>
              <a:buClrTx/>
              <a:buSzTx/>
              <a:tabLst/>
              <a:defRPr/>
            </a:pPr>
            <a:endParaRPr lang="en-US" sz="3200" dirty="0">
              <a:solidFill>
                <a:schemeClr val="bg1"/>
              </a:solidFill>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rPr>
              <a:t>It says the image was saved with Photoshop 21.1 (Windows) and includes the date/time</a:t>
            </a:r>
          </a:p>
        </p:txBody>
      </p:sp>
      <p:pic>
        <p:nvPicPr>
          <p:cNvPr id="6" name="Picture 5">
            <a:extLst>
              <a:ext uri="{FF2B5EF4-FFF2-40B4-BE49-F238E27FC236}">
                <a16:creationId xmlns:a16="http://schemas.microsoft.com/office/drawing/2014/main" id="{6801040F-D6F1-45B1-8400-B2FE8F8EEDF5}"/>
              </a:ext>
            </a:extLst>
          </p:cNvPr>
          <p:cNvPicPr>
            <a:picLocks noChangeAspect="1"/>
          </p:cNvPicPr>
          <p:nvPr/>
        </p:nvPicPr>
        <p:blipFill>
          <a:blip r:embed="rId3"/>
          <a:stretch>
            <a:fillRect/>
          </a:stretch>
        </p:blipFill>
        <p:spPr>
          <a:xfrm>
            <a:off x="6399992" y="-29099"/>
            <a:ext cx="5792008" cy="2105319"/>
          </a:xfrm>
          <a:prstGeom prst="rect">
            <a:avLst/>
          </a:prstGeom>
        </p:spPr>
      </p:pic>
      <p:sp>
        <p:nvSpPr>
          <p:cNvPr id="10" name="Rectangle 9">
            <a:extLst>
              <a:ext uri="{FF2B5EF4-FFF2-40B4-BE49-F238E27FC236}">
                <a16:creationId xmlns:a16="http://schemas.microsoft.com/office/drawing/2014/main" id="{65DDFC44-6043-4E3E-8CB2-CE5F037FD2FC}"/>
              </a:ext>
            </a:extLst>
          </p:cNvPr>
          <p:cNvSpPr/>
          <p:nvPr/>
        </p:nvSpPr>
        <p:spPr>
          <a:xfrm>
            <a:off x="6399991" y="2076220"/>
            <a:ext cx="5792009" cy="47817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000" dirty="0">
                <a:solidFill>
                  <a:schemeClr val="bg1"/>
                </a:solidFill>
                <a:latin typeface="Bahnschrift SemiBold SemiConden" panose="020B0502040204020203" pitchFamily="34" charset="0"/>
              </a:rPr>
              <a:t>Resolution, bit depth, colour profile </a:t>
            </a:r>
            <a:r>
              <a:rPr lang="en-US" sz="3000" dirty="0" err="1">
                <a:solidFill>
                  <a:schemeClr val="bg1"/>
                </a:solidFill>
                <a:latin typeface="Bahnschrift SemiBold SemiConden" panose="020B0502040204020203" pitchFamily="34" charset="0"/>
              </a:rPr>
              <a:t>etc</a:t>
            </a:r>
            <a:r>
              <a:rPr lang="en-US" sz="3000" dirty="0">
                <a:solidFill>
                  <a:schemeClr val="bg1"/>
                </a:solidFill>
                <a:latin typeface="Bahnschrift SemiBold SemiConden" panose="020B0502040204020203" pitchFamily="34" charset="0"/>
              </a:rPr>
              <a:t> are also included</a:t>
            </a:r>
          </a:p>
          <a:p>
            <a:pPr marR="0" lvl="0" algn="ctr" defTabSz="914400" rtl="0" eaLnBrk="1" fontAlgn="auto" latinLnBrk="0" hangingPunct="1">
              <a:lnSpc>
                <a:spcPct val="100000"/>
              </a:lnSpc>
              <a:spcBef>
                <a:spcPts val="0"/>
              </a:spcBef>
              <a:spcAft>
                <a:spcPts val="0"/>
              </a:spcAft>
              <a:buClrTx/>
              <a:buSzTx/>
              <a:tabLst/>
              <a:defRPr/>
            </a:pPr>
            <a:endParaRPr lang="en-US" sz="3000" dirty="0">
              <a:solidFill>
                <a:schemeClr val="bg1"/>
              </a:solidFill>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000" dirty="0">
                <a:solidFill>
                  <a:schemeClr val="bg1"/>
                </a:solidFill>
                <a:latin typeface="Bahnschrift SemiBold SemiConden" panose="020B0502040204020203" pitchFamily="34" charset="0"/>
              </a:rPr>
              <a:t>All .jpg files start FF D8 FF – change these bytes &amp; programs won’t know it’s a .jpg, hence won’t be able to display it – these are called “</a:t>
            </a:r>
            <a:r>
              <a:rPr lang="en-US" sz="3000" dirty="0">
                <a:solidFill>
                  <a:srgbClr val="00CC00"/>
                </a:solidFill>
                <a:latin typeface="Bahnschrift SemiBold SemiConden" panose="020B0502040204020203" pitchFamily="34" charset="0"/>
              </a:rPr>
              <a:t>Magic Bytes</a:t>
            </a:r>
            <a:r>
              <a:rPr lang="en-US" sz="3000" dirty="0">
                <a:solidFill>
                  <a:schemeClr val="bg1"/>
                </a:solidFill>
                <a:latin typeface="Bahnschrift SemiBold SemiConden" panose="020B0502040204020203" pitchFamily="34" charset="0"/>
              </a:rPr>
              <a:t>”</a:t>
            </a:r>
            <a:endParaRPr kumimoji="0" lang="en-US" sz="30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1699494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 calcmode="lin" valueType="num">
                                      <p:cBhvr>
                                        <p:cTn id="28"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10">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0">
                                            <p:txEl>
                                              <p:pRg st="2" end="2"/>
                                            </p:txEl>
                                          </p:spTgt>
                                        </p:tgtEl>
                                        <p:attrNameLst>
                                          <p:attrName>style.visibility</p:attrName>
                                        </p:attrNameLst>
                                      </p:cBhvr>
                                      <p:to>
                                        <p:strVal val="visible"/>
                                      </p:to>
                                    </p:set>
                                    <p:anim calcmode="lin" valueType="num">
                                      <p:cBhvr>
                                        <p:cTn id="35" dur="500" fill="hold"/>
                                        <p:tgtEl>
                                          <p:spTgt spid="10">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10">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0" grpId="0" build="p"/>
    </p:bldLst>
  </p:timing>
</p:sld>
</file>

<file path=ppt/slides/slide2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Calculating Image Size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Do you remember the formula/method</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to calculate the file</a:t>
            </a:r>
            <a:r>
              <a:rPr lang="en-US" sz="3200" dirty="0">
                <a:solidFill>
                  <a:prstClr val="white"/>
                </a:solidFill>
                <a:latin typeface="Bahnschrift SemiBold SemiConden" panose="020B0502040204020203" pitchFamily="34" charset="0"/>
              </a:rPr>
              <a:t>size of an image?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Image </a:t>
            </a:r>
            <a:r>
              <a:rPr lang="en-US" sz="3200" dirty="0" err="1">
                <a:solidFill>
                  <a:prstClr val="white"/>
                </a:solidFill>
                <a:latin typeface="Bahnschrift SemiBold SemiConden" panose="020B0502040204020203" pitchFamily="34" charset="0"/>
              </a:rPr>
              <a:t>filesize</a:t>
            </a:r>
            <a:r>
              <a:rPr lang="en-US" sz="3200" dirty="0">
                <a:solidFill>
                  <a:prstClr val="white"/>
                </a:solidFill>
                <a:latin typeface="Bahnschrift SemiBold SemiConden" panose="020B0502040204020203" pitchFamily="34" charset="0"/>
              </a:rPr>
              <a:t> = </a:t>
            </a:r>
            <a:r>
              <a:rPr lang="en-US" sz="3200" dirty="0">
                <a:solidFill>
                  <a:srgbClr val="FFC000"/>
                </a:solidFill>
                <a:latin typeface="Bahnschrift SemiBold SemiConden" panose="020B0502040204020203" pitchFamily="34" charset="0"/>
              </a:rPr>
              <a:t>resolution</a:t>
            </a:r>
            <a:r>
              <a:rPr lang="en-US" sz="3200" dirty="0">
                <a:solidFill>
                  <a:prstClr val="white"/>
                </a:solidFill>
                <a:latin typeface="Bahnschrift SemiBold SemiConden" panose="020B0502040204020203" pitchFamily="34" charset="0"/>
              </a:rPr>
              <a:t> * </a:t>
            </a:r>
            <a:r>
              <a:rPr lang="en-US" sz="3200" dirty="0">
                <a:solidFill>
                  <a:srgbClr val="00B0F0"/>
                </a:solidFill>
                <a:latin typeface="Bahnschrift SemiBold SemiConden" panose="020B0502040204020203" pitchFamily="34" charset="0"/>
              </a:rPr>
              <a:t>bit depth</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What unit </a:t>
            </a:r>
            <a:r>
              <a:rPr lang="en-US" sz="3200" dirty="0">
                <a:solidFill>
                  <a:prstClr val="white"/>
                </a:solidFill>
                <a:latin typeface="Bahnschrift SemiBold SemiConden" panose="020B0502040204020203" pitchFamily="34" charset="0"/>
              </a:rPr>
              <a:t>will this answer be in?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00CC00"/>
                </a:solidFill>
                <a:latin typeface="Bahnschrift SemiBold SemiConden" panose="020B0502040204020203" pitchFamily="34" charset="0"/>
              </a:rPr>
              <a:t>Bits</a:t>
            </a:r>
            <a:r>
              <a:rPr lang="en-US" sz="3200" dirty="0">
                <a:solidFill>
                  <a:prstClr val="white"/>
                </a:solidFill>
                <a:latin typeface="Bahnschrift SemiBold SemiConden" panose="020B0502040204020203" pitchFamily="34" charset="0"/>
              </a:rPr>
              <a:t> – so you’d then need to </a:t>
            </a:r>
            <a:r>
              <a:rPr lang="en-US" sz="3200" dirty="0">
                <a:solidFill>
                  <a:srgbClr val="00CC00"/>
                </a:solidFill>
                <a:latin typeface="Bahnschrift SemiBold SemiConden" panose="020B0502040204020203" pitchFamily="34" charset="0"/>
              </a:rPr>
              <a:t>convert to an appropriate unit</a:t>
            </a:r>
            <a:r>
              <a:rPr lang="en-US" sz="3200" dirty="0">
                <a:solidFill>
                  <a:prstClr val="white"/>
                </a:solidFill>
                <a:latin typeface="Bahnschrift SemiBold SemiConden" panose="020B0502040204020203" pitchFamily="34" charset="0"/>
              </a:rPr>
              <a:t>/the unit the question specifies</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027583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6" end="6"/>
                                            </p:txEl>
                                          </p:spTgt>
                                        </p:tgtEl>
                                        <p:attrNameLst>
                                          <p:attrName>style.visibility</p:attrName>
                                        </p:attrNameLst>
                                      </p:cBhvr>
                                      <p:to>
                                        <p:strVal val="visible"/>
                                      </p:to>
                                    </p:set>
                                    <p:anim calcmode="lin" valueType="num">
                                      <p:cBhvr>
                                        <p:cTn id="28"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45085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Bitmaps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45085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3935187"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We said this picture of grass was 337KB, with a bit depth of 4 and resolution of  1170x780px – ignoring the size of image headers, by how many KB has this image been compressed due to run-length encoding?</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pic>
        <p:nvPicPr>
          <p:cNvPr id="6" name="Picture 5">
            <a:extLst>
              <a:ext uri="{FF2B5EF4-FFF2-40B4-BE49-F238E27FC236}">
                <a16:creationId xmlns:a16="http://schemas.microsoft.com/office/drawing/2014/main" id="{397AF22B-ADF9-4D2B-9613-52558AB9B1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9271" y="192954"/>
            <a:ext cx="3711069" cy="2474045"/>
          </a:xfrm>
          <a:prstGeom prst="rect">
            <a:avLst/>
          </a:prstGeom>
        </p:spPr>
      </p:pic>
      <p:sp>
        <p:nvSpPr>
          <p:cNvPr id="8" name="Rectangle 7">
            <a:extLst>
              <a:ext uri="{FF2B5EF4-FFF2-40B4-BE49-F238E27FC236}">
                <a16:creationId xmlns:a16="http://schemas.microsoft.com/office/drawing/2014/main" id="{5EC0B0F9-C0D4-4DF2-A9EE-EE5AF6E1282D}"/>
              </a:ext>
            </a:extLst>
          </p:cNvPr>
          <p:cNvSpPr/>
          <p:nvPr/>
        </p:nvSpPr>
        <p:spPr>
          <a:xfrm>
            <a:off x="4700813" y="2705100"/>
            <a:ext cx="7287987" cy="4191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Expected number of bits (b):</a:t>
            </a:r>
          </a:p>
          <a:p>
            <a:pPr lvl="0" algn="ctr">
              <a:defRPr/>
            </a:pPr>
            <a:r>
              <a:rPr lang="en-US" sz="3200" dirty="0">
                <a:solidFill>
                  <a:schemeClr val="bg1"/>
                </a:solidFill>
                <a:latin typeface="Bahnschrift SemiBold SemiConden" panose="020B0502040204020203" pitchFamily="34" charset="0"/>
              </a:rPr>
              <a:t>1170 * 780 * 4 = 3,650,400</a:t>
            </a:r>
          </a:p>
          <a:p>
            <a:pPr lvl="0" algn="ctr">
              <a:defRPr/>
            </a:pPr>
            <a:endParaRPr lang="en-US" sz="3200" dirty="0">
              <a:solidFill>
                <a:schemeClr val="bg1"/>
              </a:solidFill>
              <a:latin typeface="Bahnschrift SemiBold SemiConden" panose="020B0502040204020203" pitchFamily="34" charset="0"/>
            </a:endParaRPr>
          </a:p>
          <a:p>
            <a:pPr lvl="0" algn="ctr">
              <a:defRPr/>
            </a:pPr>
            <a:r>
              <a:rPr lang="en-US" sz="3200" dirty="0">
                <a:solidFill>
                  <a:schemeClr val="bg1"/>
                </a:solidFill>
                <a:latin typeface="Bahnschrift SemiBold SemiConden" panose="020B0502040204020203" pitchFamily="34" charset="0"/>
              </a:rPr>
              <a:t>In KB:</a:t>
            </a:r>
          </a:p>
          <a:p>
            <a:pPr lvl="0" algn="ctr">
              <a:defRPr/>
            </a:pPr>
            <a:r>
              <a:rPr lang="en-US" sz="3200" dirty="0">
                <a:solidFill>
                  <a:schemeClr val="bg1"/>
                </a:solidFill>
                <a:latin typeface="Bahnschrift SemiBold SemiConden" panose="020B0502040204020203" pitchFamily="34" charset="0"/>
              </a:rPr>
              <a:t>3,650,400 / (8 * 1000) = 456.3KB</a:t>
            </a:r>
          </a:p>
          <a:p>
            <a:pPr lvl="0" algn="ctr">
              <a:defRPr/>
            </a:pPr>
            <a:endParaRPr lang="en-US" sz="3200" dirty="0">
              <a:solidFill>
                <a:schemeClr val="bg1"/>
              </a:solidFill>
              <a:latin typeface="Bahnschrift SemiBold SemiConden" panose="020B0502040204020203" pitchFamily="34" charset="0"/>
            </a:endParaRPr>
          </a:p>
          <a:p>
            <a:pPr lvl="0" algn="ctr">
              <a:defRPr/>
            </a:pPr>
            <a:r>
              <a:rPr lang="en-US" sz="3200" dirty="0">
                <a:solidFill>
                  <a:schemeClr val="bg1"/>
                </a:solidFill>
                <a:latin typeface="Bahnschrift SemiBold SemiConden" panose="020B0502040204020203" pitchFamily="34" charset="0"/>
              </a:rPr>
              <a:t>456.3 – 337 = </a:t>
            </a:r>
            <a:r>
              <a:rPr lang="en-US" sz="3200" dirty="0">
                <a:solidFill>
                  <a:srgbClr val="00CC00"/>
                </a:solidFill>
                <a:latin typeface="Bahnschrift SemiBold SemiConden" panose="020B0502040204020203" pitchFamily="34" charset="0"/>
              </a:rPr>
              <a:t>119.3KB</a:t>
            </a:r>
            <a:r>
              <a:rPr lang="en-US" sz="3200" dirty="0">
                <a:solidFill>
                  <a:schemeClr val="bg1"/>
                </a:solidFill>
                <a:latin typeface="Bahnschrift SemiBold SemiConden" panose="020B0502040204020203" pitchFamily="34" charset="0"/>
              </a:rPr>
              <a:t> have been reduced due to run-length encoding</a:t>
            </a:r>
          </a:p>
        </p:txBody>
      </p:sp>
    </p:spTree>
    <p:extLst>
      <p:ext uri="{BB962C8B-B14F-4D97-AF65-F5344CB8AC3E}">
        <p14:creationId xmlns:p14="http://schemas.microsoft.com/office/powerpoint/2010/main" val="1783758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 calcmode="lin" valueType="num">
                                      <p:cBhvr>
                                        <p:cTn id="21"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8">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xEl>
                                              <p:pRg st="3" end="3"/>
                                            </p:txEl>
                                          </p:spTgt>
                                        </p:tgtEl>
                                        <p:attrNameLst>
                                          <p:attrName>style.visibility</p:attrName>
                                        </p:attrNameLst>
                                      </p:cBhvr>
                                      <p:to>
                                        <p:strVal val="visible"/>
                                      </p:to>
                                    </p:set>
                                    <p:anim calcmode="lin" valueType="num">
                                      <p:cBhvr>
                                        <p:cTn id="28" dur="500" fill="hold"/>
                                        <p:tgtEl>
                                          <p:spTgt spid="8">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8">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 calcmode="lin" valueType="num">
                                      <p:cBhvr>
                                        <p:cTn id="35"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8">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8">
                                            <p:txEl>
                                              <p:pRg st="6" end="6"/>
                                            </p:txEl>
                                          </p:spTgt>
                                        </p:tgtEl>
                                        <p:attrNameLst>
                                          <p:attrName>style.visibility</p:attrName>
                                        </p:attrNameLst>
                                      </p:cBhvr>
                                      <p:to>
                                        <p:strVal val="visible"/>
                                      </p:to>
                                    </p:set>
                                    <p:anim calcmode="lin" valueType="num">
                                      <p:cBhvr>
                                        <p:cTn id="42" dur="500" fill="hold"/>
                                        <p:tgtEl>
                                          <p:spTgt spid="8">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8">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8" grpId="0" build="p"/>
    </p:bldLst>
  </p:timing>
</p:sld>
</file>

<file path=ppt/slides/slide2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Calculating Image Size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 photographer</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takes a 5000x4000px image, with a bit depth of 32 – what would the expected size of the image be (ignoring compression/file headers) – give your answer in an appropriate unit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00CC00"/>
                </a:solidFill>
                <a:latin typeface="Bahnschrift SemiBold SemiConden" panose="020B0502040204020203" pitchFamily="34" charset="0"/>
              </a:rPr>
              <a:t>80MB</a:t>
            </a:r>
            <a:r>
              <a:rPr lang="en-US" sz="3200" dirty="0">
                <a:solidFill>
                  <a:prstClr val="white"/>
                </a:solidFill>
                <a:latin typeface="Bahnschrift SemiBold SemiConden" panose="020B0502040204020203" pitchFamily="34" charset="0"/>
              </a:rPr>
              <a:t> or </a:t>
            </a:r>
            <a:r>
              <a:rPr lang="en-US" sz="3200" dirty="0">
                <a:solidFill>
                  <a:srgbClr val="00CC00"/>
                </a:solidFill>
                <a:latin typeface="Bahnschrift SemiBold SemiConden" panose="020B0502040204020203" pitchFamily="34" charset="0"/>
              </a:rPr>
              <a:t>76.3 </a:t>
            </a:r>
            <a:r>
              <a:rPr lang="en-US" sz="3200" dirty="0" err="1">
                <a:solidFill>
                  <a:srgbClr val="00CC00"/>
                </a:solidFill>
                <a:latin typeface="Bahnschrift SemiBold SemiConden" panose="020B0502040204020203" pitchFamily="34" charset="0"/>
              </a:rPr>
              <a:t>MiB</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418490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Calculating Image Size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Bahnschrift SemiBold SemiConden" panose="020B0502040204020203" pitchFamily="34" charset="0"/>
                <a:ea typeface="+mn-ea"/>
                <a:cs typeface="+mn-cs"/>
              </a:rPr>
              <a:t>No calculator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An RGBA image is 4096x512px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it’s saved using a bit depth of 32 bits. Calculate the file size of this image in Mebibytes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(4096 * 512 * 32) / (1024 * 1024 * 8)</a:t>
            </a:r>
            <a:b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b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Simplify by dividing each term: 4 * 0.5 * 4</a:t>
            </a:r>
            <a:b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b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Final answer =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rPr>
              <a:t>8MiB</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435462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Questions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A company has 50,000 photos at an average of 3MiB – they see a 200GB HDD for €60 </a:t>
            </a:r>
            <a:r>
              <a:rPr lang="en-US" altLang="ja-JP" sz="3600" dirty="0">
                <a:solidFill>
                  <a:prstClr val="white"/>
                </a:solidFill>
                <a:latin typeface="Bahnschrift SemiBold SemiConden" panose="020B0502040204020203" pitchFamily="34" charset="0"/>
              </a:rPr>
              <a:t>and some 32GB USB memory sticks for €10</a:t>
            </a:r>
            <a:r>
              <a:rPr lang="ja-JP" altLang="en-US" sz="3600" dirty="0">
                <a:solidFill>
                  <a:prstClr val="white"/>
                </a:solidFill>
                <a:latin typeface="Bahnschrift SemiBold SemiConden" panose="020B0502040204020203" pitchFamily="34" charset="0"/>
              </a:rPr>
              <a:t> </a:t>
            </a:r>
            <a:r>
              <a:rPr lang="en-US" altLang="ja-JP" sz="3600" dirty="0">
                <a:solidFill>
                  <a:prstClr val="white"/>
                </a:solidFill>
                <a:latin typeface="Bahnschrift SemiBold SemiConden" panose="020B0502040204020203" pitchFamily="34" charset="0"/>
              </a:rPr>
              <a:t>each – would they be better off buying the 1HDD or multiple USBs?</a:t>
            </a:r>
          </a:p>
          <a:p>
            <a:pPr lvl="0" algn="ctr">
              <a:defRPr/>
            </a:pPr>
            <a:r>
              <a:rPr lang="en-US" sz="3600" dirty="0">
                <a:solidFill>
                  <a:prstClr val="white"/>
                </a:solidFill>
                <a:latin typeface="Bahnschrift SemiBold SemiConden" panose="020B0502040204020203" pitchFamily="34" charset="0"/>
              </a:rPr>
              <a:t>Total file size in GB = ((50,000 * 3) * 2</a:t>
            </a:r>
            <a:r>
              <a:rPr lang="en-US" sz="3600" baseline="30000" dirty="0">
                <a:solidFill>
                  <a:prstClr val="white"/>
                </a:solidFill>
                <a:latin typeface="Bahnschrift SemiBold SemiConden" panose="020B0502040204020203" pitchFamily="34" charset="0"/>
              </a:rPr>
              <a:t>20</a:t>
            </a:r>
            <a:r>
              <a:rPr lang="en-US" sz="3600" dirty="0">
                <a:solidFill>
                  <a:prstClr val="white"/>
                </a:solidFill>
                <a:latin typeface="Bahnschrift SemiBold SemiConden" panose="020B0502040204020203" pitchFamily="34" charset="0"/>
              </a:rPr>
              <a:t>) / 10</a:t>
            </a:r>
            <a:r>
              <a:rPr lang="en-US" sz="3600" baseline="30000" dirty="0">
                <a:solidFill>
                  <a:prstClr val="white"/>
                </a:solidFill>
                <a:latin typeface="Bahnschrift SemiBold SemiConden" panose="020B0502040204020203" pitchFamily="34" charset="0"/>
              </a:rPr>
              <a:t>9</a:t>
            </a:r>
            <a:r>
              <a:rPr lang="en-US" sz="3600" dirty="0">
                <a:solidFill>
                  <a:prstClr val="white"/>
                </a:solidFill>
                <a:latin typeface="Bahnschrift SemiBold SemiConden" panose="020B0502040204020203" pitchFamily="34" charset="0"/>
              </a:rPr>
              <a:t> = 157.3 GB</a:t>
            </a:r>
          </a:p>
          <a:p>
            <a:pPr lvl="0" algn="ctr">
              <a:defRPr/>
            </a:pPr>
            <a:r>
              <a:rPr lang="en-US" sz="3600" dirty="0">
                <a:solidFill>
                  <a:srgbClr val="FFC000"/>
                </a:solidFill>
                <a:latin typeface="Bahnschrift SemiBold SemiConden" panose="020B0502040204020203" pitchFamily="34" charset="0"/>
              </a:rPr>
              <a:t>5 USBs required</a:t>
            </a:r>
            <a:r>
              <a:rPr lang="en-US" sz="3600" dirty="0">
                <a:solidFill>
                  <a:prstClr val="white"/>
                </a:solidFill>
                <a:latin typeface="Bahnschrift SemiBold SemiConden" panose="020B0502040204020203" pitchFamily="34" charset="0"/>
              </a:rPr>
              <a:t> = €50</a:t>
            </a:r>
            <a:r>
              <a:rPr lang="en-US" altLang="ja-JP" sz="3600" dirty="0">
                <a:solidFill>
                  <a:prstClr val="white"/>
                </a:solidFill>
                <a:latin typeface="Bahnschrift SemiBold SemiConden" panose="020B0502040204020203" pitchFamily="34" charset="0"/>
              </a:rPr>
              <a:t>, so the </a:t>
            </a:r>
            <a:r>
              <a:rPr lang="en-US" altLang="ja-JP" sz="3600" dirty="0">
                <a:solidFill>
                  <a:srgbClr val="00CC00"/>
                </a:solidFill>
                <a:latin typeface="Bahnschrift SemiBold SemiConden" panose="020B0502040204020203" pitchFamily="34" charset="0"/>
              </a:rPr>
              <a:t>USBs would be slightly cheaper</a:t>
            </a:r>
            <a:endParaRPr lang="en-US" sz="3600" dirty="0">
              <a:solidFill>
                <a:srgbClr val="00CC00"/>
              </a:solidFill>
              <a:latin typeface="Bahnschrift SemiBold SemiConden" panose="020B0502040204020203" pitchFamily="34" charset="0"/>
            </a:endParaRPr>
          </a:p>
        </p:txBody>
      </p:sp>
    </p:spTree>
    <p:extLst>
      <p:ext uri="{BB962C8B-B14F-4D97-AF65-F5344CB8AC3E}">
        <p14:creationId xmlns:p14="http://schemas.microsoft.com/office/powerpoint/2010/main" val="3493314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Vector Images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Along</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with bitmaps, the other type of images are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vectors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Rather than being defined in terms of pixels, they are </a:t>
            </a:r>
            <a:r>
              <a:rPr lang="en-US" sz="3200" noProof="0" dirty="0">
                <a:solidFill>
                  <a:srgbClr val="00CC00"/>
                </a:solidFill>
                <a:latin typeface="Bahnschrift SemiBold SemiConden" panose="020B0502040204020203" pitchFamily="34" charset="0"/>
              </a:rPr>
              <a:t>defined in terms of shapes, co-ordinates, properties </a:t>
            </a:r>
            <a:r>
              <a:rPr lang="en-US" sz="3200" noProof="0" dirty="0" err="1">
                <a:solidFill>
                  <a:srgbClr val="00CC00"/>
                </a:solidFill>
                <a:latin typeface="Bahnschrift SemiBold SemiConden" panose="020B0502040204020203" pitchFamily="34" charset="0"/>
              </a:rPr>
              <a:t>etc</a:t>
            </a:r>
            <a:endParaRPr lang="en-US" sz="3200" noProof="0" dirty="0">
              <a:solidFill>
                <a:srgbClr val="00CC00"/>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For example, you can create ellipses (circles/ovals), rectangles/squares, polygons, lines, text </a:t>
            </a:r>
            <a:r>
              <a:rPr lang="en-US" sz="3200" noProof="0" dirty="0" err="1">
                <a:solidFill>
                  <a:prstClr val="white"/>
                </a:solidFill>
                <a:latin typeface="Bahnschrift SemiBold SemiConden" panose="020B0502040204020203" pitchFamily="34" charset="0"/>
              </a:rPr>
              <a:t>etc</a:t>
            </a: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The main advantages of vectors are a </a:t>
            </a:r>
            <a:r>
              <a:rPr lang="en-US" sz="3200" noProof="0" dirty="0">
                <a:solidFill>
                  <a:srgbClr val="00B0F0"/>
                </a:solidFill>
                <a:latin typeface="Bahnschrift SemiBold SemiConden" panose="020B0502040204020203" pitchFamily="34" charset="0"/>
              </a:rPr>
              <a:t>smaller file size for certain types of images</a:t>
            </a:r>
            <a:r>
              <a:rPr lang="en-US" sz="3200" noProof="0" dirty="0">
                <a:solidFill>
                  <a:prstClr val="white"/>
                </a:solidFill>
                <a:latin typeface="Bahnschrift SemiBold SemiConden" panose="020B0502040204020203" pitchFamily="34" charset="0"/>
              </a:rPr>
              <a:t> (logos </a:t>
            </a:r>
            <a:r>
              <a:rPr lang="en-US" sz="3200" noProof="0" dirty="0" err="1">
                <a:solidFill>
                  <a:prstClr val="white"/>
                </a:solidFill>
                <a:latin typeface="Bahnschrift SemiBold SemiConden" panose="020B0502040204020203" pitchFamily="34" charset="0"/>
              </a:rPr>
              <a:t>etc</a:t>
            </a:r>
            <a:r>
              <a:rPr lang="en-US" sz="3200" noProof="0" dirty="0">
                <a:solidFill>
                  <a:prstClr val="white"/>
                </a:solidFill>
                <a:latin typeface="Bahnschrift SemiBold SemiConden" panose="020B0502040204020203" pitchFamily="34" charset="0"/>
              </a:rPr>
              <a:t> that can be comprised of shapes) and the fact you can </a:t>
            </a:r>
            <a:r>
              <a:rPr lang="en-US" sz="3200" noProof="0" dirty="0">
                <a:solidFill>
                  <a:srgbClr val="00CC00"/>
                </a:solidFill>
                <a:latin typeface="Bahnschrift SemiBold SemiConden" panose="020B0502040204020203" pitchFamily="34" charset="0"/>
              </a:rPr>
              <a:t>scale to any size, without reducing image quality</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34279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6" end="6"/>
                                            </p:txEl>
                                          </p:spTgt>
                                        </p:tgtEl>
                                        <p:attrNameLst>
                                          <p:attrName>style.visibility</p:attrName>
                                        </p:attrNameLst>
                                      </p:cBhvr>
                                      <p:to>
                                        <p:strVal val="visible"/>
                                      </p:to>
                                    </p:set>
                                    <p:anim calcmode="lin" valueType="num">
                                      <p:cBhvr>
                                        <p:cTn id="28"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Vector Images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10235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Here is a smiley face and the cod</a:t>
            </a:r>
            <a:r>
              <a:rPr lang="en-US" sz="3200" dirty="0">
                <a:solidFill>
                  <a:prstClr val="white"/>
                </a:solidFill>
                <a:latin typeface="Bahnschrift SemiBold SemiConden" panose="020B0502040204020203" pitchFamily="34" charset="0"/>
              </a:rPr>
              <a:t>e required to create it</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4" name="Graphic 3">
            <a:extLst>
              <a:ext uri="{FF2B5EF4-FFF2-40B4-BE49-F238E27FC236}">
                <a16:creationId xmlns:a16="http://schemas.microsoft.com/office/drawing/2014/main" id="{D030975A-4489-43D3-AC4B-0601021295D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17285" y="1988042"/>
            <a:ext cx="3238500" cy="3238500"/>
          </a:xfrm>
          <a:prstGeom prst="rect">
            <a:avLst/>
          </a:prstGeom>
        </p:spPr>
      </p:pic>
      <p:pic>
        <p:nvPicPr>
          <p:cNvPr id="7" name="Picture 6">
            <a:extLst>
              <a:ext uri="{FF2B5EF4-FFF2-40B4-BE49-F238E27FC236}">
                <a16:creationId xmlns:a16="http://schemas.microsoft.com/office/drawing/2014/main" id="{39393525-C8B7-4B18-A9E6-C9D7C0BA7DC7}"/>
              </a:ext>
            </a:extLst>
          </p:cNvPr>
          <p:cNvPicPr>
            <a:picLocks noChangeAspect="1"/>
          </p:cNvPicPr>
          <p:nvPr/>
        </p:nvPicPr>
        <p:blipFill>
          <a:blip r:embed="rId5"/>
          <a:stretch>
            <a:fillRect/>
          </a:stretch>
        </p:blipFill>
        <p:spPr>
          <a:xfrm>
            <a:off x="3876700" y="2060763"/>
            <a:ext cx="7802984" cy="2974888"/>
          </a:xfrm>
          <a:prstGeom prst="rect">
            <a:avLst/>
          </a:prstGeom>
        </p:spPr>
      </p:pic>
      <p:sp>
        <p:nvSpPr>
          <p:cNvPr id="11" name="Rectangle 10">
            <a:extLst>
              <a:ext uri="{FF2B5EF4-FFF2-40B4-BE49-F238E27FC236}">
                <a16:creationId xmlns:a16="http://schemas.microsoft.com/office/drawing/2014/main" id="{149390C8-E454-4933-96A3-0C1EC227A504}"/>
              </a:ext>
            </a:extLst>
          </p:cNvPr>
          <p:cNvSpPr/>
          <p:nvPr/>
        </p:nvSpPr>
        <p:spPr>
          <a:xfrm>
            <a:off x="0" y="5167456"/>
            <a:ext cx="12192000" cy="1690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Note the</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a:ln>
                  <a:noFill/>
                </a:ln>
                <a:solidFill>
                  <a:srgbClr val="B021DD"/>
                </a:solidFill>
                <a:effectLst/>
                <a:uLnTx/>
                <a:uFillTx/>
                <a:latin typeface="Bahnschrift SemiBold SemiConden" panose="020B0502040204020203" pitchFamily="34" charset="0"/>
                <a:ea typeface="+mn-ea"/>
                <a:cs typeface="+mn-cs"/>
              </a:rPr>
              <a:t>elements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like ellipse &amp; path, their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attributes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like stroke-width, </a:t>
            </a:r>
            <a:r>
              <a:rPr kumimoji="0" lang="en-US" sz="3200" b="0" i="0" u="none" strike="noStrike" kern="1200" cap="none" spc="0" normalizeH="0" noProof="0" dirty="0" err="1">
                <a:ln>
                  <a:noFill/>
                </a:ln>
                <a:solidFill>
                  <a:prstClr val="white"/>
                </a:solidFill>
                <a:effectLst/>
                <a:uLnTx/>
                <a:uFillTx/>
                <a:latin typeface="Bahnschrift SemiBold SemiConden" panose="020B0502040204020203" pitchFamily="34" charset="0"/>
                <a:ea typeface="+mn-ea"/>
                <a:cs typeface="+mn-cs"/>
              </a:rPr>
              <a:t>ry</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a:t>
            </a:r>
            <a:r>
              <a:rPr kumimoji="0" lang="en-US" sz="3200" b="0" i="0" u="none" strike="noStrike" kern="1200" cap="none" spc="0" normalizeH="0" noProof="0" dirty="0" err="1">
                <a:ln>
                  <a:noFill/>
                </a:ln>
                <a:solidFill>
                  <a:prstClr val="white"/>
                </a:solidFill>
                <a:effectLst/>
                <a:uLnTx/>
                <a:uFillTx/>
                <a:latin typeface="Bahnschrift SemiBold SemiConden" panose="020B0502040204020203" pitchFamily="34" charset="0"/>
                <a:ea typeface="+mn-ea"/>
                <a:cs typeface="+mn-cs"/>
              </a:rPr>
              <a:t>rx</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(radius y/x), cy/cx (center y/x), stroke, fill </a:t>
            </a:r>
            <a:r>
              <a:rPr kumimoji="0" lang="en-US" sz="3200" b="0" i="0" u="none" strike="noStrike" kern="1200" cap="none" spc="0" normalizeH="0" noProof="0" dirty="0" err="1">
                <a:ln>
                  <a:noFill/>
                </a:ln>
                <a:solidFill>
                  <a:prstClr val="white"/>
                </a:solidFill>
                <a:effectLst/>
                <a:uLnTx/>
                <a:uFillTx/>
                <a:latin typeface="Bahnschrift SemiBold SemiConden" panose="020B0502040204020203" pitchFamily="34" charset="0"/>
                <a:ea typeface="+mn-ea"/>
                <a:cs typeface="+mn-cs"/>
              </a:rPr>
              <a:t>etc</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and </a:t>
            </a:r>
            <a:r>
              <a:rPr kumimoji="0" lang="en-US" sz="3200" b="0" i="0" u="none" strike="noStrike" kern="1200" cap="none" spc="0" normalizeH="0" noProof="0" dirty="0">
                <a:ln>
                  <a:noFill/>
                </a:ln>
                <a:solidFill>
                  <a:srgbClr val="0070C0"/>
                </a:solidFill>
                <a:effectLst/>
                <a:uLnTx/>
                <a:uFillTx/>
                <a:latin typeface="Bahnschrift SemiBold SemiConden" panose="020B0502040204020203" pitchFamily="34" charset="0"/>
                <a:ea typeface="+mn-ea"/>
                <a:cs typeface="+mn-cs"/>
              </a:rPr>
              <a:t>values</a:t>
            </a:r>
            <a:endParaRPr kumimoji="0" lang="en-US" sz="3200" b="0" i="0" u="none" strike="noStrike" kern="1200" cap="none" spc="0" normalizeH="0" baseline="0" noProof="0" dirty="0">
              <a:ln>
                <a:noFill/>
              </a:ln>
              <a:solidFill>
                <a:srgbClr val="0070C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180875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 calcmode="lin" valueType="num">
                                      <p:cBhvr>
                                        <p:cTn id="14"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1" grpId="0" build="p"/>
    </p:bldLst>
  </p:timing>
</p:sld>
</file>

<file path=ppt/slides/slide2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Vector Terminology</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Element/drawing object</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an individual component of a vector</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image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srgbClr val="FA0000"/>
                </a:solidFill>
                <a:latin typeface="Bahnschrift SemiBold SemiConden" panose="020B0502040204020203" pitchFamily="34" charset="0"/>
              </a:rPr>
              <a:t>Drawing</a:t>
            </a:r>
            <a:r>
              <a:rPr lang="en-US" sz="3200" dirty="0">
                <a:solidFill>
                  <a:srgbClr val="FA0000"/>
                </a:solidFill>
                <a:latin typeface="Bahnschrift SemiBold SemiConden" panose="020B0502040204020203" pitchFamily="34" charset="0"/>
              </a:rPr>
              <a:t> list</a:t>
            </a:r>
            <a:r>
              <a:rPr lang="en-US" sz="3200" dirty="0">
                <a:solidFill>
                  <a:prstClr val="white"/>
                </a:solidFill>
                <a:latin typeface="Bahnschrift SemiBold SemiConden" panose="020B0502040204020203" pitchFamily="34" charset="0"/>
              </a:rPr>
              <a:t>: the collection of all elements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Attributes</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t>
            </a:r>
            <a:r>
              <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properties</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additional information about an element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FFC000"/>
                </a:solidFill>
                <a:latin typeface="Bahnschrift SemiBold SemiConden" panose="020B0502040204020203" pitchFamily="34" charset="0"/>
              </a:rPr>
              <a:t>Value</a:t>
            </a:r>
            <a:r>
              <a:rPr lang="en-US" sz="3200" dirty="0">
                <a:solidFill>
                  <a:prstClr val="white"/>
                </a:solidFill>
                <a:latin typeface="Bahnschrift SemiBold SemiConden" panose="020B0502040204020203" pitchFamily="34" charset="0"/>
              </a:rPr>
              <a:t>: value of an attribute/property</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lvl="0">
              <a:defRPr/>
            </a:pPr>
            <a:r>
              <a:rPr lang="en-GB" sz="3200" dirty="0">
                <a:solidFill>
                  <a:prstClr val="white"/>
                </a:solidFill>
                <a:latin typeface="Bahnschrift SemiBold SemiConden" panose="020B0502040204020203" pitchFamily="34" charset="0"/>
              </a:rPr>
              <a:t>&lt;</a:t>
            </a:r>
            <a:r>
              <a:rPr lang="en-GB" sz="3200" dirty="0" err="1">
                <a:solidFill>
                  <a:srgbClr val="00CC00"/>
                </a:solidFill>
                <a:latin typeface="Bahnschrift SemiBold SemiConden" panose="020B0502040204020203" pitchFamily="34" charset="0"/>
              </a:rPr>
              <a:t>rect</a:t>
            </a:r>
            <a:r>
              <a:rPr lang="en-GB" sz="3200" dirty="0">
                <a:solidFill>
                  <a:prstClr val="white"/>
                </a:solidFill>
                <a:latin typeface="Bahnschrift SemiBold SemiConden" panose="020B0502040204020203" pitchFamily="34" charset="0"/>
              </a:rPr>
              <a:t> </a:t>
            </a:r>
            <a:r>
              <a:rPr lang="en-GB" sz="3200" dirty="0">
                <a:solidFill>
                  <a:srgbClr val="00B0F0"/>
                </a:solidFill>
                <a:latin typeface="Bahnschrift SemiBold SemiConden" panose="020B0502040204020203" pitchFamily="34" charset="0"/>
              </a:rPr>
              <a:t>x</a:t>
            </a:r>
            <a:r>
              <a:rPr lang="en-GB" sz="3200" dirty="0">
                <a:solidFill>
                  <a:prstClr val="white"/>
                </a:solidFill>
                <a:latin typeface="Bahnschrift SemiBold SemiConden" panose="020B0502040204020203" pitchFamily="34" charset="0"/>
              </a:rPr>
              <a:t>="</a:t>
            </a:r>
            <a:r>
              <a:rPr lang="en-GB" sz="3200" dirty="0">
                <a:solidFill>
                  <a:srgbClr val="FFC000"/>
                </a:solidFill>
                <a:latin typeface="Bahnschrift SemiBold SemiConden" panose="020B0502040204020203" pitchFamily="34" charset="0"/>
              </a:rPr>
              <a:t>120</a:t>
            </a:r>
            <a:r>
              <a:rPr lang="en-GB" sz="3200" dirty="0">
                <a:solidFill>
                  <a:prstClr val="white"/>
                </a:solidFill>
                <a:latin typeface="Bahnschrift SemiBold SemiConden" panose="020B0502040204020203" pitchFamily="34" charset="0"/>
              </a:rPr>
              <a:t>" </a:t>
            </a:r>
            <a:r>
              <a:rPr lang="en-GB" sz="3200" dirty="0">
                <a:solidFill>
                  <a:srgbClr val="00B0F0"/>
                </a:solidFill>
                <a:latin typeface="Bahnschrift SemiBold SemiConden" panose="020B0502040204020203" pitchFamily="34" charset="0"/>
              </a:rPr>
              <a:t>width</a:t>
            </a:r>
            <a:r>
              <a:rPr lang="en-GB" sz="3200" dirty="0">
                <a:solidFill>
                  <a:prstClr val="white"/>
                </a:solidFill>
                <a:latin typeface="Bahnschrift SemiBold SemiConden" panose="020B0502040204020203" pitchFamily="34" charset="0"/>
              </a:rPr>
              <a:t>="</a:t>
            </a:r>
            <a:r>
              <a:rPr lang="en-GB" sz="3200" dirty="0">
                <a:solidFill>
                  <a:srgbClr val="FFC000"/>
                </a:solidFill>
                <a:latin typeface="Bahnschrift SemiBold SemiConden" panose="020B0502040204020203" pitchFamily="34" charset="0"/>
              </a:rPr>
              <a:t>100</a:t>
            </a:r>
            <a:r>
              <a:rPr lang="en-GB" sz="3200" dirty="0">
                <a:solidFill>
                  <a:prstClr val="white"/>
                </a:solidFill>
                <a:latin typeface="Bahnschrift SemiBold SemiConden" panose="020B0502040204020203" pitchFamily="34" charset="0"/>
              </a:rPr>
              <a:t>" </a:t>
            </a:r>
            <a:r>
              <a:rPr lang="en-GB" sz="3200" dirty="0">
                <a:solidFill>
                  <a:srgbClr val="00B0F0"/>
                </a:solidFill>
                <a:latin typeface="Bahnschrift SemiBold SemiConden" panose="020B0502040204020203" pitchFamily="34" charset="0"/>
              </a:rPr>
              <a:t>height</a:t>
            </a:r>
            <a:r>
              <a:rPr lang="en-GB" sz="3200" dirty="0">
                <a:solidFill>
                  <a:prstClr val="white"/>
                </a:solidFill>
                <a:latin typeface="Bahnschrift SemiBold SemiConden" panose="020B0502040204020203" pitchFamily="34" charset="0"/>
              </a:rPr>
              <a:t>="</a:t>
            </a:r>
            <a:r>
              <a:rPr lang="en-GB" sz="3200" dirty="0">
                <a:solidFill>
                  <a:srgbClr val="FFC000"/>
                </a:solidFill>
                <a:latin typeface="Bahnschrift SemiBold SemiConden" panose="020B0502040204020203" pitchFamily="34" charset="0"/>
              </a:rPr>
              <a:t>100</a:t>
            </a:r>
            <a:r>
              <a:rPr lang="en-GB" sz="3200" dirty="0">
                <a:solidFill>
                  <a:prstClr val="white"/>
                </a:solidFill>
                <a:latin typeface="Bahnschrift SemiBold SemiConden" panose="020B0502040204020203" pitchFamily="34" charset="0"/>
              </a:rPr>
              <a:t>" </a:t>
            </a:r>
            <a:r>
              <a:rPr lang="en-GB" sz="3200" dirty="0">
                <a:solidFill>
                  <a:srgbClr val="00B0F0"/>
                </a:solidFill>
                <a:latin typeface="Bahnschrift SemiBold SemiConden" panose="020B0502040204020203" pitchFamily="34" charset="0"/>
              </a:rPr>
              <a:t>fill</a:t>
            </a:r>
            <a:r>
              <a:rPr lang="en-GB" sz="3200" dirty="0">
                <a:solidFill>
                  <a:prstClr val="white"/>
                </a:solidFill>
                <a:latin typeface="Bahnschrift SemiBold SemiConden" panose="020B0502040204020203" pitchFamily="34" charset="0"/>
              </a:rPr>
              <a:t>=“</a:t>
            </a:r>
            <a:r>
              <a:rPr lang="en-GB" sz="3200" dirty="0">
                <a:solidFill>
                  <a:srgbClr val="FFC000"/>
                </a:solidFill>
                <a:latin typeface="Bahnschrift SemiBold SemiConden" panose="020B0502040204020203" pitchFamily="34" charset="0"/>
              </a:rPr>
              <a:t>#f00</a:t>
            </a:r>
            <a:r>
              <a:rPr lang="en-GB" sz="3200" dirty="0">
                <a:solidFill>
                  <a:prstClr val="white"/>
                </a:solidFill>
                <a:latin typeface="Bahnschrift SemiBold SemiConden" panose="020B0502040204020203" pitchFamily="34" charset="0"/>
              </a:rPr>
              <a:t>” /&gt;</a:t>
            </a:r>
          </a:p>
          <a:p>
            <a:pPr lvl="0">
              <a:defRPr/>
            </a:pPr>
            <a:r>
              <a:rPr lang="en-GB" sz="3200" dirty="0">
                <a:solidFill>
                  <a:prstClr val="white"/>
                </a:solidFill>
                <a:latin typeface="Bahnschrift SemiBold SemiConden" panose="020B0502040204020203" pitchFamily="34" charset="0"/>
              </a:rPr>
              <a:t>&lt;</a:t>
            </a:r>
            <a:r>
              <a:rPr lang="en-GB" sz="3200" dirty="0">
                <a:solidFill>
                  <a:srgbClr val="00CC00"/>
                </a:solidFill>
                <a:latin typeface="Bahnschrift SemiBold SemiConden" panose="020B0502040204020203" pitchFamily="34" charset="0"/>
              </a:rPr>
              <a:t>line</a:t>
            </a:r>
            <a:r>
              <a:rPr lang="en-GB" sz="3200" dirty="0">
                <a:solidFill>
                  <a:prstClr val="white"/>
                </a:solidFill>
                <a:latin typeface="Bahnschrift SemiBold SemiConden" panose="020B0502040204020203" pitchFamily="34" charset="0"/>
              </a:rPr>
              <a:t> </a:t>
            </a:r>
            <a:r>
              <a:rPr lang="en-GB" sz="3200" dirty="0">
                <a:solidFill>
                  <a:srgbClr val="00B0F0"/>
                </a:solidFill>
                <a:latin typeface="Bahnschrift SemiBold SemiConden" panose="020B0502040204020203" pitchFamily="34" charset="0"/>
              </a:rPr>
              <a:t>x1</a:t>
            </a:r>
            <a:r>
              <a:rPr lang="en-GB" sz="3200" dirty="0">
                <a:solidFill>
                  <a:prstClr val="white"/>
                </a:solidFill>
                <a:latin typeface="Bahnschrift SemiBold SemiConden" panose="020B0502040204020203" pitchFamily="34" charset="0"/>
              </a:rPr>
              <a:t>="</a:t>
            </a:r>
            <a:r>
              <a:rPr lang="en-GB" sz="3200" dirty="0">
                <a:solidFill>
                  <a:srgbClr val="FFC000"/>
                </a:solidFill>
                <a:latin typeface="Bahnschrift SemiBold SemiConden" panose="020B0502040204020203" pitchFamily="34" charset="0"/>
              </a:rPr>
              <a:t>0</a:t>
            </a:r>
            <a:r>
              <a:rPr lang="en-GB" sz="3200" dirty="0">
                <a:solidFill>
                  <a:prstClr val="white"/>
                </a:solidFill>
                <a:latin typeface="Bahnschrift SemiBold SemiConden" panose="020B0502040204020203" pitchFamily="34" charset="0"/>
              </a:rPr>
              <a:t>" </a:t>
            </a:r>
            <a:r>
              <a:rPr lang="en-GB" sz="3200" dirty="0">
                <a:solidFill>
                  <a:srgbClr val="00B0F0"/>
                </a:solidFill>
                <a:latin typeface="Bahnschrift SemiBold SemiConden" panose="020B0502040204020203" pitchFamily="34" charset="0"/>
              </a:rPr>
              <a:t>y1</a:t>
            </a:r>
            <a:r>
              <a:rPr lang="en-GB" sz="3200" dirty="0">
                <a:solidFill>
                  <a:prstClr val="white"/>
                </a:solidFill>
                <a:latin typeface="Bahnschrift SemiBold SemiConden" panose="020B0502040204020203" pitchFamily="34" charset="0"/>
              </a:rPr>
              <a:t>="</a:t>
            </a:r>
            <a:r>
              <a:rPr lang="en-GB" sz="3200" dirty="0">
                <a:solidFill>
                  <a:srgbClr val="FFC000"/>
                </a:solidFill>
                <a:latin typeface="Bahnschrift SemiBold SemiConden" panose="020B0502040204020203" pitchFamily="34" charset="0"/>
              </a:rPr>
              <a:t>80</a:t>
            </a:r>
            <a:r>
              <a:rPr lang="en-GB" sz="3200" dirty="0">
                <a:solidFill>
                  <a:prstClr val="white"/>
                </a:solidFill>
                <a:latin typeface="Bahnschrift SemiBold SemiConden" panose="020B0502040204020203" pitchFamily="34" charset="0"/>
              </a:rPr>
              <a:t>" </a:t>
            </a:r>
            <a:r>
              <a:rPr lang="en-GB" sz="3200" dirty="0">
                <a:solidFill>
                  <a:srgbClr val="00B0F0"/>
                </a:solidFill>
                <a:latin typeface="Bahnschrift SemiBold SemiConden" panose="020B0502040204020203" pitchFamily="34" charset="0"/>
              </a:rPr>
              <a:t>x2</a:t>
            </a:r>
            <a:r>
              <a:rPr lang="en-GB" sz="3200" dirty="0">
                <a:solidFill>
                  <a:prstClr val="white"/>
                </a:solidFill>
                <a:latin typeface="Bahnschrift SemiBold SemiConden" panose="020B0502040204020203" pitchFamily="34" charset="0"/>
              </a:rPr>
              <a:t>="</a:t>
            </a:r>
            <a:r>
              <a:rPr lang="en-GB" sz="3200" dirty="0">
                <a:solidFill>
                  <a:srgbClr val="FFC000"/>
                </a:solidFill>
                <a:latin typeface="Bahnschrift SemiBold SemiConden" panose="020B0502040204020203" pitchFamily="34" charset="0"/>
              </a:rPr>
              <a:t>100</a:t>
            </a:r>
            <a:r>
              <a:rPr lang="en-GB" sz="3200" dirty="0">
                <a:solidFill>
                  <a:prstClr val="white"/>
                </a:solidFill>
                <a:latin typeface="Bahnschrift SemiBold SemiConden" panose="020B0502040204020203" pitchFamily="34" charset="0"/>
              </a:rPr>
              <a:t>" </a:t>
            </a:r>
            <a:r>
              <a:rPr lang="en-GB" sz="3200" dirty="0">
                <a:solidFill>
                  <a:srgbClr val="00B0F0"/>
                </a:solidFill>
                <a:latin typeface="Bahnschrift SemiBold SemiConden" panose="020B0502040204020203" pitchFamily="34" charset="0"/>
              </a:rPr>
              <a:t>y2</a:t>
            </a:r>
            <a:r>
              <a:rPr lang="en-GB" sz="3200" dirty="0">
                <a:solidFill>
                  <a:prstClr val="white"/>
                </a:solidFill>
                <a:latin typeface="Bahnschrift SemiBold SemiConden" panose="020B0502040204020203" pitchFamily="34" charset="0"/>
              </a:rPr>
              <a:t>="</a:t>
            </a:r>
            <a:r>
              <a:rPr lang="en-GB" sz="3200" dirty="0">
                <a:solidFill>
                  <a:srgbClr val="FFC000"/>
                </a:solidFill>
                <a:latin typeface="Bahnschrift SemiBold SemiConden" panose="020B0502040204020203" pitchFamily="34" charset="0"/>
              </a:rPr>
              <a:t>20</a:t>
            </a:r>
            <a:r>
              <a:rPr lang="en-GB" sz="3200" dirty="0">
                <a:solidFill>
                  <a:prstClr val="white"/>
                </a:solidFill>
                <a:latin typeface="Bahnschrift SemiBold SemiConden" panose="020B0502040204020203" pitchFamily="34" charset="0"/>
              </a:rPr>
              <a:t>" </a:t>
            </a:r>
            <a:r>
              <a:rPr lang="en-GB" sz="3200" dirty="0">
                <a:solidFill>
                  <a:srgbClr val="00B0F0"/>
                </a:solidFill>
                <a:latin typeface="Bahnschrift SemiBold SemiConden" panose="020B0502040204020203" pitchFamily="34" charset="0"/>
              </a:rPr>
              <a:t>stroke</a:t>
            </a:r>
            <a:r>
              <a:rPr lang="en-GB" sz="3200" dirty="0">
                <a:solidFill>
                  <a:prstClr val="white"/>
                </a:solidFill>
                <a:latin typeface="Bahnschrift SemiBold SemiConden" panose="020B0502040204020203" pitchFamily="34" charset="0"/>
              </a:rPr>
              <a:t>=“</a:t>
            </a:r>
            <a:r>
              <a:rPr lang="en-GB" sz="3200" dirty="0">
                <a:solidFill>
                  <a:srgbClr val="FFC000"/>
                </a:solidFill>
                <a:latin typeface="Bahnschrift SemiBold SemiConden" panose="020B0502040204020203" pitchFamily="34" charset="0"/>
              </a:rPr>
              <a:t>blue</a:t>
            </a:r>
            <a:r>
              <a:rPr lang="en-GB" sz="3200" dirty="0">
                <a:solidFill>
                  <a:prstClr val="white"/>
                </a:solidFill>
                <a:latin typeface="Bahnschrift SemiBold SemiConden" panose="020B0502040204020203" pitchFamily="34" charset="0"/>
              </a:rPr>
              <a:t>" /&gt;</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
        <p:nvSpPr>
          <p:cNvPr id="8" name="Rectangle 7">
            <a:extLst>
              <a:ext uri="{FF2B5EF4-FFF2-40B4-BE49-F238E27FC236}">
                <a16:creationId xmlns:a16="http://schemas.microsoft.com/office/drawing/2014/main" id="{313EC5E0-0558-4671-9372-75284FE9BB3D}"/>
              </a:ext>
            </a:extLst>
          </p:cNvPr>
          <p:cNvSpPr/>
          <p:nvPr/>
        </p:nvSpPr>
        <p:spPr>
          <a:xfrm>
            <a:off x="529936" y="4759035"/>
            <a:ext cx="727364" cy="893619"/>
          </a:xfrm>
          <a:prstGeom prst="rect">
            <a:avLst/>
          </a:prstGeom>
          <a:noFill/>
          <a:ln>
            <a:solidFill>
              <a:srgbClr val="FF0000"/>
            </a:solidFill>
          </a:ln>
          <a:effectLst>
            <a:glow rad="63500">
              <a:srgbClr val="FF0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155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 calcmode="lin" valueType="num">
                                      <p:cBhvr>
                                        <p:cTn id="42"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24">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1" presetClass="entr" presetSubtype="1"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heel(1)">
                                      <p:cBhvr>
                                        <p:cTn id="4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8" grpId="0" animBg="1"/>
    </p:bldLst>
  </p:timing>
</p:sld>
</file>

<file path=ppt/slides/slide2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Bitmap vs Vector</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2405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Can you tell which version is the bitmap</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version vs which is the vector?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Probably not</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…but let’s zoom in</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endParaRPr>
          </a:p>
        </p:txBody>
      </p:sp>
      <p:pic>
        <p:nvPicPr>
          <p:cNvPr id="4" name="Graphic 3">
            <a:extLst>
              <a:ext uri="{FF2B5EF4-FFF2-40B4-BE49-F238E27FC236}">
                <a16:creationId xmlns:a16="http://schemas.microsoft.com/office/drawing/2014/main" id="{ED1C3282-DB80-463B-A289-DAA9638B28E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3022" y="3146675"/>
            <a:ext cx="3238500" cy="3238500"/>
          </a:xfrm>
          <a:prstGeom prst="rect">
            <a:avLst/>
          </a:prstGeom>
        </p:spPr>
      </p:pic>
      <p:pic>
        <p:nvPicPr>
          <p:cNvPr id="7" name="Picture 6">
            <a:extLst>
              <a:ext uri="{FF2B5EF4-FFF2-40B4-BE49-F238E27FC236}">
                <a16:creationId xmlns:a16="http://schemas.microsoft.com/office/drawing/2014/main" id="{F48FDA8E-A31E-49A6-BB23-C965FE29BA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32586" y="3243695"/>
            <a:ext cx="3238500" cy="3238500"/>
          </a:xfrm>
          <a:prstGeom prst="rect">
            <a:avLst/>
          </a:prstGeom>
        </p:spPr>
      </p:pic>
    </p:spTree>
    <p:extLst>
      <p:ext uri="{BB962C8B-B14F-4D97-AF65-F5344CB8AC3E}">
        <p14:creationId xmlns:p14="http://schemas.microsoft.com/office/powerpoint/2010/main" val="988648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Bitmap vs Vector</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2405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The right is the vector image – no matter how much you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zoom in/resize, image</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 quality never decreases</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schemeClr val="bg1"/>
                </a:solidFill>
                <a:latin typeface="Bahnschrift SemiBold SemiConden" panose="020B0502040204020203" pitchFamily="34" charset="0"/>
              </a:rPr>
              <a:t>This</a:t>
            </a:r>
            <a:r>
              <a:rPr lang="en-US" sz="3200" dirty="0">
                <a:solidFill>
                  <a:schemeClr val="bg1"/>
                </a:solidFill>
                <a:latin typeface="Bahnschrift SemiBold SemiConden" panose="020B0502040204020203" pitchFamily="34" charset="0"/>
              </a:rPr>
              <a:t> is because elements &amp; properties are </a:t>
            </a:r>
            <a:r>
              <a:rPr lang="en-US" sz="3200" dirty="0">
                <a:solidFill>
                  <a:srgbClr val="00B0F0"/>
                </a:solidFill>
                <a:latin typeface="Bahnschrift SemiBold SemiConden" panose="020B0502040204020203" pitchFamily="34" charset="0"/>
              </a:rPr>
              <a:t>defined mathematically</a:t>
            </a:r>
            <a:r>
              <a:rPr lang="en-US" sz="3200" dirty="0">
                <a:solidFill>
                  <a:schemeClr val="bg1"/>
                </a:solidFill>
                <a:latin typeface="Bahnschrift SemiBold SemiConden" panose="020B0502040204020203" pitchFamily="34" charset="0"/>
              </a:rPr>
              <a:t> – we can just </a:t>
            </a:r>
            <a:r>
              <a:rPr lang="en-US" sz="3200" dirty="0">
                <a:solidFill>
                  <a:srgbClr val="00B0F0"/>
                </a:solidFill>
                <a:latin typeface="Bahnschrift SemiBold SemiConden" panose="020B0502040204020203" pitchFamily="34" charset="0"/>
              </a:rPr>
              <a:t>multiply by x &amp; y scale factors</a:t>
            </a:r>
            <a:endParaRPr kumimoji="0" lang="en-US" sz="3200" b="0" i="0" u="none" strike="noStrike" kern="1200" cap="none" spc="0" normalizeH="0" baseline="0" noProof="0" dirty="0">
              <a:ln>
                <a:noFill/>
              </a:ln>
              <a:solidFill>
                <a:srgbClr val="00B0F0"/>
              </a:solidFill>
              <a:effectLst/>
              <a:uLnTx/>
              <a:uFillTx/>
              <a:latin typeface="Bahnschrift SemiBold SemiConden" panose="020B0502040204020203" pitchFamily="34" charset="0"/>
            </a:endParaRPr>
          </a:p>
        </p:txBody>
      </p:sp>
      <p:pic>
        <p:nvPicPr>
          <p:cNvPr id="3" name="Picture 2">
            <a:extLst>
              <a:ext uri="{FF2B5EF4-FFF2-40B4-BE49-F238E27FC236}">
                <a16:creationId xmlns:a16="http://schemas.microsoft.com/office/drawing/2014/main" id="{49798C1A-8C05-4D50-B3B8-054B00CA56D7}"/>
              </a:ext>
            </a:extLst>
          </p:cNvPr>
          <p:cNvPicPr>
            <a:picLocks noChangeAspect="1"/>
          </p:cNvPicPr>
          <p:nvPr/>
        </p:nvPicPr>
        <p:blipFill>
          <a:blip r:embed="rId3"/>
          <a:stretch>
            <a:fillRect/>
          </a:stretch>
        </p:blipFill>
        <p:spPr>
          <a:xfrm>
            <a:off x="177336" y="3472293"/>
            <a:ext cx="4663442" cy="3238501"/>
          </a:xfrm>
          <a:prstGeom prst="rect">
            <a:avLst/>
          </a:prstGeom>
        </p:spPr>
      </p:pic>
      <p:pic>
        <p:nvPicPr>
          <p:cNvPr id="6" name="Picture 5">
            <a:extLst>
              <a:ext uri="{FF2B5EF4-FFF2-40B4-BE49-F238E27FC236}">
                <a16:creationId xmlns:a16="http://schemas.microsoft.com/office/drawing/2014/main" id="{CE3C20A8-3D4C-42CA-A6DE-F8024D8BB56D}"/>
              </a:ext>
            </a:extLst>
          </p:cNvPr>
          <p:cNvPicPr>
            <a:picLocks noChangeAspect="1"/>
          </p:cNvPicPr>
          <p:nvPr/>
        </p:nvPicPr>
        <p:blipFill>
          <a:blip r:embed="rId4"/>
          <a:stretch>
            <a:fillRect/>
          </a:stretch>
        </p:blipFill>
        <p:spPr>
          <a:xfrm>
            <a:off x="6096000" y="3428999"/>
            <a:ext cx="6096000" cy="3325091"/>
          </a:xfrm>
          <a:prstGeom prst="rect">
            <a:avLst/>
          </a:prstGeom>
        </p:spPr>
      </p:pic>
    </p:spTree>
    <p:extLst>
      <p:ext uri="{BB962C8B-B14F-4D97-AF65-F5344CB8AC3E}">
        <p14:creationId xmlns:p14="http://schemas.microsoft.com/office/powerpoint/2010/main" val="240568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Bitmap vs Vector</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7567387" cy="30600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What about the file size – both are 340x340px, but which do you think has</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a smaller file size?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Bitmap = 16.3KB          Vector = 672 Bytes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solidFill>
                <a:latin typeface="Bahnschrift SemiBold SemiConden" panose="020B0502040204020203" pitchFamily="34" charset="0"/>
              </a:rPr>
              <a:t>So how much smaller is the vector?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About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24.3x</a:t>
            </a: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a:t>
            </a:r>
          </a:p>
        </p:txBody>
      </p:sp>
      <p:pic>
        <p:nvPicPr>
          <p:cNvPr id="3" name="Picture 2">
            <a:extLst>
              <a:ext uri="{FF2B5EF4-FFF2-40B4-BE49-F238E27FC236}">
                <a16:creationId xmlns:a16="http://schemas.microsoft.com/office/drawing/2014/main" id="{49798C1A-8C05-4D50-B3B8-054B00CA56D7}"/>
              </a:ext>
            </a:extLst>
          </p:cNvPr>
          <p:cNvPicPr>
            <a:picLocks noChangeAspect="1"/>
          </p:cNvPicPr>
          <p:nvPr/>
        </p:nvPicPr>
        <p:blipFill>
          <a:blip r:embed="rId3"/>
          <a:stretch>
            <a:fillRect/>
          </a:stretch>
        </p:blipFill>
        <p:spPr>
          <a:xfrm>
            <a:off x="1072620" y="4094018"/>
            <a:ext cx="3768158" cy="2616776"/>
          </a:xfrm>
          <a:prstGeom prst="rect">
            <a:avLst/>
          </a:prstGeom>
        </p:spPr>
      </p:pic>
      <p:pic>
        <p:nvPicPr>
          <p:cNvPr id="6" name="Picture 5">
            <a:extLst>
              <a:ext uri="{FF2B5EF4-FFF2-40B4-BE49-F238E27FC236}">
                <a16:creationId xmlns:a16="http://schemas.microsoft.com/office/drawing/2014/main" id="{CE3C20A8-3D4C-42CA-A6DE-F8024D8BB56D}"/>
              </a:ext>
            </a:extLst>
          </p:cNvPr>
          <p:cNvPicPr>
            <a:picLocks noChangeAspect="1"/>
          </p:cNvPicPr>
          <p:nvPr/>
        </p:nvPicPr>
        <p:blipFill>
          <a:blip r:embed="rId4"/>
          <a:stretch>
            <a:fillRect/>
          </a:stretch>
        </p:blipFill>
        <p:spPr>
          <a:xfrm>
            <a:off x="7266304" y="4067347"/>
            <a:ext cx="4925695" cy="2686743"/>
          </a:xfrm>
          <a:prstGeom prst="rect">
            <a:avLst/>
          </a:prstGeom>
        </p:spPr>
      </p:pic>
      <p:sp>
        <p:nvSpPr>
          <p:cNvPr id="8" name="Rectangle 7">
            <a:extLst>
              <a:ext uri="{FF2B5EF4-FFF2-40B4-BE49-F238E27FC236}">
                <a16:creationId xmlns:a16="http://schemas.microsoft.com/office/drawing/2014/main" id="{DDA423B9-5364-41FD-B629-8D280EC2FED3}"/>
              </a:ext>
            </a:extLst>
          </p:cNvPr>
          <p:cNvSpPr/>
          <p:nvPr/>
        </p:nvSpPr>
        <p:spPr>
          <a:xfrm>
            <a:off x="8084127" y="1023563"/>
            <a:ext cx="4107873" cy="30437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Note: this file</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size reduction would be even more extreme if they images were larger (e.g. 1920x1920px)</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080146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xEl>
                                              <p:pRg st="0" end="0"/>
                                            </p:txEl>
                                          </p:spTgt>
                                        </p:tgtEl>
                                        <p:attrNameLst>
                                          <p:attrName>style.visibility</p:attrName>
                                        </p:attrNameLst>
                                      </p:cBhvr>
                                      <p:to>
                                        <p:strVal val="visible"/>
                                      </p:to>
                                    </p:set>
                                    <p:anim calcmode="lin" valueType="num">
                                      <p:cBhvr>
                                        <p:cTn id="35"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8" grpId="0" build="p"/>
    </p:bldLst>
  </p:timing>
</p:sld>
</file>

<file path=ppt/slides/slide2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Vector Example</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5776687"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Vectors aren’t just for simple images – you can use software like Adobe </a:t>
            </a:r>
            <a:r>
              <a:rPr lang="en-US" sz="3200" dirty="0">
                <a:solidFill>
                  <a:schemeClr val="bg1"/>
                </a:solidFill>
                <a:latin typeface="Bahnschrift SemiBold SemiConden" panose="020B0502040204020203" pitchFamily="34" charset="0"/>
              </a:rPr>
              <a:t>Illustrator to create complex graphics too</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This car is only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91KB</a:t>
            </a: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 and again, could be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scaled</a:t>
            </a: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 to the size of an advertising display on a sports stadium,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without losing any image quality</a:t>
            </a:r>
          </a:p>
        </p:txBody>
      </p:sp>
      <p:pic>
        <p:nvPicPr>
          <p:cNvPr id="13" name="Graphic 12">
            <a:extLst>
              <a:ext uri="{FF2B5EF4-FFF2-40B4-BE49-F238E27FC236}">
                <a16:creationId xmlns:a16="http://schemas.microsoft.com/office/drawing/2014/main" id="{7A508A13-B1D6-4F92-B518-84C7B77519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5918" y="2423830"/>
            <a:ext cx="4443078" cy="3090723"/>
          </a:xfrm>
          <a:prstGeom prst="rect">
            <a:avLst/>
          </a:prstGeom>
        </p:spPr>
      </p:pic>
    </p:spTree>
    <p:extLst>
      <p:ext uri="{BB962C8B-B14F-4D97-AF65-F5344CB8AC3E}">
        <p14:creationId xmlns:p14="http://schemas.microsoft.com/office/powerpoint/2010/main" val="793880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Vector Drawbacks?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Can you think of any drawbacks with vectors? What if we</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wanted to store a complex image like a photo?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Photos can’t be represented well with shapes </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technically we could make every pixel a 1x1 square, but then you would go from something like this:</a:t>
            </a:r>
            <a:endParaRPr lang="en-US" sz="3200" baseline="0" dirty="0">
              <a:solidFill>
                <a:schemeClr val="bg1"/>
              </a:solidFill>
              <a:latin typeface="Bahnschrift SemiBold SemiConden" panose="020B0502040204020203"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Bitmap</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0000FF</a:t>
            </a:r>
          </a:p>
          <a:p>
            <a:pPr lvl="0">
              <a:defRPr/>
            </a:pPr>
            <a:r>
              <a:rPr lang="en-US" sz="3200" baseline="0" dirty="0">
                <a:solidFill>
                  <a:srgbClr val="FF0000"/>
                </a:solidFill>
                <a:latin typeface="Bahnschrift SemiBold SemiConden" panose="020B0502040204020203" pitchFamily="34" charset="0"/>
              </a:rPr>
              <a:t>Vector</a:t>
            </a:r>
            <a:r>
              <a:rPr lang="en-US" sz="3200" baseline="0" dirty="0">
                <a:solidFill>
                  <a:schemeClr val="bg1"/>
                </a:solidFill>
                <a:latin typeface="Bahnschrift SemiBold SemiConden" panose="020B0502040204020203" pitchFamily="34" charset="0"/>
              </a:rPr>
              <a:t>:</a:t>
            </a:r>
            <a:r>
              <a:rPr lang="en-US" sz="3200" dirty="0">
                <a:solidFill>
                  <a:schemeClr val="bg1"/>
                </a:solidFill>
                <a:latin typeface="Bahnschrift SemiBold SemiConden" panose="020B0502040204020203" pitchFamily="34" charset="0"/>
              </a:rPr>
              <a:t> </a:t>
            </a:r>
            <a:r>
              <a:rPr lang="en-GB" sz="3200" dirty="0">
                <a:solidFill>
                  <a:schemeClr val="bg1"/>
                </a:solidFill>
                <a:latin typeface="Bahnschrift SemiBold SemiConden" panose="020B0502040204020203" pitchFamily="34" charset="0"/>
              </a:rPr>
              <a:t>&lt;</a:t>
            </a:r>
            <a:r>
              <a:rPr lang="en-GB" sz="3200" dirty="0" err="1">
                <a:solidFill>
                  <a:schemeClr val="bg1"/>
                </a:solidFill>
                <a:latin typeface="Bahnschrift SemiBold SemiConden" panose="020B0502040204020203" pitchFamily="34" charset="0"/>
              </a:rPr>
              <a:t>rect</a:t>
            </a:r>
            <a:r>
              <a:rPr lang="en-GB" sz="3200" dirty="0">
                <a:solidFill>
                  <a:schemeClr val="bg1"/>
                </a:solidFill>
                <a:latin typeface="Bahnschrift SemiBold SemiConden" panose="020B0502040204020203" pitchFamily="34" charset="0"/>
              </a:rPr>
              <a:t> x=“300“ y=“400” width=“1" height=“1" fill=“#00f”&gt;&lt;/</a:t>
            </a:r>
            <a:r>
              <a:rPr lang="en-GB" sz="3200" dirty="0" err="1">
                <a:solidFill>
                  <a:schemeClr val="bg1"/>
                </a:solidFill>
                <a:latin typeface="Bahnschrift SemiBold SemiConden" panose="020B0502040204020203" pitchFamily="34" charset="0"/>
              </a:rPr>
              <a:t>rect</a:t>
            </a:r>
            <a:r>
              <a:rPr lang="en-GB" sz="3200" dirty="0">
                <a:solidFill>
                  <a:schemeClr val="bg1"/>
                </a:solidFill>
                <a:latin typeface="Bahnschrift SemiBold SemiConden" panose="020B0502040204020203" pitchFamily="34" charset="0"/>
              </a:rPr>
              <a:t>&gt;</a:t>
            </a:r>
          </a:p>
          <a:p>
            <a:pPr lvl="0">
              <a:defRPr/>
            </a:pPr>
            <a:r>
              <a:rPr lang="en-US" sz="3200" dirty="0">
                <a:solidFill>
                  <a:schemeClr val="bg1"/>
                </a:solidFill>
                <a:latin typeface="Bahnschrift SemiBold SemiConden" panose="020B0502040204020203" pitchFamily="34" charset="0"/>
              </a:rPr>
              <a:t>What would be size of each, for 1 pixel?</a:t>
            </a:r>
            <a:br>
              <a:rPr lang="en-US" sz="3200" dirty="0">
                <a:solidFill>
                  <a:schemeClr val="bg1"/>
                </a:solidFill>
                <a:latin typeface="Bahnschrift SemiBold SemiConden" panose="020B0502040204020203" pitchFamily="34" charset="0"/>
              </a:rPr>
            </a:br>
            <a:r>
              <a:rPr lang="en-GB" sz="3200" dirty="0">
                <a:solidFill>
                  <a:srgbClr val="00CC00"/>
                </a:solidFill>
                <a:latin typeface="Bahnschrift SemiBold SemiConden" panose="020B0502040204020203" pitchFamily="34" charset="0"/>
              </a:rPr>
              <a:t>Bitmap</a:t>
            </a:r>
            <a:r>
              <a:rPr lang="en-GB" sz="3200" dirty="0">
                <a:solidFill>
                  <a:schemeClr val="bg1"/>
                </a:solidFill>
                <a:latin typeface="Bahnschrift SemiBold SemiConden" panose="020B0502040204020203" pitchFamily="34" charset="0"/>
              </a:rPr>
              <a:t>: </a:t>
            </a:r>
            <a:r>
              <a:rPr lang="en-GB" sz="3200" dirty="0">
                <a:solidFill>
                  <a:srgbClr val="00CC00"/>
                </a:solidFill>
                <a:latin typeface="Bahnschrift SemiBold SemiConden" panose="020B0502040204020203" pitchFamily="34" charset="0"/>
              </a:rPr>
              <a:t>3 bytes</a:t>
            </a:r>
            <a:r>
              <a:rPr lang="en-GB" sz="3200" dirty="0">
                <a:solidFill>
                  <a:schemeClr val="bg1"/>
                </a:solidFill>
                <a:latin typeface="Bahnschrift SemiBold SemiConden" panose="020B0502040204020203" pitchFamily="34" charset="0"/>
              </a:rPr>
              <a:t> ; </a:t>
            </a:r>
            <a:r>
              <a:rPr lang="en-GB" sz="3200" dirty="0">
                <a:solidFill>
                  <a:srgbClr val="FA0000"/>
                </a:solidFill>
                <a:latin typeface="Bahnschrift SemiBold SemiConden" panose="020B0502040204020203" pitchFamily="34" charset="0"/>
              </a:rPr>
              <a:t>Vector</a:t>
            </a:r>
            <a:r>
              <a:rPr lang="en-GB" sz="3200" dirty="0">
                <a:solidFill>
                  <a:schemeClr val="bg1"/>
                </a:solidFill>
                <a:latin typeface="Bahnschrift SemiBold SemiConden" panose="020B0502040204020203" pitchFamily="34" charset="0"/>
              </a:rPr>
              <a:t> = 62 ASCII characters = </a:t>
            </a:r>
            <a:r>
              <a:rPr lang="en-GB" sz="3200" dirty="0">
                <a:solidFill>
                  <a:srgbClr val="FA0000"/>
                </a:solidFill>
                <a:latin typeface="Bahnschrift SemiBold SemiConden" panose="020B0502040204020203" pitchFamily="34" charset="0"/>
              </a:rPr>
              <a:t>62 bytes</a:t>
            </a:r>
            <a:endParaRPr kumimoji="0" lang="en-US" sz="3200" b="0" i="0" u="none" strike="noStrike" kern="1200" cap="none" spc="0" normalizeH="0" baseline="0" noProof="0" dirty="0">
              <a:ln>
                <a:noFill/>
              </a:ln>
              <a:solidFill>
                <a:srgbClr val="FA0000"/>
              </a:solidFill>
              <a:effectLst/>
              <a:uLnTx/>
              <a:uFillTx/>
              <a:latin typeface="Bahnschrift SemiBold SemiConden" panose="020B0502040204020203" pitchFamily="34" charset="0"/>
            </a:endParaRPr>
          </a:p>
          <a:p>
            <a:pPr lvl="0">
              <a:defRPr/>
            </a:pPr>
            <a:r>
              <a:rPr lang="en-US" sz="3200" dirty="0">
                <a:solidFill>
                  <a:schemeClr val="bg1"/>
                </a:solidFill>
                <a:latin typeface="Bahnschrift SemiBold SemiConden" panose="020B0502040204020203" pitchFamily="34" charset="0"/>
              </a:rPr>
              <a:t>…so representing </a:t>
            </a:r>
            <a:r>
              <a:rPr lang="en-US" sz="3200" dirty="0">
                <a:solidFill>
                  <a:srgbClr val="FFC000"/>
                </a:solidFill>
                <a:latin typeface="Bahnschrift SemiBold SemiConden" panose="020B0502040204020203" pitchFamily="34" charset="0"/>
              </a:rPr>
              <a:t>photos as vectors would take up more space</a:t>
            </a:r>
            <a:endPar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920348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 calcmode="lin" valueType="num">
                                      <p:cBhvr>
                                        <p:cTn id="42"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Vector Drawbacks?</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6840243"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rPr>
              <a:t>Something else to note is</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that many devices –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screens</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inkjet</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laser</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printers</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err="1">
                <a:ln>
                  <a:noFill/>
                </a:ln>
                <a:solidFill>
                  <a:schemeClr val="bg1"/>
                </a:solidFill>
                <a:effectLst/>
                <a:uLnTx/>
                <a:uFillTx/>
                <a:latin typeface="Bahnschrift SemiBold SemiConden" panose="020B0502040204020203" pitchFamily="34" charset="0"/>
                <a:ea typeface="+mn-ea"/>
                <a:cs typeface="+mn-cs"/>
              </a:rPr>
              <a:t>etc</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can’t render vectors directly – they need to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convert to a bitmap when displaying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schemeClr val="bg1"/>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A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graphics plotter</a:t>
            </a: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/cutter is required to draw/cut-out a vector</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endParaRPr>
          </a:p>
        </p:txBody>
      </p:sp>
      <p:pic>
        <p:nvPicPr>
          <p:cNvPr id="2051" name="Picture 3" descr="Simple Solutions types of p">
            <a:extLst>
              <a:ext uri="{FF2B5EF4-FFF2-40B4-BE49-F238E27FC236}">
                <a16:creationId xmlns:a16="http://schemas.microsoft.com/office/drawing/2014/main" id="{77BAFDA6-AE34-4FAB-865A-EA78BCB161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9557" y="2466736"/>
            <a:ext cx="4481209" cy="3150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973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1"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GB" sz="3000" dirty="0">
                <a:solidFill>
                  <a:srgbClr val="00CC00"/>
                </a:solidFill>
                <a:latin typeface="Bahnschrift SemiBold SemiConden" panose="020B0502040204020203" pitchFamily="34" charset="0"/>
              </a:rPr>
              <a:t>Define the following terms about images:</a:t>
            </a:r>
          </a:p>
          <a:p>
            <a:pPr marL="457200" lvl="0" indent="-457200">
              <a:buFont typeface="Arial" panose="020B0604020202020204" pitchFamily="34" charset="0"/>
              <a:buChar char="•"/>
              <a:defRPr/>
            </a:pPr>
            <a:r>
              <a:rPr lang="en-GB" sz="3000" dirty="0">
                <a:solidFill>
                  <a:prstClr val="white"/>
                </a:solidFill>
                <a:latin typeface="Bahnschrift SemiBold SemiConden" panose="020B0502040204020203" pitchFamily="34" charset="0"/>
              </a:rPr>
              <a:t>resolution</a:t>
            </a:r>
          </a:p>
          <a:p>
            <a:pPr marL="457200" lvl="0" indent="-457200">
              <a:buFont typeface="Arial" panose="020B0604020202020204" pitchFamily="34" charset="0"/>
              <a:buChar char="•"/>
              <a:defRPr/>
            </a:pPr>
            <a:r>
              <a:rPr lang="en-GB" sz="3000" dirty="0">
                <a:solidFill>
                  <a:prstClr val="white"/>
                </a:solidFill>
                <a:latin typeface="Bahnschrift SemiBold SemiConden" panose="020B0502040204020203" pitchFamily="34" charset="0"/>
              </a:rPr>
              <a:t>pixel</a:t>
            </a:r>
          </a:p>
          <a:p>
            <a:pPr marL="457200" lvl="0" indent="-457200">
              <a:buFont typeface="Arial" panose="020B0604020202020204" pitchFamily="34" charset="0"/>
              <a:buChar char="•"/>
              <a:defRPr/>
            </a:pPr>
            <a:r>
              <a:rPr lang="en-GB" sz="3000" dirty="0">
                <a:solidFill>
                  <a:prstClr val="white"/>
                </a:solidFill>
                <a:latin typeface="Bahnschrift SemiBold SemiConden" panose="020B0502040204020203" pitchFamily="34" charset="0"/>
              </a:rPr>
              <a:t>bit depth/colour depth</a:t>
            </a:r>
          </a:p>
          <a:p>
            <a:pPr marL="457200" lvl="0" indent="-457200">
              <a:buFont typeface="Arial" panose="020B0604020202020204" pitchFamily="34" charset="0"/>
              <a:buChar char="•"/>
              <a:defRPr/>
            </a:pPr>
            <a:r>
              <a:rPr lang="en-GB" sz="3000" dirty="0">
                <a:solidFill>
                  <a:prstClr val="white"/>
                </a:solidFill>
                <a:latin typeface="Bahnschrift SemiBold SemiConden" panose="020B0502040204020203" pitchFamily="34" charset="0"/>
              </a:rPr>
              <a:t>image header (or file header's generally)</a:t>
            </a:r>
          </a:p>
          <a:p>
            <a:pPr marL="457200" lvl="0" indent="-457200">
              <a:buFont typeface="Arial" panose="020B0604020202020204" pitchFamily="34" charset="0"/>
              <a:buChar char="•"/>
              <a:defRPr/>
            </a:pPr>
            <a:r>
              <a:rPr lang="en-GB" sz="3000" dirty="0">
                <a:solidFill>
                  <a:prstClr val="white"/>
                </a:solidFill>
                <a:latin typeface="Bahnschrift SemiBold SemiConden" panose="020B0502040204020203" pitchFamily="34" charset="0"/>
              </a:rPr>
              <a:t>bitmaps</a:t>
            </a:r>
          </a:p>
          <a:p>
            <a:pPr marL="457200" lvl="0" indent="-457200">
              <a:buFont typeface="Arial" panose="020B0604020202020204" pitchFamily="34" charset="0"/>
              <a:buChar char="•"/>
              <a:defRPr/>
            </a:pPr>
            <a:r>
              <a:rPr lang="en-GB" sz="3000" dirty="0">
                <a:solidFill>
                  <a:prstClr val="white"/>
                </a:solidFill>
                <a:latin typeface="Bahnschrift SemiBold SemiConden" panose="020B0502040204020203" pitchFamily="34" charset="0"/>
              </a:rPr>
              <a:t>vectors</a:t>
            </a:r>
          </a:p>
          <a:p>
            <a:pPr lvl="0">
              <a:defRPr/>
            </a:pPr>
            <a:endParaRPr lang="en-GB" sz="3000" dirty="0">
              <a:solidFill>
                <a:prstClr val="white"/>
              </a:solidFill>
              <a:latin typeface="Bahnschrift SemiBold SemiConden" panose="020B0502040204020203" pitchFamily="34" charset="0"/>
            </a:endParaRPr>
          </a:p>
          <a:p>
            <a:pPr lvl="0">
              <a:defRPr/>
            </a:pPr>
            <a:r>
              <a:rPr lang="en-GB" sz="3000" dirty="0">
                <a:solidFill>
                  <a:srgbClr val="FFC000"/>
                </a:solidFill>
                <a:latin typeface="Bahnschrift SemiBold SemiConden" panose="020B0502040204020203" pitchFamily="34" charset="0"/>
              </a:rPr>
              <a:t>Name at least 3 things that could be stored in an image header</a:t>
            </a:r>
          </a:p>
          <a:p>
            <a:pPr lvl="0">
              <a:defRPr/>
            </a:pPr>
            <a:endParaRPr lang="en-GB" sz="3000" dirty="0">
              <a:solidFill>
                <a:prstClr val="white"/>
              </a:solidFill>
              <a:latin typeface="Bahnschrift SemiBold SemiConden" panose="020B0502040204020203" pitchFamily="34" charset="0"/>
            </a:endParaRPr>
          </a:p>
          <a:p>
            <a:pPr lvl="0">
              <a:defRPr/>
            </a:pPr>
            <a:r>
              <a:rPr lang="en-GB" sz="3000" dirty="0">
                <a:solidFill>
                  <a:srgbClr val="00B0F0"/>
                </a:solidFill>
                <a:latin typeface="Bahnschrift SemiBold SemiConden" panose="020B0502040204020203" pitchFamily="34" charset="0"/>
              </a:rPr>
              <a:t>What is the formula for calculating an image's file size?</a:t>
            </a:r>
          </a:p>
          <a:p>
            <a:pPr lvl="0">
              <a:defRPr/>
            </a:pPr>
            <a:endParaRPr lang="en-GB" sz="3000" dirty="0">
              <a:solidFill>
                <a:prstClr val="white"/>
              </a:solidFill>
              <a:latin typeface="Bahnschrift SemiBold SemiConden" panose="020B0502040204020203" pitchFamily="34" charset="0"/>
            </a:endParaRPr>
          </a:p>
          <a:p>
            <a:pPr lvl="0">
              <a:defRPr/>
            </a:pPr>
            <a:r>
              <a:rPr lang="en-GB" sz="3000" dirty="0">
                <a:solidFill>
                  <a:srgbClr val="FA0000"/>
                </a:solidFill>
                <a:latin typeface="Bahnschrift SemiBold SemiConden" panose="020B0502040204020203" pitchFamily="34" charset="0"/>
              </a:rPr>
              <a:t>Assuming the file is saved optimally, what is the bit depth of a purely black &amp; white image?</a:t>
            </a:r>
          </a:p>
        </p:txBody>
      </p:sp>
    </p:spTree>
    <p:extLst>
      <p:ext uri="{BB962C8B-B14F-4D97-AF65-F5344CB8AC3E}">
        <p14:creationId xmlns:p14="http://schemas.microsoft.com/office/powerpoint/2010/main" val="339941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5" end="5"/>
                                            </p:txEl>
                                          </p:spTgt>
                                        </p:tgtEl>
                                        <p:attrNameLst>
                                          <p:attrName>style.visibility</p:attrName>
                                        </p:attrNameLst>
                                      </p:cBhvr>
                                      <p:to>
                                        <p:strVal val="visible"/>
                                      </p:to>
                                    </p:set>
                                    <p:anim calcmode="lin" valueType="num">
                                      <p:cBhvr>
                                        <p:cTn id="42"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2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 calcmode="lin" valueType="num">
                                      <p:cBhvr>
                                        <p:cTn id="49"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24">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4">
                                            <p:txEl>
                                              <p:pRg st="8" end="8"/>
                                            </p:txEl>
                                          </p:spTgt>
                                        </p:tgtEl>
                                        <p:attrNameLst>
                                          <p:attrName>style.visibility</p:attrName>
                                        </p:attrNameLst>
                                      </p:cBhvr>
                                      <p:to>
                                        <p:strVal val="visible"/>
                                      </p:to>
                                    </p:set>
                                    <p:anim calcmode="lin" valueType="num">
                                      <p:cBhvr>
                                        <p:cTn id="56"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7"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8" dur="500"/>
                                        <p:tgtEl>
                                          <p:spTgt spid="24">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24">
                                            <p:txEl>
                                              <p:pRg st="10" end="10"/>
                                            </p:txEl>
                                          </p:spTgt>
                                        </p:tgtEl>
                                        <p:attrNameLst>
                                          <p:attrName>style.visibility</p:attrName>
                                        </p:attrNameLst>
                                      </p:cBhvr>
                                      <p:to>
                                        <p:strVal val="visible"/>
                                      </p:to>
                                    </p:set>
                                    <p:anim calcmode="lin" valueType="num">
                                      <p:cBhvr>
                                        <p:cTn id="63" dur="500" fill="hold"/>
                                        <p:tgtEl>
                                          <p:spTgt spid="24">
                                            <p:txEl>
                                              <p:pRg st="10" end="10"/>
                                            </p:txEl>
                                          </p:spTgt>
                                        </p:tgtEl>
                                        <p:attrNameLst>
                                          <p:attrName>ppt_w</p:attrName>
                                        </p:attrNameLst>
                                      </p:cBhvr>
                                      <p:tavLst>
                                        <p:tav tm="0">
                                          <p:val>
                                            <p:fltVal val="0"/>
                                          </p:val>
                                        </p:tav>
                                        <p:tav tm="100000">
                                          <p:val>
                                            <p:strVal val="#ppt_w"/>
                                          </p:val>
                                        </p:tav>
                                      </p:tavLst>
                                    </p:anim>
                                    <p:anim calcmode="lin" valueType="num">
                                      <p:cBhvr>
                                        <p:cTn id="64" dur="500" fill="hold"/>
                                        <p:tgtEl>
                                          <p:spTgt spid="24">
                                            <p:txEl>
                                              <p:pRg st="10" end="10"/>
                                            </p:txEl>
                                          </p:spTgt>
                                        </p:tgtEl>
                                        <p:attrNameLst>
                                          <p:attrName>ppt_h</p:attrName>
                                        </p:attrNameLst>
                                      </p:cBhvr>
                                      <p:tavLst>
                                        <p:tav tm="0">
                                          <p:val>
                                            <p:fltVal val="0"/>
                                          </p:val>
                                        </p:tav>
                                        <p:tav tm="100000">
                                          <p:val>
                                            <p:strVal val="#ppt_h"/>
                                          </p:val>
                                        </p:tav>
                                      </p:tavLst>
                                    </p:anim>
                                    <p:animEffect transition="in" filter="fade">
                                      <p:cBhvr>
                                        <p:cTn id="65" dur="500"/>
                                        <p:tgtEl>
                                          <p:spTgt spid="24">
                                            <p:txEl>
                                              <p:pRg st="10" end="1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24">
                                            <p:txEl>
                                              <p:pRg st="12" end="12"/>
                                            </p:txEl>
                                          </p:spTgt>
                                        </p:tgtEl>
                                        <p:attrNameLst>
                                          <p:attrName>style.visibility</p:attrName>
                                        </p:attrNameLst>
                                      </p:cBhvr>
                                      <p:to>
                                        <p:strVal val="visible"/>
                                      </p:to>
                                    </p:set>
                                    <p:anim calcmode="lin" valueType="num">
                                      <p:cBhvr>
                                        <p:cTn id="70" dur="500" fill="hold"/>
                                        <p:tgtEl>
                                          <p:spTgt spid="24">
                                            <p:txEl>
                                              <p:pRg st="12" end="12"/>
                                            </p:txEl>
                                          </p:spTgt>
                                        </p:tgtEl>
                                        <p:attrNameLst>
                                          <p:attrName>ppt_w</p:attrName>
                                        </p:attrNameLst>
                                      </p:cBhvr>
                                      <p:tavLst>
                                        <p:tav tm="0">
                                          <p:val>
                                            <p:fltVal val="0"/>
                                          </p:val>
                                        </p:tav>
                                        <p:tav tm="100000">
                                          <p:val>
                                            <p:strVal val="#ppt_w"/>
                                          </p:val>
                                        </p:tav>
                                      </p:tavLst>
                                    </p:anim>
                                    <p:anim calcmode="lin" valueType="num">
                                      <p:cBhvr>
                                        <p:cTn id="71" dur="500" fill="hold"/>
                                        <p:tgtEl>
                                          <p:spTgt spid="24">
                                            <p:txEl>
                                              <p:pRg st="12" end="12"/>
                                            </p:txEl>
                                          </p:spTgt>
                                        </p:tgtEl>
                                        <p:attrNameLst>
                                          <p:attrName>ppt_h</p:attrName>
                                        </p:attrNameLst>
                                      </p:cBhvr>
                                      <p:tavLst>
                                        <p:tav tm="0">
                                          <p:val>
                                            <p:fltVal val="0"/>
                                          </p:val>
                                        </p:tav>
                                        <p:tav tm="100000">
                                          <p:val>
                                            <p:strVal val="#ppt_h"/>
                                          </p:val>
                                        </p:tav>
                                      </p:tavLst>
                                    </p:anim>
                                    <p:animEffect transition="in" filter="fade">
                                      <p:cBhvr>
                                        <p:cTn id="72" dur="500"/>
                                        <p:tgtEl>
                                          <p:spTgt spid="2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1"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GB" sz="3000" dirty="0">
                <a:solidFill>
                  <a:srgbClr val="00CC00"/>
                </a:solidFill>
                <a:latin typeface="Bahnschrift SemiBold SemiConden" panose="020B0502040204020203" pitchFamily="34" charset="0"/>
              </a:rPr>
              <a:t>What happens to the image size/quality when you increase the resolution &amp; colour depth?</a:t>
            </a:r>
          </a:p>
          <a:p>
            <a:pPr lvl="0">
              <a:defRPr/>
            </a:pPr>
            <a:endParaRPr lang="en-GB" sz="3000" dirty="0">
              <a:solidFill>
                <a:srgbClr val="00CC00"/>
              </a:solidFill>
              <a:latin typeface="Bahnschrift SemiBold SemiConden" panose="020B0502040204020203" pitchFamily="34" charset="0"/>
            </a:endParaRPr>
          </a:p>
          <a:p>
            <a:pPr lvl="0">
              <a:defRPr/>
            </a:pPr>
            <a:r>
              <a:rPr lang="en-GB" sz="3000" dirty="0">
                <a:solidFill>
                  <a:srgbClr val="FFC000"/>
                </a:solidFill>
                <a:latin typeface="Bahnschrift SemiBold SemiConden" panose="020B0502040204020203" pitchFamily="34" charset="0"/>
              </a:rPr>
              <a:t>When would it be better to use bitmaps and when would it be better to use vectors?</a:t>
            </a:r>
            <a:br>
              <a:rPr lang="en-GB" sz="3000" dirty="0">
                <a:solidFill>
                  <a:srgbClr val="00CC00"/>
                </a:solidFill>
                <a:latin typeface="Bahnschrift SemiBold SemiConden" panose="020B0502040204020203" pitchFamily="34" charset="0"/>
              </a:rPr>
            </a:br>
            <a:br>
              <a:rPr lang="en-GB" sz="3000" dirty="0">
                <a:solidFill>
                  <a:srgbClr val="00CC00"/>
                </a:solidFill>
                <a:latin typeface="Bahnschrift SemiBold SemiConden" panose="020B0502040204020203" pitchFamily="34" charset="0"/>
              </a:rPr>
            </a:br>
            <a:endParaRPr lang="en-GB" sz="3000" dirty="0">
              <a:solidFill>
                <a:srgbClr val="FA0000"/>
              </a:solidFill>
              <a:latin typeface="Bahnschrift SemiBold SemiConden" panose="020B0502040204020203" pitchFamily="34" charset="0"/>
            </a:endParaRPr>
          </a:p>
        </p:txBody>
      </p:sp>
    </p:spTree>
    <p:extLst>
      <p:ext uri="{BB962C8B-B14F-4D97-AF65-F5344CB8AC3E}">
        <p14:creationId xmlns:p14="http://schemas.microsoft.com/office/powerpoint/2010/main" val="571603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0" y="-1"/>
            <a:ext cx="12192001"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9618 AS</a:t>
            </a:r>
            <a:b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br>
            <a:b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b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Sound</a:t>
            </a:r>
          </a:p>
        </p:txBody>
      </p:sp>
    </p:spTree>
    <p:extLst>
      <p:ext uri="{BB962C8B-B14F-4D97-AF65-F5344CB8AC3E}">
        <p14:creationId xmlns:p14="http://schemas.microsoft.com/office/powerpoint/2010/main" val="2596154968"/>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Class Overview</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Key terms: sample, sampling</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rate/frequency, sampling resolution/bit depth, channels, amplitude</a:t>
            </a:r>
          </a:p>
          <a:p>
            <a:pPr marL="457200" lvl="0" indent="-457200">
              <a:buFont typeface="Arial" panose="020B0604020202020204" pitchFamily="34" charset="0"/>
              <a:buChar char="•"/>
              <a:defRPr/>
            </a:pPr>
            <a:r>
              <a:rPr lang="en-US" sz="3200" dirty="0" err="1">
                <a:solidFill>
                  <a:prstClr val="white"/>
                </a:solidFill>
                <a:latin typeface="Bahnschrift SemiBold SemiConden" panose="020B0502040204020203" pitchFamily="34" charset="0"/>
              </a:rPr>
              <a:t>Quantisation</a:t>
            </a: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Sampling rate &amp; resolution’s effect on file size and quality</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Calculating file size of an audio clip</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srgbClr val="00CC00"/>
                </a:solidFill>
                <a:latin typeface="Bahnschrift SemiBold SemiConden" panose="020B0502040204020203" pitchFamily="34" charset="0"/>
              </a:rPr>
              <a:t>Extra: </a:t>
            </a:r>
            <a:r>
              <a:rPr lang="en-US" sz="3200" dirty="0">
                <a:solidFill>
                  <a:schemeClr val="bg1"/>
                </a:solidFill>
                <a:latin typeface="Bahnschrift SemiBold SemiConden" panose="020B0502040204020203" pitchFamily="34" charset="0"/>
              </a:rPr>
              <a:t>Nyquist’s Theorem and Fourier Transforms</a:t>
            </a:r>
          </a:p>
        </p:txBody>
      </p:sp>
    </p:spTree>
    <p:extLst>
      <p:ext uri="{BB962C8B-B14F-4D97-AF65-F5344CB8AC3E}">
        <p14:creationId xmlns:p14="http://schemas.microsoft.com/office/powerpoint/2010/main" val="1262656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Sound</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Sound is transferred</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as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pressure waves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&amp; detected by our ear drums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prstClr val="white"/>
                </a:solidFill>
                <a:latin typeface="Bahnschrift SemiBold SemiConden" panose="020B0502040204020203" pitchFamily="34" charset="0"/>
              </a:rPr>
              <a:t>Each</a:t>
            </a:r>
            <a:r>
              <a:rPr lang="en-US" sz="3200" dirty="0">
                <a:solidFill>
                  <a:prstClr val="white"/>
                </a:solidFill>
                <a:latin typeface="Bahnschrift SemiBold SemiConden" panose="020B0502040204020203" pitchFamily="34" charset="0"/>
              </a:rPr>
              <a:t> wave has a </a:t>
            </a:r>
            <a:r>
              <a:rPr lang="en-US" sz="3200" dirty="0">
                <a:solidFill>
                  <a:srgbClr val="00CC00"/>
                </a:solidFill>
                <a:latin typeface="Bahnschrift SemiBold SemiConden" panose="020B0502040204020203" pitchFamily="34" charset="0"/>
              </a:rPr>
              <a:t>frequency</a:t>
            </a:r>
            <a:r>
              <a:rPr lang="en-US" sz="3200" dirty="0">
                <a:solidFill>
                  <a:prstClr val="white"/>
                </a:solidFill>
                <a:latin typeface="Bahnschrift SemiBold SemiConden" panose="020B0502040204020203" pitchFamily="34" charset="0"/>
              </a:rPr>
              <a:t> &amp; varying </a:t>
            </a:r>
            <a:r>
              <a:rPr lang="en-US" sz="3200" dirty="0">
                <a:solidFill>
                  <a:srgbClr val="00CC00"/>
                </a:solidFill>
                <a:latin typeface="Bahnschrift SemiBold SemiConden" panose="020B0502040204020203" pitchFamily="34" charset="0"/>
              </a:rPr>
              <a:t>amplitude</a:t>
            </a:r>
          </a:p>
        </p:txBody>
      </p:sp>
    </p:spTree>
    <p:extLst>
      <p:ext uri="{BB962C8B-B14F-4D97-AF65-F5344CB8AC3E}">
        <p14:creationId xmlns:p14="http://schemas.microsoft.com/office/powerpoint/2010/main" val="2277859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Sound</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2405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Sound is </a:t>
            </a:r>
            <a:r>
              <a:rPr lang="en-US" sz="3200" dirty="0">
                <a:solidFill>
                  <a:srgbClr val="00CC00"/>
                </a:solidFill>
                <a:latin typeface="Bahnschrift SemiBold SemiConden" panose="020B0502040204020203" pitchFamily="34" charset="0"/>
              </a:rPr>
              <a:t>analogue</a:t>
            </a:r>
            <a:r>
              <a:rPr lang="en-US" sz="3200" dirty="0">
                <a:solidFill>
                  <a:prstClr val="white"/>
                </a:solidFill>
                <a:latin typeface="Bahnschrift SemiBold SemiConden" panose="020B0502040204020203" pitchFamily="34" charset="0"/>
              </a:rPr>
              <a:t> – i.e. a varying, continuous signal</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Computers can only understand </a:t>
            </a:r>
            <a:r>
              <a:rPr lang="en-US" sz="3200" dirty="0">
                <a:solidFill>
                  <a:srgbClr val="FFC000"/>
                </a:solidFill>
                <a:latin typeface="Bahnschrift SemiBold SemiConden" panose="020B0502040204020203" pitchFamily="34" charset="0"/>
              </a:rPr>
              <a:t>digital</a:t>
            </a:r>
            <a:r>
              <a:rPr lang="en-US" sz="3200" dirty="0">
                <a:solidFill>
                  <a:prstClr val="white"/>
                </a:solidFill>
                <a:latin typeface="Bahnschrift SemiBold SemiConden" panose="020B0502040204020203" pitchFamily="34" charset="0"/>
              </a:rPr>
              <a:t> (</a:t>
            </a:r>
            <a:r>
              <a:rPr lang="en-US" sz="3200" dirty="0">
                <a:solidFill>
                  <a:srgbClr val="FFC000"/>
                </a:solidFill>
                <a:latin typeface="Bahnschrift SemiBold SemiConden" panose="020B0502040204020203" pitchFamily="34" charset="0"/>
              </a:rPr>
              <a:t>binary</a:t>
            </a:r>
            <a:r>
              <a:rPr lang="en-US" sz="3200" dirty="0">
                <a:solidFill>
                  <a:prstClr val="white"/>
                </a:solidFill>
                <a:latin typeface="Bahnschrift SemiBold SemiConden" panose="020B0502040204020203" pitchFamily="34" charset="0"/>
              </a:rPr>
              <a:t>) data – so sound has to be </a:t>
            </a:r>
            <a:r>
              <a:rPr lang="en-US" sz="3200" dirty="0">
                <a:solidFill>
                  <a:srgbClr val="00B0F0"/>
                </a:solidFill>
                <a:latin typeface="Bahnschrift SemiBold SemiConden" panose="020B0502040204020203" pitchFamily="34" charset="0"/>
              </a:rPr>
              <a:t>quantized</a:t>
            </a:r>
            <a:r>
              <a:rPr lang="en-US" sz="3200" dirty="0">
                <a:solidFill>
                  <a:prstClr val="white"/>
                </a:solidFill>
                <a:latin typeface="Bahnschrift SemiBold SemiConden" panose="020B0502040204020203" pitchFamily="34" charset="0"/>
              </a:rPr>
              <a:t> (rounded to a discrete level)</a:t>
            </a:r>
          </a:p>
        </p:txBody>
      </p:sp>
      <p:pic>
        <p:nvPicPr>
          <p:cNvPr id="8194" name="Picture 2" descr="https://matematicas.uam.es/~fernando.chamizo/dark/images/subsampled.png">
            <a:extLst>
              <a:ext uri="{FF2B5EF4-FFF2-40B4-BE49-F238E27FC236}">
                <a16:creationId xmlns:a16="http://schemas.microsoft.com/office/drawing/2014/main" id="{A1EB002F-9B93-4A8B-BD58-9E322924B6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1803" y="3389500"/>
            <a:ext cx="7759739" cy="32087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05E456D1-5F0B-4806-B08F-54E1101B75DF}"/>
              </a:ext>
            </a:extLst>
          </p:cNvPr>
          <p:cNvSpPr/>
          <p:nvPr/>
        </p:nvSpPr>
        <p:spPr>
          <a:xfrm>
            <a:off x="-1" y="3389480"/>
            <a:ext cx="4221803" cy="32087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Analogue signal</a:t>
            </a:r>
          </a:p>
          <a:p>
            <a:pPr lvl="0" algn="ctr">
              <a:defRPr/>
            </a:pPr>
            <a:endParaRPr lang="en-US" sz="3200" dirty="0">
              <a:solidFill>
                <a:prstClr val="white"/>
              </a:solidFill>
              <a:latin typeface="Bahnschrift SemiBold SemiConden" panose="020B0502040204020203" pitchFamily="34" charset="0"/>
            </a:endParaRPr>
          </a:p>
          <a:p>
            <a:pPr lvl="0" algn="ctr">
              <a:defRPr/>
            </a:pP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Digital signal</a:t>
            </a:r>
          </a:p>
        </p:txBody>
      </p:sp>
    </p:spTree>
    <p:extLst>
      <p:ext uri="{BB962C8B-B14F-4D97-AF65-F5344CB8AC3E}">
        <p14:creationId xmlns:p14="http://schemas.microsoft.com/office/powerpoint/2010/main" val="294512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 calcmode="lin" valueType="num">
                                      <p:cBhvr>
                                        <p:cTn id="28"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2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Quantisation</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3"/>
            <a:ext cx="11451773" cy="2405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Each discrete ‘step’ in the digital signal is called a </a:t>
            </a:r>
            <a:r>
              <a:rPr lang="en-US" sz="3200" dirty="0" err="1">
                <a:solidFill>
                  <a:srgbClr val="00B0F0"/>
                </a:solidFill>
                <a:latin typeface="Bahnschrift SemiBold SemiConden" panose="020B0502040204020203" pitchFamily="34" charset="0"/>
              </a:rPr>
              <a:t>quantisation</a:t>
            </a:r>
            <a:r>
              <a:rPr lang="en-US" sz="3200" dirty="0">
                <a:solidFill>
                  <a:srgbClr val="00B0F0"/>
                </a:solidFill>
                <a:latin typeface="Bahnschrift SemiBold SemiConden" panose="020B0502040204020203" pitchFamily="34" charset="0"/>
              </a:rPr>
              <a:t> level</a:t>
            </a:r>
          </a:p>
          <a:p>
            <a:pPr lvl="0" algn="ctr">
              <a:defRPr/>
            </a:pPr>
            <a:r>
              <a:rPr lang="en-US" sz="3200" dirty="0">
                <a:solidFill>
                  <a:prstClr val="white"/>
                </a:solidFill>
                <a:latin typeface="Bahnschrift SemiBold SemiConden" panose="020B0502040204020203" pitchFamily="34" charset="0"/>
              </a:rPr>
              <a:t>An </a:t>
            </a:r>
            <a:r>
              <a:rPr lang="en-US" sz="3200" dirty="0">
                <a:solidFill>
                  <a:srgbClr val="00CC00"/>
                </a:solidFill>
                <a:latin typeface="Bahnschrift SemiBold SemiConden" panose="020B0502040204020203" pitchFamily="34" charset="0"/>
              </a:rPr>
              <a:t>analogue to digital converter</a:t>
            </a:r>
            <a:r>
              <a:rPr lang="en-US" sz="3200" dirty="0">
                <a:solidFill>
                  <a:prstClr val="white"/>
                </a:solidFill>
                <a:latin typeface="Bahnschrift SemiBold SemiConden" panose="020B0502040204020203" pitchFamily="34" charset="0"/>
              </a:rPr>
              <a:t> (</a:t>
            </a:r>
            <a:r>
              <a:rPr lang="en-US" sz="3200" dirty="0">
                <a:solidFill>
                  <a:srgbClr val="00CC00"/>
                </a:solidFill>
                <a:latin typeface="Bahnschrift SemiBold SemiConden" panose="020B0502040204020203" pitchFamily="34" charset="0"/>
              </a:rPr>
              <a:t>ADC</a:t>
            </a:r>
            <a:r>
              <a:rPr lang="en-US" sz="3200" dirty="0">
                <a:solidFill>
                  <a:prstClr val="white"/>
                </a:solidFill>
                <a:latin typeface="Bahnschrift SemiBold SemiConden" panose="020B0502040204020203" pitchFamily="34" charset="0"/>
              </a:rPr>
              <a:t>) is required to convert the analogue signal to a digital signal</a:t>
            </a:r>
          </a:p>
        </p:txBody>
      </p:sp>
      <p:pic>
        <p:nvPicPr>
          <p:cNvPr id="8194" name="Picture 2" descr="https://matematicas.uam.es/~fernando.chamizo/dark/images/subsampled.png">
            <a:extLst>
              <a:ext uri="{FF2B5EF4-FFF2-40B4-BE49-F238E27FC236}">
                <a16:creationId xmlns:a16="http://schemas.microsoft.com/office/drawing/2014/main" id="{A1EB002F-9B93-4A8B-BD58-9E322924B6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1803" y="3389500"/>
            <a:ext cx="7759739" cy="3208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14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 depth/sampling resolution &amp; sampling rate/frequency</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1" y="1023562"/>
            <a:ext cx="6806044"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rgbClr val="00CC00"/>
                </a:solidFill>
                <a:latin typeface="Bahnschrift SemiBold SemiConden" panose="020B0502040204020203" pitchFamily="34" charset="0"/>
              </a:rPr>
              <a:t>Sample</a:t>
            </a:r>
            <a:r>
              <a:rPr lang="en-US" sz="3200" dirty="0">
                <a:solidFill>
                  <a:prstClr val="white"/>
                </a:solidFill>
                <a:latin typeface="Bahnschrift SemiBold SemiConden" panose="020B0502040204020203" pitchFamily="34" charset="0"/>
              </a:rPr>
              <a:t>: a measurement of the amplitude of the sound at a given instance</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srgbClr val="00B0F0"/>
                </a:solidFill>
                <a:latin typeface="Bahnschrift SemiBold SemiConden" panose="020B0502040204020203" pitchFamily="34" charset="0"/>
              </a:rPr>
              <a:t>Sampling resolution</a:t>
            </a:r>
            <a:r>
              <a:rPr lang="en-US" sz="3200" dirty="0">
                <a:solidFill>
                  <a:prstClr val="white"/>
                </a:solidFill>
                <a:latin typeface="Bahnschrift SemiBold SemiConden" panose="020B0502040204020203" pitchFamily="34" charset="0"/>
              </a:rPr>
              <a:t>/</a:t>
            </a:r>
            <a:r>
              <a:rPr lang="en-US" sz="3200" dirty="0">
                <a:solidFill>
                  <a:srgbClr val="00B0F0"/>
                </a:solidFill>
                <a:latin typeface="Bahnschrift SemiBold SemiConden" panose="020B0502040204020203" pitchFamily="34" charset="0"/>
              </a:rPr>
              <a:t>bit depth</a:t>
            </a:r>
            <a:r>
              <a:rPr lang="en-US" sz="3200" dirty="0">
                <a:solidFill>
                  <a:prstClr val="white"/>
                </a:solidFill>
                <a:latin typeface="Bahnschrift SemiBold SemiConden" panose="020B0502040204020203" pitchFamily="34" charset="0"/>
              </a:rPr>
              <a:t>: number of bits per sample</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srgbClr val="FFC000"/>
                </a:solidFill>
                <a:latin typeface="Bahnschrift SemiBold SemiConden" panose="020B0502040204020203" pitchFamily="34" charset="0"/>
              </a:rPr>
              <a:t>Sampling rate</a:t>
            </a:r>
            <a:r>
              <a:rPr lang="en-US" sz="3200" dirty="0">
                <a:solidFill>
                  <a:prstClr val="white"/>
                </a:solidFill>
                <a:latin typeface="Bahnschrift SemiBold SemiConden" panose="020B0502040204020203" pitchFamily="34" charset="0"/>
              </a:rPr>
              <a:t>/</a:t>
            </a:r>
            <a:r>
              <a:rPr lang="en-US" sz="3200" dirty="0">
                <a:solidFill>
                  <a:srgbClr val="FFC000"/>
                </a:solidFill>
                <a:latin typeface="Bahnschrift SemiBold SemiConden" panose="020B0502040204020203" pitchFamily="34" charset="0"/>
              </a:rPr>
              <a:t>sampling frequency</a:t>
            </a:r>
            <a:r>
              <a:rPr lang="en-US" sz="3200" dirty="0">
                <a:solidFill>
                  <a:prstClr val="white"/>
                </a:solidFill>
                <a:latin typeface="Bahnschrift SemiBold SemiConden" panose="020B0502040204020203" pitchFamily="34" charset="0"/>
              </a:rPr>
              <a:t>: number of samples per unit time (e.g. per second)</a:t>
            </a:r>
          </a:p>
        </p:txBody>
      </p:sp>
      <p:pic>
        <p:nvPicPr>
          <p:cNvPr id="3" name="Picture 2">
            <a:extLst>
              <a:ext uri="{FF2B5EF4-FFF2-40B4-BE49-F238E27FC236}">
                <a16:creationId xmlns:a16="http://schemas.microsoft.com/office/drawing/2014/main" id="{9A755866-A2F0-4606-A163-FFD54A23DA70}"/>
              </a:ext>
            </a:extLst>
          </p:cNvPr>
          <p:cNvPicPr>
            <a:picLocks noChangeAspect="1"/>
          </p:cNvPicPr>
          <p:nvPr/>
        </p:nvPicPr>
        <p:blipFill>
          <a:blip r:embed="rId3"/>
          <a:stretch>
            <a:fillRect/>
          </a:stretch>
        </p:blipFill>
        <p:spPr>
          <a:xfrm>
            <a:off x="6806044" y="3073064"/>
            <a:ext cx="5385955" cy="3784935"/>
          </a:xfrm>
          <a:prstGeom prst="rect">
            <a:avLst/>
          </a:prstGeom>
        </p:spPr>
      </p:pic>
    </p:spTree>
    <p:extLst>
      <p:ext uri="{BB962C8B-B14F-4D97-AF65-F5344CB8AC3E}">
        <p14:creationId xmlns:p14="http://schemas.microsoft.com/office/powerpoint/2010/main" val="272793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 depth/sampling resolution &amp; sampling rate/frequency</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1" y="1023562"/>
            <a:ext cx="6806044"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Assume this graph represents 1 second – what would the sampling rate &amp; number of </a:t>
            </a:r>
            <a:r>
              <a:rPr lang="en-US" sz="3200" dirty="0" err="1">
                <a:solidFill>
                  <a:prstClr val="white"/>
                </a:solidFill>
                <a:latin typeface="Bahnschrift SemiBold SemiConden" panose="020B0502040204020203" pitchFamily="34" charset="0"/>
              </a:rPr>
              <a:t>quantisation</a:t>
            </a:r>
            <a:r>
              <a:rPr lang="en-US" sz="3200" dirty="0">
                <a:solidFill>
                  <a:prstClr val="white"/>
                </a:solidFill>
                <a:latin typeface="Bahnschrift SemiBold SemiConden" panose="020B0502040204020203" pitchFamily="34" charset="0"/>
              </a:rPr>
              <a:t> levels be?</a:t>
            </a:r>
            <a:br>
              <a:rPr lang="en-US" sz="3200" dirty="0">
                <a:solidFill>
                  <a:prstClr val="white"/>
                </a:solidFill>
                <a:latin typeface="Bahnschrift SemiBold SemiConden" panose="020B0502040204020203" pitchFamily="34" charset="0"/>
              </a:rPr>
            </a:br>
            <a:r>
              <a:rPr lang="en-US" sz="3200" dirty="0">
                <a:solidFill>
                  <a:srgbClr val="00B0F0"/>
                </a:solidFill>
                <a:latin typeface="Bahnschrift SemiBold SemiConden" panose="020B0502040204020203" pitchFamily="34" charset="0"/>
              </a:rPr>
              <a:t>Sampling rate</a:t>
            </a:r>
            <a:r>
              <a:rPr lang="en-US" sz="3200" dirty="0">
                <a:solidFill>
                  <a:prstClr val="white"/>
                </a:solidFill>
                <a:latin typeface="Bahnschrift SemiBold SemiConden" panose="020B0502040204020203" pitchFamily="34" charset="0"/>
              </a:rPr>
              <a:t>: 18Hz</a:t>
            </a:r>
          </a:p>
          <a:p>
            <a:pPr lvl="0" algn="ctr">
              <a:defRPr/>
            </a:pPr>
            <a:r>
              <a:rPr lang="en-US" sz="3200" dirty="0" err="1">
                <a:solidFill>
                  <a:srgbClr val="FFC000"/>
                </a:solidFill>
                <a:latin typeface="Bahnschrift SemiBold SemiConden" panose="020B0502040204020203" pitchFamily="34" charset="0"/>
              </a:rPr>
              <a:t>Quantisation</a:t>
            </a:r>
            <a:r>
              <a:rPr lang="en-US" sz="3200" dirty="0">
                <a:solidFill>
                  <a:srgbClr val="FFC000"/>
                </a:solidFill>
                <a:latin typeface="Bahnschrift SemiBold SemiConden" panose="020B0502040204020203" pitchFamily="34" charset="0"/>
              </a:rPr>
              <a:t> levels</a:t>
            </a:r>
            <a:r>
              <a:rPr lang="en-US" sz="3200" dirty="0">
                <a:solidFill>
                  <a:prstClr val="white"/>
                </a:solidFill>
                <a:latin typeface="Bahnschrift SemiBold SemiConden" panose="020B0502040204020203" pitchFamily="34" charset="0"/>
              </a:rPr>
              <a:t>: 13</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How many bits would be required to represent 13 </a:t>
            </a:r>
            <a:r>
              <a:rPr lang="en-US" sz="3200" dirty="0" err="1">
                <a:solidFill>
                  <a:prstClr val="white"/>
                </a:solidFill>
                <a:latin typeface="Bahnschrift SemiBold SemiConden" panose="020B0502040204020203" pitchFamily="34" charset="0"/>
              </a:rPr>
              <a:t>quantisation</a:t>
            </a:r>
            <a:r>
              <a:rPr lang="en-US" sz="3200" dirty="0">
                <a:solidFill>
                  <a:prstClr val="white"/>
                </a:solidFill>
                <a:latin typeface="Bahnschrift SemiBold SemiConden" panose="020B0502040204020203" pitchFamily="34" charset="0"/>
              </a:rPr>
              <a:t> levels?</a:t>
            </a:r>
          </a:p>
          <a:p>
            <a:pPr lvl="0" algn="ctr">
              <a:defRPr/>
            </a:pPr>
            <a:r>
              <a:rPr lang="en-US" sz="3200" dirty="0">
                <a:solidFill>
                  <a:prstClr val="white"/>
                </a:solidFill>
                <a:latin typeface="Bahnschrift SemiBold SemiConden" panose="020B0502040204020203" pitchFamily="34" charset="0"/>
              </a:rPr>
              <a:t>4 (4 bits supports 2</a:t>
            </a:r>
            <a:r>
              <a:rPr lang="en-US" sz="3200" baseline="30000" dirty="0">
                <a:solidFill>
                  <a:prstClr val="white"/>
                </a:solidFill>
                <a:latin typeface="Bahnschrift SemiBold SemiConden" panose="020B0502040204020203" pitchFamily="34" charset="0"/>
              </a:rPr>
              <a:t>4</a:t>
            </a:r>
            <a:r>
              <a:rPr lang="en-US" sz="3200" dirty="0">
                <a:solidFill>
                  <a:prstClr val="white"/>
                </a:solidFill>
                <a:latin typeface="Bahnschrift SemiBold SemiConden" panose="020B0502040204020203" pitchFamily="34" charset="0"/>
              </a:rPr>
              <a:t> = 16 </a:t>
            </a:r>
            <a:r>
              <a:rPr lang="en-US" sz="3200" dirty="0" err="1">
                <a:solidFill>
                  <a:prstClr val="white"/>
                </a:solidFill>
                <a:latin typeface="Bahnschrift SemiBold SemiConden" panose="020B0502040204020203" pitchFamily="34" charset="0"/>
              </a:rPr>
              <a:t>quantisation</a:t>
            </a:r>
            <a:r>
              <a:rPr lang="en-US" sz="3200" dirty="0">
                <a:solidFill>
                  <a:prstClr val="white"/>
                </a:solidFill>
                <a:latin typeface="Bahnschrift SemiBold SemiConden" panose="020B0502040204020203" pitchFamily="34" charset="0"/>
              </a:rPr>
              <a:t> levels) – i.e. the </a:t>
            </a:r>
            <a:r>
              <a:rPr lang="en-US" sz="3200" dirty="0">
                <a:solidFill>
                  <a:srgbClr val="00CC00"/>
                </a:solidFill>
                <a:latin typeface="Bahnschrift SemiBold SemiConden" panose="020B0502040204020203" pitchFamily="34" charset="0"/>
              </a:rPr>
              <a:t>bit depth/sampling resolution is 4</a:t>
            </a:r>
          </a:p>
        </p:txBody>
      </p:sp>
      <p:pic>
        <p:nvPicPr>
          <p:cNvPr id="6" name="Picture 5">
            <a:extLst>
              <a:ext uri="{FF2B5EF4-FFF2-40B4-BE49-F238E27FC236}">
                <a16:creationId xmlns:a16="http://schemas.microsoft.com/office/drawing/2014/main" id="{B7AE3B82-10F3-4D2D-B01B-9D09B3E4FB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5168" y="3127662"/>
            <a:ext cx="4850491" cy="3686373"/>
          </a:xfrm>
          <a:prstGeom prst="rect">
            <a:avLst/>
          </a:prstGeom>
          <a:gradFill>
            <a:gsLst>
              <a:gs pos="0">
                <a:schemeClr val="tx1">
                  <a:lumMod val="75000"/>
                  <a:lumOff val="25000"/>
                </a:schemeClr>
              </a:gs>
              <a:gs pos="100000">
                <a:schemeClr val="tx1">
                  <a:lumMod val="85000"/>
                  <a:lumOff val="15000"/>
                </a:schemeClr>
              </a:gs>
            </a:gsLst>
            <a:lin ang="5400000" scaled="1"/>
          </a:gradFill>
        </p:spPr>
      </p:pic>
    </p:spTree>
    <p:extLst>
      <p:ext uri="{BB962C8B-B14F-4D97-AF65-F5344CB8AC3E}">
        <p14:creationId xmlns:p14="http://schemas.microsoft.com/office/powerpoint/2010/main" val="806265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 depth/sampling resolution &amp; sampling rate/frequency</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1" y="1023562"/>
            <a:ext cx="6806044"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Assume this snapshot represents 0.002 seconds – there are 18 samples as mentioned. What would the sampling rate/frequency (i.e. number of samples per second?) and correct units be? </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18 / 0.002 = </a:t>
            </a:r>
            <a:r>
              <a:rPr lang="en-US" sz="3200" dirty="0">
                <a:solidFill>
                  <a:srgbClr val="00CC00"/>
                </a:solidFill>
                <a:latin typeface="Bahnschrift SemiBold SemiConden" panose="020B0502040204020203" pitchFamily="34" charset="0"/>
              </a:rPr>
              <a:t>9000Hz</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i.e. in 1 second, the amplitude of the sound is recorded </a:t>
            </a:r>
            <a:r>
              <a:rPr lang="en-US" sz="3200" dirty="0">
                <a:solidFill>
                  <a:srgbClr val="00CC00"/>
                </a:solidFill>
                <a:latin typeface="Bahnschrift SemiBold SemiConden" panose="020B0502040204020203" pitchFamily="34" charset="0"/>
              </a:rPr>
              <a:t>9,000</a:t>
            </a:r>
            <a:r>
              <a:rPr lang="en-US" sz="3200" dirty="0">
                <a:solidFill>
                  <a:prstClr val="white"/>
                </a:solidFill>
                <a:latin typeface="Bahnschrift SemiBold SemiConden" panose="020B0502040204020203" pitchFamily="34" charset="0"/>
              </a:rPr>
              <a:t> times &amp; each sample uses </a:t>
            </a:r>
            <a:r>
              <a:rPr lang="en-US" sz="3200" dirty="0">
                <a:solidFill>
                  <a:srgbClr val="00B0F0"/>
                </a:solidFill>
                <a:latin typeface="Bahnschrift SemiBold SemiConden" panose="020B0502040204020203" pitchFamily="34" charset="0"/>
              </a:rPr>
              <a:t>4 bits </a:t>
            </a:r>
            <a:r>
              <a:rPr lang="en-US" sz="3200" dirty="0">
                <a:solidFill>
                  <a:prstClr val="white"/>
                </a:solidFill>
                <a:latin typeface="Bahnschrift SemiBold SemiConden" panose="020B0502040204020203" pitchFamily="34" charset="0"/>
              </a:rPr>
              <a:t>to represent it</a:t>
            </a:r>
          </a:p>
        </p:txBody>
      </p:sp>
      <p:pic>
        <p:nvPicPr>
          <p:cNvPr id="6" name="Picture 5">
            <a:extLst>
              <a:ext uri="{FF2B5EF4-FFF2-40B4-BE49-F238E27FC236}">
                <a16:creationId xmlns:a16="http://schemas.microsoft.com/office/drawing/2014/main" id="{B7AE3B82-10F3-4D2D-B01B-9D09B3E4FB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5168" y="3127662"/>
            <a:ext cx="4850491" cy="3686373"/>
          </a:xfrm>
          <a:prstGeom prst="rect">
            <a:avLst/>
          </a:prstGeom>
          <a:gradFill>
            <a:gsLst>
              <a:gs pos="0">
                <a:schemeClr val="tx1">
                  <a:lumMod val="75000"/>
                  <a:lumOff val="25000"/>
                </a:schemeClr>
              </a:gs>
              <a:gs pos="100000">
                <a:schemeClr val="tx1">
                  <a:lumMod val="85000"/>
                  <a:lumOff val="15000"/>
                </a:schemeClr>
              </a:gs>
            </a:gsLst>
            <a:lin ang="5400000" scaled="1"/>
          </a:gradFill>
        </p:spPr>
      </p:pic>
    </p:spTree>
    <p:extLst>
      <p:ext uri="{BB962C8B-B14F-4D97-AF65-F5344CB8AC3E}">
        <p14:creationId xmlns:p14="http://schemas.microsoft.com/office/powerpoint/2010/main" val="157178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 depth/sampling resolution &amp; sampling rate/frequency</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1" y="1023562"/>
            <a:ext cx="6806044"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srgbClr val="FFC000"/>
                </a:solidFill>
                <a:latin typeface="Bahnschrift SemiBold SemiConden" panose="020B0502040204020203" pitchFamily="34" charset="0"/>
              </a:rPr>
              <a:t>Sampling rate </a:t>
            </a:r>
            <a:r>
              <a:rPr lang="en-US" sz="3200" dirty="0">
                <a:solidFill>
                  <a:prstClr val="white"/>
                </a:solidFill>
                <a:latin typeface="Bahnschrift SemiBold SemiConden" panose="020B0502040204020203" pitchFamily="34" charset="0"/>
              </a:rPr>
              <a:t>= 9000Hz</a:t>
            </a:r>
          </a:p>
          <a:p>
            <a:pPr lvl="0" algn="ctr">
              <a:defRPr/>
            </a:pPr>
            <a:r>
              <a:rPr lang="en-US" sz="3200" dirty="0">
                <a:solidFill>
                  <a:srgbClr val="00B0F0"/>
                </a:solidFill>
                <a:latin typeface="Bahnschrift SemiBold SemiConden" panose="020B0502040204020203" pitchFamily="34" charset="0"/>
              </a:rPr>
              <a:t>Bit rate</a:t>
            </a:r>
            <a:r>
              <a:rPr lang="en-US" sz="3200" dirty="0">
                <a:solidFill>
                  <a:prstClr val="white"/>
                </a:solidFill>
                <a:latin typeface="Bahnschrift SemiBold SemiConden" panose="020B0502040204020203" pitchFamily="34" charset="0"/>
              </a:rPr>
              <a:t> = 4 bits</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Hence, what would the file size of a 3 minute audio recording be (give your answer in an appropriate unit)?</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9000 * 4 * 3 * 60 = 6,480,000 bits total</a:t>
            </a:r>
          </a:p>
          <a:p>
            <a:pPr lvl="0" algn="ctr">
              <a:defRPr/>
            </a:pPr>
            <a:r>
              <a:rPr lang="en-US" sz="3200" dirty="0">
                <a:solidFill>
                  <a:prstClr val="white"/>
                </a:solidFill>
                <a:latin typeface="Bahnschrift SemiBold SemiConden" panose="020B0502040204020203" pitchFamily="34" charset="0"/>
              </a:rPr>
              <a:t>To MB: / (8 * 10</a:t>
            </a:r>
            <a:r>
              <a:rPr lang="en-US" sz="3200" baseline="30000" dirty="0">
                <a:solidFill>
                  <a:prstClr val="white"/>
                </a:solidFill>
                <a:latin typeface="Bahnschrift SemiBold SemiConden" panose="020B0502040204020203" pitchFamily="34" charset="0"/>
              </a:rPr>
              <a:t>6</a:t>
            </a:r>
            <a:r>
              <a:rPr lang="en-US" sz="3200" dirty="0">
                <a:solidFill>
                  <a:prstClr val="white"/>
                </a:solidFill>
                <a:latin typeface="Bahnschrift SemiBold SemiConden" panose="020B0502040204020203" pitchFamily="34" charset="0"/>
              </a:rPr>
              <a:t>) = </a:t>
            </a:r>
            <a:r>
              <a:rPr lang="en-US" sz="3200" dirty="0">
                <a:solidFill>
                  <a:srgbClr val="00CC00"/>
                </a:solidFill>
                <a:latin typeface="Bahnschrift SemiBold SemiConden" panose="020B0502040204020203" pitchFamily="34" charset="0"/>
              </a:rPr>
              <a:t>0.81MB</a:t>
            </a:r>
          </a:p>
          <a:p>
            <a:pPr lvl="0" algn="ctr">
              <a:defRPr/>
            </a:pPr>
            <a:r>
              <a:rPr lang="en-US" sz="3200" dirty="0">
                <a:solidFill>
                  <a:prstClr val="white"/>
                </a:solidFill>
                <a:latin typeface="Bahnschrift SemiBold SemiConden" panose="020B0502040204020203" pitchFamily="34" charset="0"/>
              </a:rPr>
              <a:t>Or in </a:t>
            </a:r>
            <a:r>
              <a:rPr lang="en-US" sz="3200" dirty="0" err="1">
                <a:solidFill>
                  <a:prstClr val="white"/>
                </a:solidFill>
                <a:latin typeface="Bahnschrift SemiBold SemiConden" panose="020B0502040204020203" pitchFamily="34" charset="0"/>
              </a:rPr>
              <a:t>MiB</a:t>
            </a:r>
            <a:r>
              <a:rPr lang="en-US" sz="3200" dirty="0">
                <a:solidFill>
                  <a:prstClr val="white"/>
                </a:solidFill>
                <a:latin typeface="Bahnschrift SemiBold SemiConden" panose="020B0502040204020203" pitchFamily="34" charset="0"/>
              </a:rPr>
              <a:t>, use 1024 = </a:t>
            </a:r>
            <a:r>
              <a:rPr lang="en-US" sz="3200" dirty="0">
                <a:solidFill>
                  <a:srgbClr val="00CC00"/>
                </a:solidFill>
                <a:latin typeface="Bahnschrift SemiBold SemiConden" panose="020B0502040204020203" pitchFamily="34" charset="0"/>
              </a:rPr>
              <a:t>0.77MiB</a:t>
            </a:r>
          </a:p>
        </p:txBody>
      </p:sp>
      <p:pic>
        <p:nvPicPr>
          <p:cNvPr id="6" name="Picture 5">
            <a:extLst>
              <a:ext uri="{FF2B5EF4-FFF2-40B4-BE49-F238E27FC236}">
                <a16:creationId xmlns:a16="http://schemas.microsoft.com/office/drawing/2014/main" id="{B7AE3B82-10F3-4D2D-B01B-9D09B3E4FB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6731" y="1246908"/>
            <a:ext cx="4850491" cy="3686373"/>
          </a:xfrm>
          <a:prstGeom prst="rect">
            <a:avLst/>
          </a:prstGeom>
          <a:gradFill>
            <a:gsLst>
              <a:gs pos="0">
                <a:schemeClr val="tx1">
                  <a:lumMod val="75000"/>
                  <a:lumOff val="25000"/>
                </a:schemeClr>
              </a:gs>
              <a:gs pos="100000">
                <a:schemeClr val="tx1">
                  <a:lumMod val="85000"/>
                  <a:lumOff val="15000"/>
                </a:schemeClr>
              </a:gs>
            </a:gsLst>
            <a:lin ang="5400000" scaled="1"/>
          </a:gradFill>
        </p:spPr>
      </p:pic>
      <p:sp>
        <p:nvSpPr>
          <p:cNvPr id="7" name="Rectangle 6">
            <a:extLst>
              <a:ext uri="{FF2B5EF4-FFF2-40B4-BE49-F238E27FC236}">
                <a16:creationId xmlns:a16="http://schemas.microsoft.com/office/drawing/2014/main" id="{B1384A17-7BEC-429F-94E2-A51B647559BC}"/>
              </a:ext>
            </a:extLst>
          </p:cNvPr>
          <p:cNvSpPr/>
          <p:nvPr/>
        </p:nvSpPr>
        <p:spPr>
          <a:xfrm>
            <a:off x="5798126" y="4933280"/>
            <a:ext cx="6393874" cy="19494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Full conversion to </a:t>
            </a:r>
            <a:r>
              <a:rPr lang="en-US" sz="3200" dirty="0" err="1">
                <a:solidFill>
                  <a:prstClr val="white"/>
                </a:solidFill>
                <a:latin typeface="Bahnschrift SemiBold SemiConden" panose="020B0502040204020203" pitchFamily="34" charset="0"/>
              </a:rPr>
              <a:t>MiB</a:t>
            </a:r>
            <a:r>
              <a:rPr lang="en-US" sz="3200" dirty="0">
                <a:solidFill>
                  <a:prstClr val="white"/>
                </a:solidFill>
                <a:latin typeface="Bahnschrift SemiBold SemiConden" panose="020B0502040204020203" pitchFamily="34" charset="0"/>
              </a:rPr>
              <a:t>:</a:t>
            </a:r>
          </a:p>
          <a:p>
            <a:pPr lvl="0" algn="ctr">
              <a:defRPr/>
            </a:pPr>
            <a:r>
              <a:rPr lang="en-US" sz="3200" dirty="0">
                <a:solidFill>
                  <a:prstClr val="white"/>
                </a:solidFill>
                <a:latin typeface="Bahnschrift SemiBold SemiConden" panose="020B0502040204020203" pitchFamily="34" charset="0"/>
              </a:rPr>
              <a:t>(9000 * 4 * 3 * 60) / (8 * 1024 * 1024)</a:t>
            </a:r>
          </a:p>
        </p:txBody>
      </p:sp>
    </p:spTree>
    <p:extLst>
      <p:ext uri="{BB962C8B-B14F-4D97-AF65-F5344CB8AC3E}">
        <p14:creationId xmlns:p14="http://schemas.microsoft.com/office/powerpoint/2010/main" val="1482703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7">
                                            <p:txEl>
                                              <p:pRg st="0" end="0"/>
                                            </p:txEl>
                                          </p:spTgt>
                                        </p:tgtEl>
                                        <p:attrNameLst>
                                          <p:attrName>style.visibility</p:attrName>
                                        </p:attrNameLst>
                                      </p:cBhvr>
                                      <p:to>
                                        <p:strVal val="visible"/>
                                      </p:to>
                                    </p:set>
                                    <p:anim calcmode="lin" valueType="num">
                                      <p:cBhvr>
                                        <p:cTn id="49"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51" dur="500"/>
                                        <p:tgtEl>
                                          <p:spTgt spid="7">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7">
                                            <p:txEl>
                                              <p:pRg st="1" end="1"/>
                                            </p:txEl>
                                          </p:spTgt>
                                        </p:tgtEl>
                                        <p:attrNameLst>
                                          <p:attrName>style.visibility</p:attrName>
                                        </p:attrNameLst>
                                      </p:cBhvr>
                                      <p:to>
                                        <p:strVal val="visible"/>
                                      </p:to>
                                    </p:set>
                                    <p:anim calcmode="lin" valueType="num">
                                      <p:cBhvr>
                                        <p:cTn id="56"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57"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58"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2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Audio Quality &amp; File Size</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1"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What do you think happens to the audio quality &amp; file size as the sampling resolution/bit depth is increased?</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srgbClr val="00CC00"/>
                </a:solidFill>
                <a:latin typeface="Bahnschrift SemiBold SemiConden" panose="020B0502040204020203" pitchFamily="34" charset="0"/>
              </a:rPr>
              <a:t>Both increase</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How about if the sampling rate/sampling frequency increases?</a:t>
            </a:r>
          </a:p>
          <a:p>
            <a:pPr lvl="0" algn="ctr">
              <a:defRPr/>
            </a:pPr>
            <a:r>
              <a:rPr lang="en-US" sz="3200" dirty="0">
                <a:solidFill>
                  <a:prstClr val="white"/>
                </a:solidFill>
                <a:latin typeface="Bahnschrift SemiBold SemiConden" panose="020B0502040204020203" pitchFamily="34" charset="0"/>
              </a:rPr>
              <a:t>Again, </a:t>
            </a:r>
            <a:r>
              <a:rPr lang="en-US" sz="3200" dirty="0">
                <a:solidFill>
                  <a:srgbClr val="00CC00"/>
                </a:solidFill>
                <a:latin typeface="Bahnschrift SemiBold SemiConden" panose="020B0502040204020203" pitchFamily="34" charset="0"/>
              </a:rPr>
              <a:t>both quality and </a:t>
            </a:r>
            <a:r>
              <a:rPr lang="en-US" sz="3200" dirty="0" err="1">
                <a:solidFill>
                  <a:srgbClr val="00CC00"/>
                </a:solidFill>
                <a:latin typeface="Bahnschrift SemiBold SemiConden" panose="020B0502040204020203" pitchFamily="34" charset="0"/>
              </a:rPr>
              <a:t>filesize</a:t>
            </a:r>
            <a:r>
              <a:rPr lang="en-US" sz="3200" dirty="0">
                <a:solidFill>
                  <a:srgbClr val="00CC00"/>
                </a:solidFill>
                <a:latin typeface="Bahnschrift SemiBold SemiConden" panose="020B0502040204020203" pitchFamily="34" charset="0"/>
              </a:rPr>
              <a:t> increase</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This is because the </a:t>
            </a:r>
            <a:r>
              <a:rPr lang="en-US" sz="3200" dirty="0" err="1">
                <a:solidFill>
                  <a:srgbClr val="00B0F0"/>
                </a:solidFill>
                <a:latin typeface="Bahnschrift SemiBold SemiConden" panose="020B0502040204020203" pitchFamily="34" charset="0"/>
              </a:rPr>
              <a:t>quantisation</a:t>
            </a:r>
            <a:r>
              <a:rPr lang="en-US" sz="3200" dirty="0">
                <a:solidFill>
                  <a:srgbClr val="00B0F0"/>
                </a:solidFill>
                <a:latin typeface="Bahnschrift SemiBold SemiConden" panose="020B0502040204020203" pitchFamily="34" charset="0"/>
              </a:rPr>
              <a:t> error is smaller</a:t>
            </a:r>
            <a:r>
              <a:rPr lang="en-US" sz="3200" dirty="0">
                <a:solidFill>
                  <a:prstClr val="white"/>
                </a:solidFill>
                <a:latin typeface="Bahnschrift SemiBold SemiConden" panose="020B0502040204020203" pitchFamily="34" charset="0"/>
              </a:rPr>
              <a:t> – i.e. the sample values can more accurately match the real analogue signal</a:t>
            </a:r>
          </a:p>
        </p:txBody>
      </p:sp>
    </p:spTree>
    <p:extLst>
      <p:ext uri="{BB962C8B-B14F-4D97-AF65-F5344CB8AC3E}">
        <p14:creationId xmlns:p14="http://schemas.microsoft.com/office/powerpoint/2010/main" val="1702340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7" end="7"/>
                                            </p:txEl>
                                          </p:spTgt>
                                        </p:tgtEl>
                                        <p:attrNameLst>
                                          <p:attrName>style.visibility</p:attrName>
                                        </p:attrNameLst>
                                      </p:cBhvr>
                                      <p:to>
                                        <p:strVal val="visible"/>
                                      </p:to>
                                    </p:set>
                                    <p:anim calcmode="lin" valueType="num">
                                      <p:cBhvr>
                                        <p:cTn id="35"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4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1980305"/>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Audio Channels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1" y="1023562"/>
            <a:ext cx="6806044"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Note: 2 audio </a:t>
            </a:r>
            <a:r>
              <a:rPr lang="en-US" sz="3200" dirty="0">
                <a:solidFill>
                  <a:srgbClr val="00CC00"/>
                </a:solidFill>
                <a:latin typeface="Bahnschrift SemiBold SemiConden" panose="020B0502040204020203" pitchFamily="34" charset="0"/>
              </a:rPr>
              <a:t>channels</a:t>
            </a:r>
            <a:r>
              <a:rPr lang="en-US" sz="3200" dirty="0">
                <a:solidFill>
                  <a:prstClr val="white"/>
                </a:solidFill>
                <a:latin typeface="Bahnschrift SemiBold SemiConden" panose="020B0502040204020203" pitchFamily="34" charset="0"/>
              </a:rPr>
              <a:t> means there will be a separate recording for each (left/right) speaker/headphone – hence you’d need to </a:t>
            </a:r>
            <a:r>
              <a:rPr lang="en-US" sz="3200" dirty="0">
                <a:solidFill>
                  <a:srgbClr val="00B0F0"/>
                </a:solidFill>
                <a:latin typeface="Bahnschrift SemiBold SemiConden" panose="020B0502040204020203" pitchFamily="34" charset="0"/>
              </a:rPr>
              <a:t>multiply your answer by 2</a:t>
            </a:r>
            <a:r>
              <a:rPr lang="en-US" sz="3200" dirty="0">
                <a:solidFill>
                  <a:prstClr val="white"/>
                </a:solidFill>
                <a:latin typeface="Bahnschrift SemiBold SemiConden" panose="020B0502040204020203" pitchFamily="34" charset="0"/>
              </a:rPr>
              <a:t>, if an exam questions mentions there are 2 channels (exam assumes 1 channel by default)</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In the 2</a:t>
            </a:r>
            <a:r>
              <a:rPr lang="en-US" sz="3200" baseline="30000" dirty="0">
                <a:solidFill>
                  <a:prstClr val="white"/>
                </a:solidFill>
                <a:latin typeface="Bahnschrift SemiBold SemiConden" panose="020B0502040204020203" pitchFamily="34" charset="0"/>
              </a:rPr>
              <a:t>nd</a:t>
            </a:r>
            <a:r>
              <a:rPr lang="en-US" sz="3200" dirty="0">
                <a:solidFill>
                  <a:prstClr val="white"/>
                </a:solidFill>
                <a:latin typeface="Bahnschrift SemiBold SemiConden" panose="020B0502040204020203" pitchFamily="34" charset="0"/>
              </a:rPr>
              <a:t> picture, even visually, we can see the </a:t>
            </a:r>
            <a:r>
              <a:rPr lang="en-US" sz="3200" dirty="0">
                <a:solidFill>
                  <a:srgbClr val="FFC000"/>
                </a:solidFill>
                <a:latin typeface="Bahnschrift SemiBold SemiConden" panose="020B0502040204020203" pitchFamily="34" charset="0"/>
              </a:rPr>
              <a:t>left &amp; right waveforms are different</a:t>
            </a:r>
          </a:p>
        </p:txBody>
      </p:sp>
      <p:pic>
        <p:nvPicPr>
          <p:cNvPr id="11266" name="Picture 2" descr="https://development.nbscmanlys-h.schools.nsw.edu.au/archive/student-sites-7/studentsite007/justin_leo/index/Audacity/help/manual/m/images/2/2e/tracktomix.png">
            <a:extLst>
              <a:ext uri="{FF2B5EF4-FFF2-40B4-BE49-F238E27FC236}">
                <a16:creationId xmlns:a16="http://schemas.microsoft.com/office/drawing/2014/main" id="{27B29E9A-16BB-485C-8AC7-15A3197918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90" t="47529" r="2446"/>
          <a:stretch/>
        </p:blipFill>
        <p:spPr bwMode="auto">
          <a:xfrm>
            <a:off x="6702136" y="5463422"/>
            <a:ext cx="5343958" cy="12971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8820B364-C8D1-4C21-B6EE-E25D549CE9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89104" y="2129558"/>
            <a:ext cx="4970021" cy="1735853"/>
          </a:xfrm>
          <a:prstGeom prst="rect">
            <a:avLst/>
          </a:prstGeom>
        </p:spPr>
      </p:pic>
    </p:spTree>
    <p:extLst>
      <p:ext uri="{BB962C8B-B14F-4D97-AF65-F5344CB8AC3E}">
        <p14:creationId xmlns:p14="http://schemas.microsoft.com/office/powerpoint/2010/main" val="2059896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Audio Channels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1" y="1023562"/>
            <a:ext cx="7195932"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A single audio channel is called </a:t>
            </a:r>
            <a:r>
              <a:rPr lang="en-US" sz="3200" dirty="0">
                <a:solidFill>
                  <a:srgbClr val="FFC000"/>
                </a:solidFill>
                <a:latin typeface="Bahnschrift SemiBold SemiConden" panose="020B0502040204020203" pitchFamily="34" charset="0"/>
              </a:rPr>
              <a:t>mono</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Sound with 2 channels is called </a:t>
            </a:r>
            <a:r>
              <a:rPr lang="en-US" sz="3200" dirty="0">
                <a:solidFill>
                  <a:srgbClr val="00B0F0"/>
                </a:solidFill>
                <a:latin typeface="Bahnschrift SemiBold SemiConden" panose="020B0502040204020203" pitchFamily="34" charset="0"/>
              </a:rPr>
              <a:t>stereo</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srgbClr val="00CC00"/>
                </a:solidFill>
                <a:latin typeface="Bahnschrift SemiBold SemiConden" panose="020B0502040204020203" pitchFamily="34" charset="0"/>
              </a:rPr>
              <a:t>Multichannel</a:t>
            </a:r>
            <a:r>
              <a:rPr lang="en-US" sz="3200" dirty="0">
                <a:solidFill>
                  <a:prstClr val="white"/>
                </a:solidFill>
                <a:latin typeface="Bahnschrift SemiBold SemiConden" panose="020B0502040204020203" pitchFamily="34" charset="0"/>
              </a:rPr>
              <a:t>/</a:t>
            </a:r>
            <a:r>
              <a:rPr lang="en-US" sz="3200" dirty="0">
                <a:solidFill>
                  <a:srgbClr val="00CC00"/>
                </a:solidFill>
                <a:latin typeface="Bahnschrift SemiBold SemiConden" panose="020B0502040204020203" pitchFamily="34" charset="0"/>
              </a:rPr>
              <a:t>surround sound</a:t>
            </a:r>
            <a:r>
              <a:rPr lang="en-US" sz="3200" dirty="0">
                <a:solidFill>
                  <a:prstClr val="white"/>
                </a:solidFill>
                <a:latin typeface="Bahnschrift SemiBold SemiConden" panose="020B0502040204020203" pitchFamily="34" charset="0"/>
              </a:rPr>
              <a:t> is also possible – e.g. surround sound 7.1 has 8 speakers, arranged as shown</a:t>
            </a:r>
            <a:endParaRPr lang="en-US" sz="3200" dirty="0">
              <a:solidFill>
                <a:srgbClr val="FFC000"/>
              </a:solidFill>
              <a:latin typeface="Bahnschrift SemiBold SemiConden" panose="020B0502040204020203" pitchFamily="34" charset="0"/>
            </a:endParaRPr>
          </a:p>
        </p:txBody>
      </p:sp>
      <p:pic>
        <p:nvPicPr>
          <p:cNvPr id="7" name="Graphic 6">
            <a:extLst>
              <a:ext uri="{FF2B5EF4-FFF2-40B4-BE49-F238E27FC236}">
                <a16:creationId xmlns:a16="http://schemas.microsoft.com/office/drawing/2014/main" id="{327E3D78-1C69-4B70-B7B9-931159B1051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660420" y="1907225"/>
            <a:ext cx="4067091" cy="4067091"/>
          </a:xfrm>
          <a:prstGeom prst="rect">
            <a:avLst/>
          </a:prstGeom>
        </p:spPr>
      </p:pic>
    </p:spTree>
    <p:extLst>
      <p:ext uri="{BB962C8B-B14F-4D97-AF65-F5344CB8AC3E}">
        <p14:creationId xmlns:p14="http://schemas.microsoft.com/office/powerpoint/2010/main" val="4130746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Bit depth/sampling resolution &amp; sampling rate/frequency</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1" y="1023562"/>
            <a:ext cx="6806044"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Using these settings when exporting audio – and assuming no compression – what would be the file size for a 4 ½ minute song? Use a sensible unit</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(44100 * 32 * 60 * 4.5 * 2) / (8 * 1000 * 1000)</a:t>
            </a:r>
          </a:p>
          <a:p>
            <a:pPr lvl="0" algn="ctr">
              <a:defRPr/>
            </a:pPr>
            <a:r>
              <a:rPr lang="en-US" sz="3200" dirty="0">
                <a:solidFill>
                  <a:prstClr val="white"/>
                </a:solidFill>
                <a:latin typeface="Bahnschrift SemiBold SemiConden" panose="020B0502040204020203" pitchFamily="34" charset="0"/>
              </a:rPr>
              <a:t>95.3MB or 90.8MiB</a:t>
            </a:r>
          </a:p>
        </p:txBody>
      </p:sp>
      <p:pic>
        <p:nvPicPr>
          <p:cNvPr id="6" name="Picture 5">
            <a:extLst>
              <a:ext uri="{FF2B5EF4-FFF2-40B4-BE49-F238E27FC236}">
                <a16:creationId xmlns:a16="http://schemas.microsoft.com/office/drawing/2014/main" id="{44857927-7E93-4A01-9AB1-0B7931DD7C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6135" y="2368549"/>
            <a:ext cx="4970021" cy="1735853"/>
          </a:xfrm>
          <a:prstGeom prst="rect">
            <a:avLst/>
          </a:prstGeom>
        </p:spPr>
      </p:pic>
    </p:spTree>
    <p:extLst>
      <p:ext uri="{BB962C8B-B14F-4D97-AF65-F5344CB8AC3E}">
        <p14:creationId xmlns:p14="http://schemas.microsoft.com/office/powerpoint/2010/main" val="2286280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Sampling Rate</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1999"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What would be the problem if we sampled at too low a frequency?</a:t>
            </a:r>
          </a:p>
          <a:p>
            <a:pPr lvl="0" algn="ctr">
              <a:defRPr/>
            </a:pPr>
            <a:r>
              <a:rPr lang="en-US" sz="3200" dirty="0">
                <a:solidFill>
                  <a:prstClr val="white"/>
                </a:solidFill>
                <a:latin typeface="Bahnschrift SemiBold SemiConden" panose="020B0502040204020203" pitchFamily="34" charset="0"/>
              </a:rPr>
              <a:t>We </a:t>
            </a:r>
            <a:r>
              <a:rPr lang="en-US" sz="3200" dirty="0">
                <a:solidFill>
                  <a:srgbClr val="FF0000"/>
                </a:solidFill>
                <a:latin typeface="Bahnschrift SemiBold SemiConden" panose="020B0502040204020203" pitchFamily="34" charset="0"/>
              </a:rPr>
              <a:t>wouldn’t accurately capture the waveform</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How about if we sampled at too high a frequency?</a:t>
            </a:r>
          </a:p>
          <a:p>
            <a:pPr lvl="0" algn="ctr">
              <a:defRPr/>
            </a:pPr>
            <a:r>
              <a:rPr lang="en-US" sz="3200" dirty="0">
                <a:solidFill>
                  <a:prstClr val="white"/>
                </a:solidFill>
                <a:latin typeface="Bahnschrift SemiBold SemiConden" panose="020B0502040204020203" pitchFamily="34" charset="0"/>
              </a:rPr>
              <a:t>The waveform would be accurate – but the </a:t>
            </a:r>
            <a:r>
              <a:rPr lang="en-US" sz="3200" dirty="0">
                <a:solidFill>
                  <a:srgbClr val="FF0000"/>
                </a:solidFill>
                <a:latin typeface="Bahnschrift SemiBold SemiConden" panose="020B0502040204020203" pitchFamily="34" charset="0"/>
              </a:rPr>
              <a:t>file size would be unnecessarily large</a:t>
            </a:r>
          </a:p>
        </p:txBody>
      </p:sp>
    </p:spTree>
    <p:extLst>
      <p:ext uri="{BB962C8B-B14F-4D97-AF65-F5344CB8AC3E}">
        <p14:creationId xmlns:p14="http://schemas.microsoft.com/office/powerpoint/2010/main" val="184608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8605722"/>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64C416-61B2-4C53-A481-1BC09C12CB50}"/>
              </a:ext>
            </a:extLst>
          </p:cNvPr>
          <p:cNvSpPr/>
          <p:nvPr/>
        </p:nvSpPr>
        <p:spPr>
          <a:xfrm>
            <a:off x="509166" y="5027260"/>
            <a:ext cx="11466246" cy="13063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3200" dirty="0">
                <a:latin typeface="Bahnschrift SemiBold SemiConden" panose="020B0502040204020203" pitchFamily="34" charset="0"/>
              </a:rPr>
              <a:t>Aliasing: when the sound wave can’t be reconstructed accurately, due to sampling at too low a frequency</a:t>
            </a:r>
            <a:endParaRPr lang="en-GB" sz="3200" dirty="0">
              <a:latin typeface="Bahnschrift SemiBold SemiConden" panose="020B0502040204020203" pitchFamily="34" charset="0"/>
            </a:endParaRPr>
          </a:p>
        </p:txBody>
      </p:sp>
    </p:spTree>
    <p:extLst>
      <p:ext uri="{BB962C8B-B14F-4D97-AF65-F5344CB8AC3E}">
        <p14:creationId xmlns:p14="http://schemas.microsoft.com/office/powerpoint/2010/main" val="2755027243"/>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Nyquist’s </a:t>
            </a:r>
            <a:r>
              <a:rPr kumimoji="0" lang="en-US" sz="40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Thereom</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1999"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800" dirty="0">
                <a:solidFill>
                  <a:prstClr val="white"/>
                </a:solidFill>
                <a:latin typeface="Bahnschrift SemiBold SemiConden" panose="020B0502040204020203" pitchFamily="34" charset="0"/>
              </a:rPr>
              <a:t>States that for a digital signal to be constructed accurately, the </a:t>
            </a:r>
            <a:r>
              <a:rPr lang="en-US" sz="2800" dirty="0">
                <a:solidFill>
                  <a:srgbClr val="00CC00"/>
                </a:solidFill>
                <a:latin typeface="Bahnschrift SemiBold SemiConden" panose="020B0502040204020203" pitchFamily="34" charset="0"/>
              </a:rPr>
              <a:t>sampling rate must be at least 2x the maximum frequency</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So for audio designed for humans to hear, we can choose a sampling rate based on the frequency range that humans can hear – do you know what it is?</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About </a:t>
            </a:r>
            <a:r>
              <a:rPr lang="en-US" sz="2800" dirty="0">
                <a:solidFill>
                  <a:srgbClr val="00B0F0"/>
                </a:solidFill>
                <a:latin typeface="Bahnschrift SemiBold SemiConden" panose="020B0502040204020203" pitchFamily="34" charset="0"/>
              </a:rPr>
              <a:t>20-20,000Hz</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Hence, what would a good sampling rate be, according to Nyquist?</a:t>
            </a:r>
          </a:p>
          <a:p>
            <a:pPr lvl="0" algn="ctr">
              <a:defRPr/>
            </a:pPr>
            <a:r>
              <a:rPr lang="en-US" sz="2800" dirty="0">
                <a:solidFill>
                  <a:prstClr val="white"/>
                </a:solidFill>
                <a:latin typeface="Bahnschrift SemiBold SemiConden" panose="020B0502040204020203" pitchFamily="34" charset="0"/>
              </a:rPr>
              <a:t>About double 20,000Hz (note: </a:t>
            </a:r>
            <a:r>
              <a:rPr lang="en-US" sz="2800" dirty="0">
                <a:solidFill>
                  <a:srgbClr val="FF0000"/>
                </a:solidFill>
                <a:latin typeface="Bahnschrift SemiBold SemiConden" panose="020B0502040204020203" pitchFamily="34" charset="0"/>
              </a:rPr>
              <a:t>44,000Hz is usually used</a:t>
            </a:r>
            <a:r>
              <a:rPr lang="en-US" sz="2800" dirty="0">
                <a:solidFill>
                  <a:prstClr val="white"/>
                </a:solidFill>
                <a:latin typeface="Bahnschrift SemiBold SemiConden" panose="020B0502040204020203" pitchFamily="34" charset="0"/>
              </a:rPr>
              <a:t>…this is because a small number of people may be able to hear up to 22,000Hz, because audio filters have a bit of a run-off area &amp; because if sampling at exactly 2x, you could take all your samples at 0 amplitude)</a:t>
            </a:r>
          </a:p>
        </p:txBody>
      </p:sp>
    </p:spTree>
    <p:extLst>
      <p:ext uri="{BB962C8B-B14F-4D97-AF65-F5344CB8AC3E}">
        <p14:creationId xmlns:p14="http://schemas.microsoft.com/office/powerpoint/2010/main" val="134124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6" end="6"/>
                                            </p:txEl>
                                          </p:spTgt>
                                        </p:tgtEl>
                                        <p:attrNameLst>
                                          <p:attrName>style.visibility</p:attrName>
                                        </p:attrNameLst>
                                      </p:cBhvr>
                                      <p:to>
                                        <p:strVal val="visible"/>
                                      </p:to>
                                    </p:set>
                                    <p:anim calcmode="lin" valueType="num">
                                      <p:cBhvr>
                                        <p:cTn id="28"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4">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7" end="7"/>
                                            </p:txEl>
                                          </p:spTgt>
                                        </p:tgtEl>
                                        <p:attrNameLst>
                                          <p:attrName>style.visibility</p:attrName>
                                        </p:attrNameLst>
                                      </p:cBhvr>
                                      <p:to>
                                        <p:strVal val="visible"/>
                                      </p:to>
                                    </p:set>
                                    <p:anim calcmode="lin" valueType="num">
                                      <p:cBhvr>
                                        <p:cTn id="35"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Nyquist’s </a:t>
            </a:r>
            <a:r>
              <a:rPr kumimoji="0" lang="en-US" sz="40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Thereom</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3"/>
            <a:ext cx="12192000" cy="2150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800" dirty="0">
                <a:solidFill>
                  <a:prstClr val="white"/>
                </a:solidFill>
                <a:latin typeface="Bahnschrift SemiBold SemiConden" panose="020B0502040204020203" pitchFamily="34" charset="0"/>
              </a:rPr>
              <a:t>The animation shows the effect of increasing the number of samples taken – as you’d expect, the wave is more accurately represented</a:t>
            </a:r>
          </a:p>
        </p:txBody>
      </p:sp>
      <p:pic>
        <p:nvPicPr>
          <p:cNvPr id="23554" name="Picture 2" descr="https://upload.wikimedia.org/wikipedia/commons/thumb/4/43/Nyquist_sampling.gif/500px-Nyquist_sampling.gif">
            <a:extLst>
              <a:ext uri="{FF2B5EF4-FFF2-40B4-BE49-F238E27FC236}">
                <a16:creationId xmlns:a16="http://schemas.microsoft.com/office/drawing/2014/main" id="{E97388FE-11A7-46A1-B252-674D9829425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49454" y="3173717"/>
            <a:ext cx="10493087" cy="3441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354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4253345"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Fourier Transforms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4253345"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4253345"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This isn’t required for the exams, but maybe it’s interesting</a:t>
            </a:r>
          </a:p>
          <a:p>
            <a:pPr lvl="0" algn="ctr">
              <a:defRPr/>
            </a:pPr>
            <a:endParaRPr lang="en-US" sz="3200" dirty="0">
              <a:solidFill>
                <a:prstClr val="white"/>
              </a:solidFill>
              <a:latin typeface="Bahnschrift SemiBold SemiConden" panose="020B0502040204020203" pitchFamily="34" charset="0"/>
            </a:endParaRPr>
          </a:p>
          <a:p>
            <a:pPr lvl="0" algn="ctr">
              <a:defRPr/>
            </a:pPr>
            <a:r>
              <a:rPr lang="en-US" sz="3200" dirty="0">
                <a:solidFill>
                  <a:prstClr val="white"/>
                </a:solidFill>
                <a:latin typeface="Bahnschrift SemiBold SemiConden" panose="020B0502040204020203" pitchFamily="34" charset="0"/>
              </a:rPr>
              <a:t>All </a:t>
            </a:r>
            <a:r>
              <a:rPr lang="en-US" sz="3200" dirty="0">
                <a:solidFill>
                  <a:srgbClr val="00B0F0"/>
                </a:solidFill>
                <a:latin typeface="Bahnschrift SemiBold SemiConden" panose="020B0502040204020203" pitchFamily="34" charset="0"/>
              </a:rPr>
              <a:t>wave types can be constructed from sine waves</a:t>
            </a:r>
          </a:p>
        </p:txBody>
      </p:sp>
      <p:pic>
        <p:nvPicPr>
          <p:cNvPr id="18434" name="Picture 2" descr="https://upload.wikimedia.org/wikipedia/commons/thumb/7/77/Waveforms.svg/400px-Waveforms.svg.png">
            <a:extLst>
              <a:ext uri="{FF2B5EF4-FFF2-40B4-BE49-F238E27FC236}">
                <a16:creationId xmlns:a16="http://schemas.microsoft.com/office/drawing/2014/main" id="{B5745E44-A4F1-47B5-949E-2E486AA337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6409" y="171450"/>
            <a:ext cx="3418611" cy="2922912"/>
          </a:xfrm>
          <a:prstGeom prst="rect">
            <a:avLst/>
          </a:prstGeom>
          <a:solidFill>
            <a:schemeClr val="bg1"/>
          </a:solidFill>
        </p:spPr>
      </p:pic>
      <p:sp>
        <p:nvSpPr>
          <p:cNvPr id="7" name="Rectangle 6">
            <a:extLst>
              <a:ext uri="{FF2B5EF4-FFF2-40B4-BE49-F238E27FC236}">
                <a16:creationId xmlns:a16="http://schemas.microsoft.com/office/drawing/2014/main" id="{D5A0C50C-FDD0-4CC3-992D-DB012F9FEFFC}"/>
              </a:ext>
            </a:extLst>
          </p:cNvPr>
          <p:cNvSpPr/>
          <p:nvPr/>
        </p:nvSpPr>
        <p:spPr>
          <a:xfrm>
            <a:off x="4485407" y="5122718"/>
            <a:ext cx="7609611" cy="1683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rPr>
              <a:t>You can draw a random wave and this site (jezzamon.com/</a:t>
            </a:r>
            <a:r>
              <a:rPr lang="en-US" sz="3200" dirty="0" err="1">
                <a:solidFill>
                  <a:prstClr val="white"/>
                </a:solidFill>
                <a:latin typeface="Bahnschrift SemiBold SemiConden" panose="020B0502040204020203" pitchFamily="34" charset="0"/>
              </a:rPr>
              <a:t>fourier</a:t>
            </a:r>
            <a:r>
              <a:rPr lang="en-US" sz="3200" dirty="0">
                <a:solidFill>
                  <a:prstClr val="white"/>
                </a:solidFill>
                <a:latin typeface="Bahnschrift SemiBold SemiConden" panose="020B0502040204020203" pitchFamily="34" charset="0"/>
              </a:rPr>
              <a:t>/) will calculate the sine waves required to make it</a:t>
            </a:r>
          </a:p>
        </p:txBody>
      </p:sp>
      <p:pic>
        <p:nvPicPr>
          <p:cNvPr id="18436" name="Picture 4" descr="https://www.geogebra.org/resource/wUanseCs/WR2Rfw4qUXHekMVi/material-wUanseCs.png">
            <a:extLst>
              <a:ext uri="{FF2B5EF4-FFF2-40B4-BE49-F238E27FC236}">
                <a16:creationId xmlns:a16="http://schemas.microsoft.com/office/drawing/2014/main" id="{5C236602-326C-4CF0-A113-A5C7F500BEB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027" t="25774" r="49146" b="14974"/>
          <a:stretch/>
        </p:blipFill>
        <p:spPr bwMode="auto">
          <a:xfrm>
            <a:off x="8728365" y="171450"/>
            <a:ext cx="2739739" cy="28782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69C8E3E-FCF8-47A6-8EF3-E7B272481DFD}"/>
              </a:ext>
            </a:extLst>
          </p:cNvPr>
          <p:cNvPicPr>
            <a:picLocks noChangeAspect="1"/>
          </p:cNvPicPr>
          <p:nvPr/>
        </p:nvPicPr>
        <p:blipFill>
          <a:blip r:embed="rId5"/>
          <a:stretch>
            <a:fillRect/>
          </a:stretch>
        </p:blipFill>
        <p:spPr>
          <a:xfrm>
            <a:off x="4866409" y="3221182"/>
            <a:ext cx="4487824" cy="2012536"/>
          </a:xfrm>
          <a:prstGeom prst="rect">
            <a:avLst/>
          </a:prstGeom>
        </p:spPr>
      </p:pic>
    </p:spTree>
    <p:extLst>
      <p:ext uri="{BB962C8B-B14F-4D97-AF65-F5344CB8AC3E}">
        <p14:creationId xmlns:p14="http://schemas.microsoft.com/office/powerpoint/2010/main" val="1377453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2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Aliasing</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25050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800" dirty="0">
                <a:solidFill>
                  <a:prstClr val="white"/>
                </a:solidFill>
                <a:latin typeface="Bahnschrift SemiBold SemiConden" panose="020B0502040204020203" pitchFamily="34" charset="0"/>
              </a:rPr>
              <a:t>We mentioned that taking too few audio samples results in aliasing – we also have the same effect with images – pixels aren’t small enough to represent the image accurately</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This is where images/games/videos </a:t>
            </a:r>
            <a:r>
              <a:rPr lang="en-US" sz="2800" dirty="0" err="1">
                <a:solidFill>
                  <a:prstClr val="white"/>
                </a:solidFill>
                <a:latin typeface="Bahnschrift SemiBold SemiConden" panose="020B0502040204020203" pitchFamily="34" charset="0"/>
              </a:rPr>
              <a:t>etc</a:t>
            </a:r>
            <a:r>
              <a:rPr lang="en-US" sz="2800" dirty="0">
                <a:solidFill>
                  <a:prstClr val="white"/>
                </a:solidFill>
                <a:latin typeface="Bahnschrift SemiBold SemiConden" panose="020B0502040204020203" pitchFamily="34" charset="0"/>
              </a:rPr>
              <a:t> use anti-aliasing – effectively blurring some of the edges, so it looks smoother, when the viewer views it at normal zoom</a:t>
            </a:r>
          </a:p>
        </p:txBody>
      </p:sp>
      <p:pic>
        <p:nvPicPr>
          <p:cNvPr id="24578" name="Picture 2" descr="https://www.displayninja.com/wp-content/uploads/2018/04/best-anti-aliasing.jpg">
            <a:extLst>
              <a:ext uri="{FF2B5EF4-FFF2-40B4-BE49-F238E27FC236}">
                <a16:creationId xmlns:a16="http://schemas.microsoft.com/office/drawing/2014/main" id="{61ACBD71-017F-426A-B5DC-3FD3FA6439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7037" y="3788593"/>
            <a:ext cx="3810000" cy="250507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956D469-0A43-4E07-8E1A-4AB5BDECEB4C}"/>
              </a:ext>
            </a:extLst>
          </p:cNvPr>
          <p:cNvPicPr>
            <a:picLocks noChangeAspect="1"/>
          </p:cNvPicPr>
          <p:nvPr/>
        </p:nvPicPr>
        <p:blipFill>
          <a:blip r:embed="rId4"/>
          <a:stretch>
            <a:fillRect/>
          </a:stretch>
        </p:blipFill>
        <p:spPr>
          <a:xfrm>
            <a:off x="298916" y="3903234"/>
            <a:ext cx="7276057" cy="2381582"/>
          </a:xfrm>
          <a:prstGeom prst="rect">
            <a:avLst/>
          </a:prstGeom>
        </p:spPr>
      </p:pic>
    </p:spTree>
    <p:extLst>
      <p:ext uri="{BB962C8B-B14F-4D97-AF65-F5344CB8AC3E}">
        <p14:creationId xmlns:p14="http://schemas.microsoft.com/office/powerpoint/2010/main" val="3141229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2" y="0"/>
            <a:ext cx="12191999" cy="6857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sz="2800" dirty="0">
                <a:solidFill>
                  <a:prstClr val="white"/>
                </a:solidFill>
                <a:latin typeface="Bahnschrift SemiBold SemiConden" panose="020B0502040204020203" pitchFamily="34" charset="0"/>
              </a:rPr>
              <a:t>Define the following terms: </a:t>
            </a:r>
          </a:p>
          <a:p>
            <a:pPr marL="457200" lvl="0" indent="-457200">
              <a:buFont typeface="Arial" panose="020B0604020202020204" pitchFamily="34" charset="0"/>
              <a:buChar char="•"/>
              <a:defRPr/>
            </a:pPr>
            <a:r>
              <a:rPr lang="en-US" sz="2800" dirty="0">
                <a:solidFill>
                  <a:prstClr val="white"/>
                </a:solidFill>
                <a:latin typeface="Bahnschrift SemiBold SemiConden" panose="020B0502040204020203" pitchFamily="34" charset="0"/>
              </a:rPr>
              <a:t>sample</a:t>
            </a:r>
          </a:p>
          <a:p>
            <a:pPr marL="457200" lvl="0" indent="-457200">
              <a:buFont typeface="Arial" panose="020B0604020202020204" pitchFamily="34" charset="0"/>
              <a:buChar char="•"/>
              <a:defRPr/>
            </a:pPr>
            <a:r>
              <a:rPr lang="en-US" sz="2800" dirty="0">
                <a:solidFill>
                  <a:prstClr val="white"/>
                </a:solidFill>
                <a:latin typeface="Bahnschrift SemiBold SemiConden" panose="020B0502040204020203" pitchFamily="34" charset="0"/>
              </a:rPr>
              <a:t>sampling rate/frequency</a:t>
            </a:r>
          </a:p>
          <a:p>
            <a:pPr marL="457200" lvl="0" indent="-457200">
              <a:buFont typeface="Arial" panose="020B0604020202020204" pitchFamily="34" charset="0"/>
              <a:buChar char="•"/>
              <a:defRPr/>
            </a:pPr>
            <a:r>
              <a:rPr lang="en-US" sz="2800" dirty="0">
                <a:solidFill>
                  <a:prstClr val="white"/>
                </a:solidFill>
                <a:latin typeface="Bahnschrift SemiBold SemiConden" panose="020B0502040204020203" pitchFamily="34" charset="0"/>
              </a:rPr>
              <a:t>sampling resolution/bit depth</a:t>
            </a:r>
          </a:p>
          <a:p>
            <a:pPr marL="457200" lvl="0" indent="-457200">
              <a:buFont typeface="Arial" panose="020B0604020202020204" pitchFamily="34" charset="0"/>
              <a:buChar char="•"/>
              <a:defRPr/>
            </a:pPr>
            <a:r>
              <a:rPr lang="en-US" sz="2800" dirty="0">
                <a:solidFill>
                  <a:prstClr val="white"/>
                </a:solidFill>
                <a:latin typeface="Bahnschrift SemiBold SemiConden" panose="020B0502040204020203" pitchFamily="34" charset="0"/>
              </a:rPr>
              <a:t>amplitude</a:t>
            </a:r>
          </a:p>
          <a:p>
            <a:pPr marL="457200" lvl="0" indent="-457200">
              <a:buFont typeface="Arial" panose="020B0604020202020204" pitchFamily="34" charset="0"/>
              <a:buChar char="•"/>
              <a:defRPr/>
            </a:pPr>
            <a:r>
              <a:rPr lang="en-US" sz="2800" dirty="0" err="1">
                <a:solidFill>
                  <a:prstClr val="white"/>
                </a:solidFill>
                <a:latin typeface="Bahnschrift SemiBold SemiConden" panose="020B0502040204020203" pitchFamily="34" charset="0"/>
              </a:rPr>
              <a:t>quantisation</a:t>
            </a:r>
            <a:endParaRPr lang="en-US" sz="2800" dirty="0">
              <a:solidFill>
                <a:prstClr val="white"/>
              </a:solidFill>
              <a:latin typeface="Bahnschrift SemiBold SemiConden" panose="020B0502040204020203" pitchFamily="34" charset="0"/>
            </a:endParaRPr>
          </a:p>
          <a:p>
            <a:pPr marL="457200" lvl="0" indent="-457200">
              <a:buFont typeface="Arial" panose="020B0604020202020204" pitchFamily="34" charset="0"/>
              <a:buChar char="•"/>
              <a:defRPr/>
            </a:pPr>
            <a:r>
              <a:rPr lang="en-US" sz="2800" dirty="0" err="1">
                <a:solidFill>
                  <a:prstClr val="white"/>
                </a:solidFill>
                <a:latin typeface="Bahnschrift SemiBold SemiConden" panose="020B0502040204020203" pitchFamily="34" charset="0"/>
              </a:rPr>
              <a:t>quantisation</a:t>
            </a:r>
            <a:r>
              <a:rPr lang="en-US" sz="2800" dirty="0">
                <a:solidFill>
                  <a:prstClr val="white"/>
                </a:solidFill>
                <a:latin typeface="Bahnschrift SemiBold SemiConden" panose="020B0502040204020203" pitchFamily="34" charset="0"/>
              </a:rPr>
              <a:t> level</a:t>
            </a:r>
          </a:p>
          <a:p>
            <a:pPr marL="457200" lvl="0" indent="-457200">
              <a:buFont typeface="Arial" panose="020B0604020202020204" pitchFamily="34" charset="0"/>
              <a:buChar char="•"/>
              <a:defRPr/>
            </a:pPr>
            <a:endParaRPr lang="en-US" sz="2800" dirty="0">
              <a:solidFill>
                <a:prstClr val="white"/>
              </a:solidFill>
              <a:latin typeface="Bahnschrift SemiBold SemiConden" panose="020B0502040204020203" pitchFamily="34" charset="0"/>
            </a:endParaRPr>
          </a:p>
          <a:p>
            <a:pPr lvl="0">
              <a:defRPr/>
            </a:pPr>
            <a:r>
              <a:rPr lang="en-US" sz="2800" dirty="0">
                <a:solidFill>
                  <a:srgbClr val="00CC00"/>
                </a:solidFill>
                <a:latin typeface="Bahnschrift SemiBold SemiConden" panose="020B0502040204020203" pitchFamily="34" charset="0"/>
              </a:rPr>
              <a:t>Sample</a:t>
            </a:r>
            <a:r>
              <a:rPr lang="en-US" sz="2800" dirty="0">
                <a:solidFill>
                  <a:prstClr val="white"/>
                </a:solidFill>
                <a:latin typeface="Bahnschrift SemiBold SemiConden" panose="020B0502040204020203" pitchFamily="34" charset="0"/>
              </a:rPr>
              <a:t>: a measurement of the amplitude of the sound at a given instance</a:t>
            </a:r>
          </a:p>
          <a:p>
            <a:pPr lvl="0">
              <a:defRPr/>
            </a:pPr>
            <a:r>
              <a:rPr lang="en-US" sz="2800" dirty="0">
                <a:solidFill>
                  <a:srgbClr val="FFC000"/>
                </a:solidFill>
                <a:latin typeface="Bahnschrift SemiBold SemiConden" panose="020B0502040204020203" pitchFamily="34" charset="0"/>
              </a:rPr>
              <a:t>Sampling rate</a:t>
            </a:r>
            <a:r>
              <a:rPr lang="en-US" sz="2800" dirty="0">
                <a:solidFill>
                  <a:prstClr val="white"/>
                </a:solidFill>
                <a:latin typeface="Bahnschrift SemiBold SemiConden" panose="020B0502040204020203" pitchFamily="34" charset="0"/>
              </a:rPr>
              <a:t>/</a:t>
            </a:r>
            <a:r>
              <a:rPr lang="en-US" sz="2800" dirty="0">
                <a:solidFill>
                  <a:srgbClr val="FFC000"/>
                </a:solidFill>
                <a:latin typeface="Bahnschrift SemiBold SemiConden" panose="020B0502040204020203" pitchFamily="34" charset="0"/>
              </a:rPr>
              <a:t>sampling frequency</a:t>
            </a:r>
            <a:r>
              <a:rPr lang="en-US" sz="2800" dirty="0">
                <a:solidFill>
                  <a:prstClr val="white"/>
                </a:solidFill>
                <a:latin typeface="Bahnschrift SemiBold SemiConden" panose="020B0502040204020203" pitchFamily="34" charset="0"/>
              </a:rPr>
              <a:t>: number of samples per unit time (e.g. per second)</a:t>
            </a:r>
          </a:p>
          <a:p>
            <a:pPr lvl="0">
              <a:defRPr/>
            </a:pPr>
            <a:r>
              <a:rPr lang="en-US" sz="2800" dirty="0">
                <a:solidFill>
                  <a:srgbClr val="00B0F0"/>
                </a:solidFill>
                <a:latin typeface="Bahnschrift SemiBold SemiConden" panose="020B0502040204020203" pitchFamily="34" charset="0"/>
              </a:rPr>
              <a:t>Sampling resolution</a:t>
            </a:r>
            <a:r>
              <a:rPr lang="en-US" sz="2800" dirty="0">
                <a:solidFill>
                  <a:prstClr val="white"/>
                </a:solidFill>
                <a:latin typeface="Bahnschrift SemiBold SemiConden" panose="020B0502040204020203" pitchFamily="34" charset="0"/>
              </a:rPr>
              <a:t>/</a:t>
            </a:r>
            <a:r>
              <a:rPr lang="en-US" sz="2800" dirty="0">
                <a:solidFill>
                  <a:srgbClr val="00B0F0"/>
                </a:solidFill>
                <a:latin typeface="Bahnschrift SemiBold SemiConden" panose="020B0502040204020203" pitchFamily="34" charset="0"/>
              </a:rPr>
              <a:t>bit depth</a:t>
            </a:r>
            <a:r>
              <a:rPr lang="en-US" sz="2800" dirty="0">
                <a:solidFill>
                  <a:prstClr val="white"/>
                </a:solidFill>
                <a:latin typeface="Bahnschrift SemiBold SemiConden" panose="020B0502040204020203" pitchFamily="34" charset="0"/>
              </a:rPr>
              <a:t>: number of bits per sample</a:t>
            </a:r>
          </a:p>
          <a:p>
            <a:pPr lvl="0">
              <a:defRPr/>
            </a:pPr>
            <a:r>
              <a:rPr lang="en-US" sz="2800" dirty="0">
                <a:solidFill>
                  <a:srgbClr val="B021DD"/>
                </a:solidFill>
                <a:latin typeface="Bahnschrift SemiBold SemiConden" panose="020B0502040204020203" pitchFamily="34" charset="0"/>
              </a:rPr>
              <a:t>Amplitude</a:t>
            </a:r>
            <a:r>
              <a:rPr lang="en-US" sz="2800" dirty="0">
                <a:solidFill>
                  <a:prstClr val="white"/>
                </a:solidFill>
                <a:latin typeface="Bahnschrift SemiBold SemiConden" panose="020B0502040204020203" pitchFamily="34" charset="0"/>
              </a:rPr>
              <a:t>: the volume of the sound at a given time</a:t>
            </a:r>
          </a:p>
          <a:p>
            <a:pPr lvl="0">
              <a:defRPr/>
            </a:pPr>
            <a:r>
              <a:rPr lang="en-US" sz="2800" dirty="0" err="1">
                <a:solidFill>
                  <a:srgbClr val="FF0000"/>
                </a:solidFill>
                <a:latin typeface="Bahnschrift SemiBold SemiConden" panose="020B0502040204020203" pitchFamily="34" charset="0"/>
              </a:rPr>
              <a:t>Quantisation</a:t>
            </a:r>
            <a:r>
              <a:rPr lang="en-US" sz="2800" dirty="0">
                <a:solidFill>
                  <a:prstClr val="white"/>
                </a:solidFill>
                <a:latin typeface="Bahnschrift SemiBold SemiConden" panose="020B0502040204020203" pitchFamily="34" charset="0"/>
              </a:rPr>
              <a:t>: the process of rounding the measured value up/down to the nearest </a:t>
            </a:r>
            <a:r>
              <a:rPr lang="en-US" sz="2800" dirty="0" err="1">
                <a:solidFill>
                  <a:prstClr val="white"/>
                </a:solidFill>
                <a:latin typeface="Bahnschrift SemiBold SemiConden" panose="020B0502040204020203" pitchFamily="34" charset="0"/>
              </a:rPr>
              <a:t>quantisation</a:t>
            </a:r>
            <a:r>
              <a:rPr lang="en-US" sz="2800" dirty="0">
                <a:solidFill>
                  <a:prstClr val="white"/>
                </a:solidFill>
                <a:latin typeface="Bahnschrift SemiBold SemiConden" panose="020B0502040204020203" pitchFamily="34" charset="0"/>
              </a:rPr>
              <a:t> level</a:t>
            </a:r>
          </a:p>
          <a:p>
            <a:pPr lvl="0">
              <a:defRPr/>
            </a:pPr>
            <a:r>
              <a:rPr lang="en-US" sz="2800" dirty="0" err="1">
                <a:solidFill>
                  <a:srgbClr val="F06D00"/>
                </a:solidFill>
                <a:latin typeface="Bahnschrift SemiBold SemiConden" panose="020B0502040204020203" pitchFamily="34" charset="0"/>
              </a:rPr>
              <a:t>Quantisation</a:t>
            </a:r>
            <a:r>
              <a:rPr lang="en-US" sz="2800" dirty="0">
                <a:solidFill>
                  <a:srgbClr val="F06D00"/>
                </a:solidFill>
                <a:latin typeface="Bahnschrift SemiBold SemiConden" panose="020B0502040204020203" pitchFamily="34" charset="0"/>
              </a:rPr>
              <a:t> level</a:t>
            </a:r>
            <a:r>
              <a:rPr lang="en-US" sz="2800" dirty="0">
                <a:solidFill>
                  <a:prstClr val="white"/>
                </a:solidFill>
                <a:latin typeface="Bahnschrift SemiBold SemiConden" panose="020B0502040204020203" pitchFamily="34" charset="0"/>
              </a:rPr>
              <a:t>: a distinct amplitude value that can be represented (increasing sampling resolution = more </a:t>
            </a:r>
            <a:r>
              <a:rPr lang="en-US" sz="2800" dirty="0" err="1">
                <a:solidFill>
                  <a:prstClr val="white"/>
                </a:solidFill>
                <a:latin typeface="Bahnschrift SemiBold SemiConden" panose="020B0502040204020203" pitchFamily="34" charset="0"/>
              </a:rPr>
              <a:t>quantisation</a:t>
            </a:r>
            <a:r>
              <a:rPr lang="en-US" sz="2800" dirty="0">
                <a:solidFill>
                  <a:prstClr val="white"/>
                </a:solidFill>
                <a:latin typeface="Bahnschrift SemiBold SemiConden" panose="020B0502040204020203" pitchFamily="34" charset="0"/>
              </a:rPr>
              <a:t> levels)</a:t>
            </a:r>
          </a:p>
        </p:txBody>
      </p:sp>
    </p:spTree>
    <p:extLst>
      <p:ext uri="{BB962C8B-B14F-4D97-AF65-F5344CB8AC3E}">
        <p14:creationId xmlns:p14="http://schemas.microsoft.com/office/powerpoint/2010/main" val="1606608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5" end="5"/>
                                            </p:txEl>
                                          </p:spTgt>
                                        </p:tgtEl>
                                        <p:attrNameLst>
                                          <p:attrName>style.visibility</p:attrName>
                                        </p:attrNameLst>
                                      </p:cBhvr>
                                      <p:to>
                                        <p:strVal val="visible"/>
                                      </p:to>
                                    </p:set>
                                    <p:anim calcmode="lin" valueType="num">
                                      <p:cBhvr>
                                        <p:cTn id="42"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2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 calcmode="lin" valueType="num">
                                      <p:cBhvr>
                                        <p:cTn id="49"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24">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4">
                                            <p:txEl>
                                              <p:pRg st="8" end="8"/>
                                            </p:txEl>
                                          </p:spTgt>
                                        </p:tgtEl>
                                        <p:attrNameLst>
                                          <p:attrName>style.visibility</p:attrName>
                                        </p:attrNameLst>
                                      </p:cBhvr>
                                      <p:to>
                                        <p:strVal val="visible"/>
                                      </p:to>
                                    </p:set>
                                    <p:anim calcmode="lin" valueType="num">
                                      <p:cBhvr>
                                        <p:cTn id="56"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7"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8" dur="500"/>
                                        <p:tgtEl>
                                          <p:spTgt spid="24">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24">
                                            <p:txEl>
                                              <p:pRg st="9" end="9"/>
                                            </p:txEl>
                                          </p:spTgt>
                                        </p:tgtEl>
                                        <p:attrNameLst>
                                          <p:attrName>style.visibility</p:attrName>
                                        </p:attrNameLst>
                                      </p:cBhvr>
                                      <p:to>
                                        <p:strVal val="visible"/>
                                      </p:to>
                                    </p:set>
                                    <p:anim calcmode="lin" valueType="num">
                                      <p:cBhvr>
                                        <p:cTn id="63" dur="500" fill="hold"/>
                                        <p:tgtEl>
                                          <p:spTgt spid="24">
                                            <p:txEl>
                                              <p:pRg st="9" end="9"/>
                                            </p:txEl>
                                          </p:spTgt>
                                        </p:tgtEl>
                                        <p:attrNameLst>
                                          <p:attrName>ppt_w</p:attrName>
                                        </p:attrNameLst>
                                      </p:cBhvr>
                                      <p:tavLst>
                                        <p:tav tm="0">
                                          <p:val>
                                            <p:fltVal val="0"/>
                                          </p:val>
                                        </p:tav>
                                        <p:tav tm="100000">
                                          <p:val>
                                            <p:strVal val="#ppt_w"/>
                                          </p:val>
                                        </p:tav>
                                      </p:tavLst>
                                    </p:anim>
                                    <p:anim calcmode="lin" valueType="num">
                                      <p:cBhvr>
                                        <p:cTn id="64" dur="500" fill="hold"/>
                                        <p:tgtEl>
                                          <p:spTgt spid="24">
                                            <p:txEl>
                                              <p:pRg st="9" end="9"/>
                                            </p:txEl>
                                          </p:spTgt>
                                        </p:tgtEl>
                                        <p:attrNameLst>
                                          <p:attrName>ppt_h</p:attrName>
                                        </p:attrNameLst>
                                      </p:cBhvr>
                                      <p:tavLst>
                                        <p:tav tm="0">
                                          <p:val>
                                            <p:fltVal val="0"/>
                                          </p:val>
                                        </p:tav>
                                        <p:tav tm="100000">
                                          <p:val>
                                            <p:strVal val="#ppt_h"/>
                                          </p:val>
                                        </p:tav>
                                      </p:tavLst>
                                    </p:anim>
                                    <p:animEffect transition="in" filter="fade">
                                      <p:cBhvr>
                                        <p:cTn id="65" dur="500"/>
                                        <p:tgtEl>
                                          <p:spTgt spid="24">
                                            <p:txEl>
                                              <p:pRg st="9" end="9"/>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24">
                                            <p:txEl>
                                              <p:pRg st="10" end="10"/>
                                            </p:txEl>
                                          </p:spTgt>
                                        </p:tgtEl>
                                        <p:attrNameLst>
                                          <p:attrName>style.visibility</p:attrName>
                                        </p:attrNameLst>
                                      </p:cBhvr>
                                      <p:to>
                                        <p:strVal val="visible"/>
                                      </p:to>
                                    </p:set>
                                    <p:anim calcmode="lin" valueType="num">
                                      <p:cBhvr>
                                        <p:cTn id="70" dur="500" fill="hold"/>
                                        <p:tgtEl>
                                          <p:spTgt spid="24">
                                            <p:txEl>
                                              <p:pRg st="10" end="10"/>
                                            </p:txEl>
                                          </p:spTgt>
                                        </p:tgtEl>
                                        <p:attrNameLst>
                                          <p:attrName>ppt_w</p:attrName>
                                        </p:attrNameLst>
                                      </p:cBhvr>
                                      <p:tavLst>
                                        <p:tav tm="0">
                                          <p:val>
                                            <p:fltVal val="0"/>
                                          </p:val>
                                        </p:tav>
                                        <p:tav tm="100000">
                                          <p:val>
                                            <p:strVal val="#ppt_w"/>
                                          </p:val>
                                        </p:tav>
                                      </p:tavLst>
                                    </p:anim>
                                    <p:anim calcmode="lin" valueType="num">
                                      <p:cBhvr>
                                        <p:cTn id="71" dur="500" fill="hold"/>
                                        <p:tgtEl>
                                          <p:spTgt spid="24">
                                            <p:txEl>
                                              <p:pRg st="10" end="10"/>
                                            </p:txEl>
                                          </p:spTgt>
                                        </p:tgtEl>
                                        <p:attrNameLst>
                                          <p:attrName>ppt_h</p:attrName>
                                        </p:attrNameLst>
                                      </p:cBhvr>
                                      <p:tavLst>
                                        <p:tav tm="0">
                                          <p:val>
                                            <p:fltVal val="0"/>
                                          </p:val>
                                        </p:tav>
                                        <p:tav tm="100000">
                                          <p:val>
                                            <p:strVal val="#ppt_h"/>
                                          </p:val>
                                        </p:tav>
                                      </p:tavLst>
                                    </p:anim>
                                    <p:animEffect transition="in" filter="fade">
                                      <p:cBhvr>
                                        <p:cTn id="72" dur="500"/>
                                        <p:tgtEl>
                                          <p:spTgt spid="24">
                                            <p:txEl>
                                              <p:pRg st="10" end="1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24">
                                            <p:txEl>
                                              <p:pRg st="11" end="11"/>
                                            </p:txEl>
                                          </p:spTgt>
                                        </p:tgtEl>
                                        <p:attrNameLst>
                                          <p:attrName>style.visibility</p:attrName>
                                        </p:attrNameLst>
                                      </p:cBhvr>
                                      <p:to>
                                        <p:strVal val="visible"/>
                                      </p:to>
                                    </p:set>
                                    <p:anim calcmode="lin" valueType="num">
                                      <p:cBhvr>
                                        <p:cTn id="77" dur="500" fill="hold"/>
                                        <p:tgtEl>
                                          <p:spTgt spid="24">
                                            <p:txEl>
                                              <p:pRg st="11" end="11"/>
                                            </p:txEl>
                                          </p:spTgt>
                                        </p:tgtEl>
                                        <p:attrNameLst>
                                          <p:attrName>ppt_w</p:attrName>
                                        </p:attrNameLst>
                                      </p:cBhvr>
                                      <p:tavLst>
                                        <p:tav tm="0">
                                          <p:val>
                                            <p:fltVal val="0"/>
                                          </p:val>
                                        </p:tav>
                                        <p:tav tm="100000">
                                          <p:val>
                                            <p:strVal val="#ppt_w"/>
                                          </p:val>
                                        </p:tav>
                                      </p:tavLst>
                                    </p:anim>
                                    <p:anim calcmode="lin" valueType="num">
                                      <p:cBhvr>
                                        <p:cTn id="78" dur="500" fill="hold"/>
                                        <p:tgtEl>
                                          <p:spTgt spid="24">
                                            <p:txEl>
                                              <p:pRg st="11" end="11"/>
                                            </p:txEl>
                                          </p:spTgt>
                                        </p:tgtEl>
                                        <p:attrNameLst>
                                          <p:attrName>ppt_h</p:attrName>
                                        </p:attrNameLst>
                                      </p:cBhvr>
                                      <p:tavLst>
                                        <p:tav tm="0">
                                          <p:val>
                                            <p:fltVal val="0"/>
                                          </p:val>
                                        </p:tav>
                                        <p:tav tm="100000">
                                          <p:val>
                                            <p:strVal val="#ppt_h"/>
                                          </p:val>
                                        </p:tav>
                                      </p:tavLst>
                                    </p:anim>
                                    <p:animEffect transition="in" filter="fade">
                                      <p:cBhvr>
                                        <p:cTn id="79" dur="500"/>
                                        <p:tgtEl>
                                          <p:spTgt spid="24">
                                            <p:txEl>
                                              <p:pRg st="11" end="11"/>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24">
                                            <p:txEl>
                                              <p:pRg st="12" end="12"/>
                                            </p:txEl>
                                          </p:spTgt>
                                        </p:tgtEl>
                                        <p:attrNameLst>
                                          <p:attrName>style.visibility</p:attrName>
                                        </p:attrNameLst>
                                      </p:cBhvr>
                                      <p:to>
                                        <p:strVal val="visible"/>
                                      </p:to>
                                    </p:set>
                                    <p:anim calcmode="lin" valueType="num">
                                      <p:cBhvr>
                                        <p:cTn id="84" dur="500" fill="hold"/>
                                        <p:tgtEl>
                                          <p:spTgt spid="24">
                                            <p:txEl>
                                              <p:pRg st="12" end="12"/>
                                            </p:txEl>
                                          </p:spTgt>
                                        </p:tgtEl>
                                        <p:attrNameLst>
                                          <p:attrName>ppt_w</p:attrName>
                                        </p:attrNameLst>
                                      </p:cBhvr>
                                      <p:tavLst>
                                        <p:tav tm="0">
                                          <p:val>
                                            <p:fltVal val="0"/>
                                          </p:val>
                                        </p:tav>
                                        <p:tav tm="100000">
                                          <p:val>
                                            <p:strVal val="#ppt_w"/>
                                          </p:val>
                                        </p:tav>
                                      </p:tavLst>
                                    </p:anim>
                                    <p:anim calcmode="lin" valueType="num">
                                      <p:cBhvr>
                                        <p:cTn id="85" dur="500" fill="hold"/>
                                        <p:tgtEl>
                                          <p:spTgt spid="24">
                                            <p:txEl>
                                              <p:pRg st="12" end="12"/>
                                            </p:txEl>
                                          </p:spTgt>
                                        </p:tgtEl>
                                        <p:attrNameLst>
                                          <p:attrName>ppt_h</p:attrName>
                                        </p:attrNameLst>
                                      </p:cBhvr>
                                      <p:tavLst>
                                        <p:tav tm="0">
                                          <p:val>
                                            <p:fltVal val="0"/>
                                          </p:val>
                                        </p:tav>
                                        <p:tav tm="100000">
                                          <p:val>
                                            <p:strVal val="#ppt_h"/>
                                          </p:val>
                                        </p:tav>
                                      </p:tavLst>
                                    </p:anim>
                                    <p:animEffect transition="in" filter="fade">
                                      <p:cBhvr>
                                        <p:cTn id="86" dur="500"/>
                                        <p:tgtEl>
                                          <p:spTgt spid="24">
                                            <p:txEl>
                                              <p:pRg st="12" end="12"/>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24">
                                            <p:txEl>
                                              <p:pRg st="13" end="13"/>
                                            </p:txEl>
                                          </p:spTgt>
                                        </p:tgtEl>
                                        <p:attrNameLst>
                                          <p:attrName>style.visibility</p:attrName>
                                        </p:attrNameLst>
                                      </p:cBhvr>
                                      <p:to>
                                        <p:strVal val="visible"/>
                                      </p:to>
                                    </p:set>
                                    <p:anim calcmode="lin" valueType="num">
                                      <p:cBhvr>
                                        <p:cTn id="91" dur="500" fill="hold"/>
                                        <p:tgtEl>
                                          <p:spTgt spid="24">
                                            <p:txEl>
                                              <p:pRg st="13" end="13"/>
                                            </p:txEl>
                                          </p:spTgt>
                                        </p:tgtEl>
                                        <p:attrNameLst>
                                          <p:attrName>ppt_w</p:attrName>
                                        </p:attrNameLst>
                                      </p:cBhvr>
                                      <p:tavLst>
                                        <p:tav tm="0">
                                          <p:val>
                                            <p:fltVal val="0"/>
                                          </p:val>
                                        </p:tav>
                                        <p:tav tm="100000">
                                          <p:val>
                                            <p:strVal val="#ppt_w"/>
                                          </p:val>
                                        </p:tav>
                                      </p:tavLst>
                                    </p:anim>
                                    <p:anim calcmode="lin" valueType="num">
                                      <p:cBhvr>
                                        <p:cTn id="92" dur="500" fill="hold"/>
                                        <p:tgtEl>
                                          <p:spTgt spid="24">
                                            <p:txEl>
                                              <p:pRg st="13" end="13"/>
                                            </p:txEl>
                                          </p:spTgt>
                                        </p:tgtEl>
                                        <p:attrNameLst>
                                          <p:attrName>ppt_h</p:attrName>
                                        </p:attrNameLst>
                                      </p:cBhvr>
                                      <p:tavLst>
                                        <p:tav tm="0">
                                          <p:val>
                                            <p:fltVal val="0"/>
                                          </p:val>
                                        </p:tav>
                                        <p:tav tm="100000">
                                          <p:val>
                                            <p:strVal val="#ppt_h"/>
                                          </p:val>
                                        </p:tav>
                                      </p:tavLst>
                                    </p:anim>
                                    <p:animEffect transition="in" filter="fade">
                                      <p:cBhvr>
                                        <p:cTn id="93" dur="500"/>
                                        <p:tgtEl>
                                          <p:spTgt spid="24">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2" y="0"/>
            <a:ext cx="12191999" cy="6857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sz="2800" dirty="0">
                <a:solidFill>
                  <a:srgbClr val="AA6212"/>
                </a:solidFill>
                <a:latin typeface="Bahnschrift SemiBold SemiConden" panose="020B0502040204020203" pitchFamily="34" charset="0"/>
              </a:rPr>
              <a:t>State the formula for calculating an audio track’s file size</a:t>
            </a:r>
            <a:endParaRPr lang="en-US" sz="2800" dirty="0">
              <a:solidFill>
                <a:prstClr val="white"/>
              </a:solidFill>
              <a:latin typeface="Bahnschrift SemiBold SemiConden" panose="020B0502040204020203" pitchFamily="34" charset="0"/>
            </a:endParaRPr>
          </a:p>
          <a:p>
            <a:pPr lvl="0">
              <a:defRPr/>
            </a:pPr>
            <a:r>
              <a:rPr lang="en-US" sz="2800" dirty="0">
                <a:solidFill>
                  <a:prstClr val="white"/>
                </a:solidFill>
                <a:latin typeface="Bahnschrift SemiBold SemiConden" panose="020B0502040204020203" pitchFamily="34" charset="0"/>
              </a:rPr>
              <a:t>sampling rate * duration * sampling resolution * number of channels</a:t>
            </a:r>
          </a:p>
          <a:p>
            <a:pPr lvl="0">
              <a:defRPr/>
            </a:pPr>
            <a:br>
              <a:rPr lang="en-US" sz="2800" dirty="0">
                <a:solidFill>
                  <a:prstClr val="white"/>
                </a:solidFill>
                <a:latin typeface="Bahnschrift SemiBold SemiConden" panose="020B0502040204020203" pitchFamily="34" charset="0"/>
              </a:rPr>
            </a:br>
            <a:r>
              <a:rPr lang="en-US" sz="2800" dirty="0">
                <a:solidFill>
                  <a:prstClr val="white"/>
                </a:solidFill>
                <a:latin typeface="Bahnschrift SemiBold SemiConden" panose="020B0502040204020203" pitchFamily="34" charset="0"/>
              </a:rPr>
              <a:t>Sound in the real world is </a:t>
            </a:r>
            <a:r>
              <a:rPr lang="en-US" sz="2800" dirty="0">
                <a:solidFill>
                  <a:srgbClr val="00CC00"/>
                </a:solidFill>
                <a:latin typeface="Bahnschrift SemiBold SemiConden" panose="020B0502040204020203" pitchFamily="34" charset="0"/>
              </a:rPr>
              <a:t>________</a:t>
            </a:r>
            <a:r>
              <a:rPr lang="en-US" sz="2800" dirty="0">
                <a:solidFill>
                  <a:prstClr val="white"/>
                </a:solidFill>
                <a:latin typeface="Bahnschrift SemiBold SemiConden" panose="020B0502040204020203" pitchFamily="34" charset="0"/>
              </a:rPr>
              <a:t>, but has to be converted to </a:t>
            </a:r>
            <a:r>
              <a:rPr lang="en-US" sz="2800" dirty="0">
                <a:solidFill>
                  <a:srgbClr val="00B0F0"/>
                </a:solidFill>
                <a:latin typeface="Bahnschrift SemiBold SemiConden" panose="020B0502040204020203" pitchFamily="34" charset="0"/>
              </a:rPr>
              <a:t>______</a:t>
            </a:r>
            <a:r>
              <a:rPr lang="en-US" sz="2800" dirty="0">
                <a:solidFill>
                  <a:prstClr val="white"/>
                </a:solidFill>
                <a:latin typeface="Bahnschrift SemiBold SemiConden" panose="020B0502040204020203" pitchFamily="34" charset="0"/>
              </a:rPr>
              <a:t> to be stored on a device such as a phone/computer</a:t>
            </a:r>
          </a:p>
          <a:p>
            <a:pPr lvl="0">
              <a:defRPr/>
            </a:pPr>
            <a:r>
              <a:rPr lang="en-US" sz="2800" dirty="0">
                <a:solidFill>
                  <a:srgbClr val="00CC00"/>
                </a:solidFill>
                <a:latin typeface="Bahnschrift SemiBold SemiConden" panose="020B0502040204020203" pitchFamily="34" charset="0"/>
              </a:rPr>
              <a:t>analogue</a:t>
            </a:r>
            <a:r>
              <a:rPr lang="en-US" sz="2800" dirty="0">
                <a:solidFill>
                  <a:prstClr val="white"/>
                </a:solidFill>
                <a:latin typeface="Bahnschrift SemiBold SemiConden" panose="020B0502040204020203" pitchFamily="34" charset="0"/>
              </a:rPr>
              <a:t>, </a:t>
            </a:r>
            <a:r>
              <a:rPr lang="en-US" sz="2800" dirty="0">
                <a:solidFill>
                  <a:srgbClr val="00B0F0"/>
                </a:solidFill>
                <a:latin typeface="Bahnschrift SemiBold SemiConden" panose="020B0502040204020203" pitchFamily="34" charset="0"/>
              </a:rPr>
              <a:t>digital</a:t>
            </a:r>
          </a:p>
          <a:p>
            <a:pPr lvl="0">
              <a:defRPr/>
            </a:pPr>
            <a:endParaRPr lang="en-US" sz="2800" dirty="0">
              <a:solidFill>
                <a:prstClr val="white"/>
              </a:solidFill>
              <a:latin typeface="Bahnschrift SemiBold SemiConden" panose="020B0502040204020203" pitchFamily="34" charset="0"/>
            </a:endParaRPr>
          </a:p>
          <a:p>
            <a:pPr lvl="0">
              <a:defRPr/>
            </a:pPr>
            <a:r>
              <a:rPr lang="en-US" sz="2800" dirty="0">
                <a:solidFill>
                  <a:prstClr val="white"/>
                </a:solidFill>
                <a:latin typeface="Bahnschrift SemiBold SemiConden" panose="020B0502040204020203" pitchFamily="34" charset="0"/>
              </a:rPr>
              <a:t>Explain what happens to the audio quality &amp; file size when the sampling resolution and sampling rate/frequency are increase</a:t>
            </a:r>
          </a:p>
          <a:p>
            <a:pPr lvl="0">
              <a:defRPr/>
            </a:pPr>
            <a:r>
              <a:rPr lang="en-US" sz="2800" dirty="0">
                <a:solidFill>
                  <a:prstClr val="white"/>
                </a:solidFill>
                <a:latin typeface="Bahnschrift SemiBold SemiConden" panose="020B0502040204020203" pitchFamily="34" charset="0"/>
              </a:rPr>
              <a:t>Digital sample will </a:t>
            </a:r>
            <a:r>
              <a:rPr lang="en-US" sz="2800" dirty="0">
                <a:solidFill>
                  <a:srgbClr val="00CC00"/>
                </a:solidFill>
                <a:latin typeface="Bahnschrift SemiBold SemiConden" panose="020B0502040204020203" pitchFamily="34" charset="0"/>
              </a:rPr>
              <a:t>more accurately </a:t>
            </a:r>
            <a:r>
              <a:rPr lang="en-US" sz="2800" dirty="0">
                <a:solidFill>
                  <a:prstClr val="white"/>
                </a:solidFill>
                <a:latin typeface="Bahnschrift SemiBold SemiConden" panose="020B0502040204020203" pitchFamily="34" charset="0"/>
              </a:rPr>
              <a:t>represent original analogue wave – due to having more </a:t>
            </a:r>
            <a:r>
              <a:rPr lang="en-US" sz="2800" dirty="0" err="1">
                <a:solidFill>
                  <a:prstClr val="white"/>
                </a:solidFill>
                <a:latin typeface="Bahnschrift SemiBold SemiConden" panose="020B0502040204020203" pitchFamily="34" charset="0"/>
              </a:rPr>
              <a:t>quantisation</a:t>
            </a:r>
            <a:r>
              <a:rPr lang="en-US" sz="2800" dirty="0">
                <a:solidFill>
                  <a:prstClr val="white"/>
                </a:solidFill>
                <a:latin typeface="Bahnschrift SemiBold SemiConden" panose="020B0502040204020203" pitchFamily="34" charset="0"/>
              </a:rPr>
              <a:t> levels and a shorter duration between samples, the </a:t>
            </a:r>
            <a:r>
              <a:rPr lang="en-US" sz="2800" dirty="0" err="1">
                <a:solidFill>
                  <a:srgbClr val="00CC00"/>
                </a:solidFill>
                <a:latin typeface="Bahnschrift SemiBold SemiConden" panose="020B0502040204020203" pitchFamily="34" charset="0"/>
              </a:rPr>
              <a:t>quantisation</a:t>
            </a:r>
            <a:r>
              <a:rPr lang="en-US" sz="2800" dirty="0">
                <a:solidFill>
                  <a:srgbClr val="00CC00"/>
                </a:solidFill>
                <a:latin typeface="Bahnschrift SemiBold SemiConden" panose="020B0502040204020203" pitchFamily="34" charset="0"/>
              </a:rPr>
              <a:t> error will be reduced</a:t>
            </a:r>
            <a:r>
              <a:rPr lang="en-US" sz="2800" dirty="0">
                <a:solidFill>
                  <a:prstClr val="white"/>
                </a:solidFill>
                <a:latin typeface="Bahnschrift SemiBold SemiConden" panose="020B0502040204020203" pitchFamily="34" charset="0"/>
              </a:rPr>
              <a:t>. However, more taking more samples and using more bits to store each sample will mean the </a:t>
            </a:r>
            <a:r>
              <a:rPr lang="en-US" sz="2800" dirty="0">
                <a:solidFill>
                  <a:srgbClr val="FF0000"/>
                </a:solidFill>
                <a:latin typeface="Bahnschrift SemiBold SemiConden" panose="020B0502040204020203" pitchFamily="34" charset="0"/>
              </a:rPr>
              <a:t>file size will increase</a:t>
            </a:r>
          </a:p>
        </p:txBody>
      </p:sp>
    </p:spTree>
    <p:extLst>
      <p:ext uri="{BB962C8B-B14F-4D97-AF65-F5344CB8AC3E}">
        <p14:creationId xmlns:p14="http://schemas.microsoft.com/office/powerpoint/2010/main" val="126938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 calcmode="lin" valueType="num">
                                      <p:cBhvr>
                                        <p:cTn id="42"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1" y="-1"/>
            <a:ext cx="12192001" cy="6858000"/>
          </a:xfrm>
          <a:prstGeom prst="rect">
            <a:avLst/>
          </a:prstGeom>
          <a:solidFill>
            <a:schemeClr val="tx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9618 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Unit 1</a:t>
            </a:r>
            <a:b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br>
            <a:b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b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Videos</a:t>
            </a:r>
          </a:p>
        </p:txBody>
      </p:sp>
    </p:spTree>
    <p:extLst>
      <p:ext uri="{BB962C8B-B14F-4D97-AF65-F5344CB8AC3E}">
        <p14:creationId xmlns:p14="http://schemas.microsoft.com/office/powerpoint/2010/main" val="1711526690"/>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Video</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800" dirty="0">
                <a:solidFill>
                  <a:prstClr val="white"/>
                </a:solidFill>
                <a:latin typeface="Bahnschrift SemiBold SemiConden" panose="020B0502040204020203" pitchFamily="34" charset="0"/>
              </a:rPr>
              <a:t>According to the syllabus, videos are </a:t>
            </a:r>
            <a:r>
              <a:rPr lang="en-US" sz="2800" dirty="0">
                <a:solidFill>
                  <a:srgbClr val="FFC000"/>
                </a:solidFill>
                <a:latin typeface="Bahnschrift SemiBold SemiConden" panose="020B0502040204020203" pitchFamily="34" charset="0"/>
              </a:rPr>
              <a:t>no longer on the syllabus </a:t>
            </a:r>
            <a:r>
              <a:rPr lang="en-US" sz="2800" dirty="0">
                <a:solidFill>
                  <a:prstClr val="white"/>
                </a:solidFill>
                <a:latin typeface="Bahnschrift SemiBold SemiConden" panose="020B0502040204020203" pitchFamily="34" charset="0"/>
              </a:rPr>
              <a:t>(however, the book still recommends learning about it quickly…so let’s look at a few slides)</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[in old exam papers, video questions will occasionally be mentioned…but these questions shouldn’t come up in this new syllabus]</a:t>
            </a:r>
          </a:p>
        </p:txBody>
      </p:sp>
    </p:spTree>
    <p:extLst>
      <p:ext uri="{BB962C8B-B14F-4D97-AF65-F5344CB8AC3E}">
        <p14:creationId xmlns:p14="http://schemas.microsoft.com/office/powerpoint/2010/main" val="2318305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Video</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800" dirty="0">
                <a:solidFill>
                  <a:prstClr val="white"/>
                </a:solidFill>
                <a:latin typeface="Bahnschrift SemiBold SemiConden" panose="020B0502040204020203" pitchFamily="34" charset="0"/>
              </a:rPr>
              <a:t>Videos are effectively just </a:t>
            </a:r>
            <a:r>
              <a:rPr lang="en-US" sz="2800" dirty="0">
                <a:solidFill>
                  <a:srgbClr val="00CC00"/>
                </a:solidFill>
                <a:latin typeface="Bahnschrift SemiBold SemiConden" panose="020B0502040204020203" pitchFamily="34" charset="0"/>
              </a:rPr>
              <a:t>many pictures just playing one after another </a:t>
            </a:r>
            <a:r>
              <a:rPr lang="en-US" sz="2800" dirty="0">
                <a:solidFill>
                  <a:prstClr val="white"/>
                </a:solidFill>
                <a:latin typeface="Bahnschrift SemiBold SemiConden" panose="020B0502040204020203" pitchFamily="34" charset="0"/>
              </a:rPr>
              <a:t>– e.g. if a video is recorded at 30fps (frames per second), that simply means </a:t>
            </a:r>
            <a:r>
              <a:rPr lang="en-US" sz="2800" dirty="0">
                <a:solidFill>
                  <a:srgbClr val="B021DD"/>
                </a:solidFill>
                <a:latin typeface="Bahnschrift SemiBold SemiConden" panose="020B0502040204020203" pitchFamily="34" charset="0"/>
              </a:rPr>
              <a:t>30 images will be shown per second </a:t>
            </a:r>
            <a:r>
              <a:rPr lang="en-US" sz="2800" dirty="0">
                <a:solidFill>
                  <a:prstClr val="white"/>
                </a:solidFill>
                <a:latin typeface="Bahnschrift SemiBold SemiConden" panose="020B0502040204020203" pitchFamily="34" charset="0"/>
              </a:rPr>
              <a:t>(i.e. for 1/30</a:t>
            </a:r>
            <a:r>
              <a:rPr lang="en-US" sz="2800" baseline="30000" dirty="0">
                <a:solidFill>
                  <a:prstClr val="white"/>
                </a:solidFill>
                <a:latin typeface="Bahnschrift SemiBold SemiConden" panose="020B0502040204020203" pitchFamily="34" charset="0"/>
              </a:rPr>
              <a:t>th</a:t>
            </a:r>
            <a:r>
              <a:rPr lang="en-US" sz="2800" dirty="0">
                <a:solidFill>
                  <a:prstClr val="white"/>
                </a:solidFill>
                <a:latin typeface="Bahnschrift SemiBold SemiConden" panose="020B0502040204020203" pitchFamily="34" charset="0"/>
              </a:rPr>
              <a:t> of a second each)</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There are two types of video:</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srgbClr val="FFC000"/>
                </a:solidFill>
                <a:latin typeface="Bahnschrift SemiBold SemiConden" panose="020B0502040204020203" pitchFamily="34" charset="0"/>
              </a:rPr>
              <a:t>Interlaced</a:t>
            </a:r>
          </a:p>
          <a:p>
            <a:pPr lvl="0" algn="ctr">
              <a:defRPr/>
            </a:pPr>
            <a:r>
              <a:rPr lang="en-US" sz="2800" dirty="0">
                <a:solidFill>
                  <a:srgbClr val="00B0F0"/>
                </a:solidFill>
                <a:latin typeface="Bahnschrift SemiBold SemiConden" panose="020B0502040204020203" pitchFamily="34" charset="0"/>
              </a:rPr>
              <a:t>Progressive</a:t>
            </a:r>
          </a:p>
          <a:p>
            <a:pPr lvl="0" algn="ctr">
              <a:defRPr/>
            </a:pPr>
            <a:endParaRPr lang="en-US" sz="2800" dirty="0">
              <a:solidFill>
                <a:prstClr val="white"/>
              </a:solidFill>
              <a:latin typeface="Bahnschrift SemiBold SemiConden" panose="020B0502040204020203" pitchFamily="34" charset="0"/>
            </a:endParaRPr>
          </a:p>
        </p:txBody>
      </p:sp>
    </p:spTree>
    <p:extLst>
      <p:ext uri="{BB962C8B-B14F-4D97-AF65-F5344CB8AC3E}">
        <p14:creationId xmlns:p14="http://schemas.microsoft.com/office/powerpoint/2010/main" val="171824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Video</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512012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800" dirty="0">
                <a:solidFill>
                  <a:srgbClr val="00B0F0"/>
                </a:solidFill>
                <a:latin typeface="Bahnschrift SemiBold SemiConden" panose="020B0502040204020203" pitchFamily="34" charset="0"/>
              </a:rPr>
              <a:t>Progressive</a:t>
            </a:r>
            <a:r>
              <a:rPr lang="en-US" sz="2800" dirty="0">
                <a:solidFill>
                  <a:prstClr val="white"/>
                </a:solidFill>
                <a:latin typeface="Bahnschrift SemiBold SemiConden" panose="020B0502040204020203" pitchFamily="34" charset="0"/>
              </a:rPr>
              <a:t>: shows whole video frame at once</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srgbClr val="FFC000"/>
                </a:solidFill>
                <a:latin typeface="Bahnschrift SemiBold SemiConden" panose="020B0502040204020203" pitchFamily="34" charset="0"/>
              </a:rPr>
              <a:t>Interlaced</a:t>
            </a:r>
            <a:r>
              <a:rPr lang="en-US" sz="2800" dirty="0">
                <a:solidFill>
                  <a:prstClr val="white"/>
                </a:solidFill>
                <a:latin typeface="Bahnschrift SemiBold SemiConden" panose="020B0502040204020203" pitchFamily="34" charset="0"/>
              </a:rPr>
              <a:t>: shows odd lines, then even lines, switching between them – old technology did this – why do you think that was?</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Due to low bandwidth availability</a:t>
            </a:r>
          </a:p>
        </p:txBody>
      </p:sp>
      <p:pic>
        <p:nvPicPr>
          <p:cNvPr id="25602" name="Picture 2" descr="https://thepowerpointblog.com/wp-content/uploads/2016/03/example.jpg">
            <a:extLst>
              <a:ext uri="{FF2B5EF4-FFF2-40B4-BE49-F238E27FC236}">
                <a16:creationId xmlns:a16="http://schemas.microsoft.com/office/drawing/2014/main" id="{20516EB1-F7B4-4262-89F7-26E522A883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8914" y="1444925"/>
            <a:ext cx="6648450" cy="35814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2CEA797E-7C0C-4211-95D8-0AC72A40835A}"/>
              </a:ext>
            </a:extLst>
          </p:cNvPr>
          <p:cNvSpPr/>
          <p:nvPr/>
        </p:nvSpPr>
        <p:spPr>
          <a:xfrm>
            <a:off x="5120120" y="5099652"/>
            <a:ext cx="6907244" cy="17942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dirty="0">
                <a:solidFill>
                  <a:schemeClr val="bg1"/>
                </a:solidFill>
                <a:latin typeface="Bahnschrift SemiBold SemiConden" panose="020B0502040204020203" pitchFamily="34" charset="0"/>
              </a:rPr>
              <a:t>Old TV stations had a choice: 15fps progressive would use as much data as 30fps interlaced. The fact it was </a:t>
            </a:r>
            <a:r>
              <a:rPr lang="en-US" sz="2400" dirty="0">
                <a:solidFill>
                  <a:srgbClr val="00CC00"/>
                </a:solidFill>
                <a:latin typeface="Bahnschrift SemiBold SemiConden" panose="020B0502040204020203" pitchFamily="34" charset="0"/>
              </a:rPr>
              <a:t>interlaced was barely noticeable </a:t>
            </a:r>
            <a:r>
              <a:rPr lang="en-US" sz="2400" dirty="0">
                <a:solidFill>
                  <a:schemeClr val="bg1"/>
                </a:solidFill>
                <a:latin typeface="Bahnschrift SemiBold SemiConden" panose="020B0502040204020203" pitchFamily="34" charset="0"/>
              </a:rPr>
              <a:t>– but the </a:t>
            </a:r>
            <a:r>
              <a:rPr lang="en-US" sz="2400" dirty="0">
                <a:solidFill>
                  <a:srgbClr val="00CC00"/>
                </a:solidFill>
                <a:latin typeface="Bahnschrift SemiBold SemiConden" panose="020B0502040204020203" pitchFamily="34" charset="0"/>
              </a:rPr>
              <a:t>higher fps </a:t>
            </a:r>
            <a:r>
              <a:rPr lang="en-US" sz="2400" dirty="0">
                <a:solidFill>
                  <a:schemeClr val="bg1"/>
                </a:solidFill>
                <a:latin typeface="Bahnschrift SemiBold SemiConden" panose="020B0502040204020203" pitchFamily="34" charset="0"/>
              </a:rPr>
              <a:t>was much more important for quality</a:t>
            </a:r>
          </a:p>
        </p:txBody>
      </p:sp>
    </p:spTree>
    <p:extLst>
      <p:ext uri="{BB962C8B-B14F-4D97-AF65-F5344CB8AC3E}">
        <p14:creationId xmlns:p14="http://schemas.microsoft.com/office/powerpoint/2010/main" val="2354922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 calcmode="lin" valueType="num">
                                      <p:cBhvr>
                                        <p:cTn id="28"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7" grpId="0" build="p"/>
    </p:bldLst>
  </p:timing>
</p:sld>
</file>

<file path=ppt/slides/slide2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Video</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7585366"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800" dirty="0">
                <a:solidFill>
                  <a:prstClr val="white"/>
                </a:solidFill>
                <a:latin typeface="Bahnschrift SemiBold SemiConden" panose="020B0502040204020203" pitchFamily="34" charset="0"/>
              </a:rPr>
              <a:t>Video formats are advertised as followed:</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[vertical resolution][</a:t>
            </a:r>
            <a:r>
              <a:rPr lang="en-US" sz="2800" dirty="0">
                <a:solidFill>
                  <a:srgbClr val="00CC00"/>
                </a:solidFill>
                <a:latin typeface="Bahnschrift SemiBold SemiConden" panose="020B0502040204020203" pitchFamily="34" charset="0"/>
              </a:rPr>
              <a:t>p</a:t>
            </a:r>
            <a:r>
              <a:rPr lang="en-US" sz="2800" dirty="0">
                <a:solidFill>
                  <a:prstClr val="white"/>
                </a:solidFill>
                <a:latin typeface="Bahnschrift SemiBold SemiConden" panose="020B0502040204020203" pitchFamily="34" charset="0"/>
              </a:rPr>
              <a:t>rogressive/</a:t>
            </a:r>
            <a:r>
              <a:rPr lang="en-US" sz="2800" dirty="0">
                <a:solidFill>
                  <a:srgbClr val="00CC00"/>
                </a:solidFill>
                <a:latin typeface="Bahnschrift SemiBold SemiConden" panose="020B0502040204020203" pitchFamily="34" charset="0"/>
              </a:rPr>
              <a:t>i</a:t>
            </a:r>
            <a:r>
              <a:rPr lang="en-US" sz="2800" dirty="0">
                <a:solidFill>
                  <a:prstClr val="white"/>
                </a:solidFill>
                <a:latin typeface="Bahnschrift SemiBold SemiConden" panose="020B0502040204020203" pitchFamily="34" charset="0"/>
              </a:rPr>
              <a:t>nterlaced][frame rate]</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Often the frame rate is omitted – some valid examples:</a:t>
            </a:r>
          </a:p>
          <a:p>
            <a:pPr lvl="0" algn="ctr">
              <a:defRPr/>
            </a:pPr>
            <a:endParaRPr lang="en-US" sz="2800" dirty="0">
              <a:solidFill>
                <a:prstClr val="white"/>
              </a:solidFill>
              <a:latin typeface="Bahnschrift SemiBold SemiConden" panose="020B0502040204020203" pitchFamily="34" charset="0"/>
            </a:endParaRPr>
          </a:p>
          <a:p>
            <a:pPr lvl="0" algn="ctr">
              <a:defRPr/>
            </a:pPr>
            <a:r>
              <a:rPr lang="en-US" sz="2800" dirty="0">
                <a:solidFill>
                  <a:prstClr val="white"/>
                </a:solidFill>
                <a:latin typeface="Bahnschrift SemiBold SemiConden" panose="020B0502040204020203" pitchFamily="34" charset="0"/>
              </a:rPr>
              <a:t>1080p</a:t>
            </a:r>
          </a:p>
          <a:p>
            <a:pPr lvl="0" algn="ctr">
              <a:defRPr/>
            </a:pPr>
            <a:r>
              <a:rPr lang="en-US" sz="2800" dirty="0">
                <a:solidFill>
                  <a:prstClr val="white"/>
                </a:solidFill>
                <a:latin typeface="Bahnschrift SemiBold SemiConden" panose="020B0502040204020203" pitchFamily="34" charset="0"/>
              </a:rPr>
              <a:t>720i</a:t>
            </a:r>
          </a:p>
          <a:p>
            <a:pPr lvl="0" algn="ctr">
              <a:defRPr/>
            </a:pPr>
            <a:r>
              <a:rPr lang="en-US" sz="2800" dirty="0">
                <a:solidFill>
                  <a:prstClr val="white"/>
                </a:solidFill>
                <a:latin typeface="Bahnschrift SemiBold SemiConden" panose="020B0502040204020203" pitchFamily="34" charset="0"/>
              </a:rPr>
              <a:t>2160p60</a:t>
            </a:r>
          </a:p>
          <a:p>
            <a:pPr lvl="0" algn="ctr">
              <a:defRPr/>
            </a:pPr>
            <a:r>
              <a:rPr lang="en-US" sz="2800" dirty="0">
                <a:solidFill>
                  <a:prstClr val="white"/>
                </a:solidFill>
                <a:latin typeface="Bahnschrift SemiBold SemiConden" panose="020B0502040204020203" pitchFamily="34" charset="0"/>
              </a:rPr>
              <a:t>Note how modern formats are all </a:t>
            </a:r>
            <a:r>
              <a:rPr lang="en-US" sz="2800" dirty="0">
                <a:solidFill>
                  <a:srgbClr val="00CC00"/>
                </a:solidFill>
                <a:latin typeface="Bahnschrift SemiBold SemiConden" panose="020B0502040204020203" pitchFamily="34" charset="0"/>
              </a:rPr>
              <a:t>p</a:t>
            </a:r>
            <a:r>
              <a:rPr lang="en-US" sz="2800" dirty="0">
                <a:solidFill>
                  <a:prstClr val="white"/>
                </a:solidFill>
                <a:latin typeface="Bahnschrift SemiBold SemiConden" panose="020B0502040204020203" pitchFamily="34" charset="0"/>
              </a:rPr>
              <a:t>rogressive</a:t>
            </a:r>
          </a:p>
        </p:txBody>
      </p:sp>
      <p:pic>
        <p:nvPicPr>
          <p:cNvPr id="3" name="Picture 2">
            <a:extLst>
              <a:ext uri="{FF2B5EF4-FFF2-40B4-BE49-F238E27FC236}">
                <a16:creationId xmlns:a16="http://schemas.microsoft.com/office/drawing/2014/main" id="{DBE808DA-2BBA-42DB-98FA-A0284F01AA38}"/>
              </a:ext>
            </a:extLst>
          </p:cNvPr>
          <p:cNvPicPr>
            <a:picLocks noChangeAspect="1"/>
          </p:cNvPicPr>
          <p:nvPr/>
        </p:nvPicPr>
        <p:blipFill>
          <a:blip r:embed="rId3"/>
          <a:stretch>
            <a:fillRect/>
          </a:stretch>
        </p:blipFill>
        <p:spPr>
          <a:xfrm>
            <a:off x="8983208" y="1373419"/>
            <a:ext cx="2372056" cy="4963218"/>
          </a:xfrm>
          <a:prstGeom prst="rect">
            <a:avLst/>
          </a:prstGeom>
        </p:spPr>
      </p:pic>
    </p:spTree>
    <p:extLst>
      <p:ext uri="{BB962C8B-B14F-4D97-AF65-F5344CB8AC3E}">
        <p14:creationId xmlns:p14="http://schemas.microsoft.com/office/powerpoint/2010/main" val="159520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6" end="6"/>
                                            </p:txEl>
                                          </p:spTgt>
                                        </p:tgtEl>
                                        <p:attrNameLst>
                                          <p:attrName>style.visibility</p:attrName>
                                        </p:attrNameLst>
                                      </p:cBhvr>
                                      <p:to>
                                        <p:strVal val="visible"/>
                                      </p:to>
                                    </p:set>
                                    <p:anim calcmode="lin" valueType="num">
                                      <p:cBhvr>
                                        <p:cTn id="28"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4">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7" end="7"/>
                                            </p:txEl>
                                          </p:spTgt>
                                        </p:tgtEl>
                                        <p:attrNameLst>
                                          <p:attrName>style.visibility</p:attrName>
                                        </p:attrNameLst>
                                      </p:cBhvr>
                                      <p:to>
                                        <p:strVal val="visible"/>
                                      </p:to>
                                    </p:set>
                                    <p:anim calcmode="lin" valueType="num">
                                      <p:cBhvr>
                                        <p:cTn id="35"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2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8" end="8"/>
                                            </p:txEl>
                                          </p:spTgt>
                                        </p:tgtEl>
                                        <p:attrNameLst>
                                          <p:attrName>style.visibility</p:attrName>
                                        </p:attrNameLst>
                                      </p:cBhvr>
                                      <p:to>
                                        <p:strVal val="visible"/>
                                      </p:to>
                                    </p:set>
                                    <p:anim calcmode="lin" valueType="num">
                                      <p:cBhvr>
                                        <p:cTn id="42"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44" dur="500"/>
                                        <p:tgtEl>
                                          <p:spTgt spid="24">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9" end="9"/>
                                            </p:txEl>
                                          </p:spTgt>
                                        </p:tgtEl>
                                        <p:attrNameLst>
                                          <p:attrName>style.visibility</p:attrName>
                                        </p:attrNameLst>
                                      </p:cBhvr>
                                      <p:to>
                                        <p:strVal val="visible"/>
                                      </p:to>
                                    </p:set>
                                    <p:anim calcmode="lin" valueType="num">
                                      <p:cBhvr>
                                        <p:cTn id="49" dur="500" fill="hold"/>
                                        <p:tgtEl>
                                          <p:spTgt spid="24">
                                            <p:txEl>
                                              <p:pRg st="9" end="9"/>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9" end="9"/>
                                            </p:txEl>
                                          </p:spTgt>
                                        </p:tgtEl>
                                        <p:attrNameLst>
                                          <p:attrName>ppt_h</p:attrName>
                                        </p:attrNameLst>
                                      </p:cBhvr>
                                      <p:tavLst>
                                        <p:tav tm="0">
                                          <p:val>
                                            <p:fltVal val="0"/>
                                          </p:val>
                                        </p:tav>
                                        <p:tav tm="100000">
                                          <p:val>
                                            <p:strVal val="#ppt_h"/>
                                          </p:val>
                                        </p:tav>
                                      </p:tavLst>
                                    </p:anim>
                                    <p:animEffect transition="in" filter="fade">
                                      <p:cBhvr>
                                        <p:cTn id="51" dur="500"/>
                                        <p:tgtEl>
                                          <p:spTgt spid="2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Video</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sz="2800" dirty="0">
                <a:solidFill>
                  <a:prstClr val="white"/>
                </a:solidFill>
                <a:latin typeface="Bahnschrift SemiBold SemiConden" panose="020B0502040204020203" pitchFamily="34" charset="0"/>
              </a:rPr>
              <a:t>Assume the following:</a:t>
            </a:r>
          </a:p>
          <a:p>
            <a:pPr marL="457200" lvl="0" indent="-457200">
              <a:buFont typeface="Arial" panose="020B0604020202020204" pitchFamily="34" charset="0"/>
              <a:buChar char="•"/>
              <a:defRPr/>
            </a:pPr>
            <a:r>
              <a:rPr lang="en-US" sz="2800" dirty="0">
                <a:solidFill>
                  <a:prstClr val="white"/>
                </a:solidFill>
                <a:latin typeface="Bahnschrift SemiBold SemiConden" panose="020B0502040204020203" pitchFamily="34" charset="0"/>
              </a:rPr>
              <a:t>Video format: 1920x1080p60</a:t>
            </a:r>
          </a:p>
          <a:p>
            <a:pPr marL="457200" lvl="0" indent="-457200">
              <a:buFont typeface="Arial" panose="020B0604020202020204" pitchFamily="34" charset="0"/>
              <a:buChar char="•"/>
              <a:defRPr/>
            </a:pPr>
            <a:r>
              <a:rPr lang="en-US" sz="2800" dirty="0">
                <a:solidFill>
                  <a:prstClr val="white"/>
                </a:solidFill>
                <a:latin typeface="Bahnschrift SemiBold SemiConden" panose="020B0502040204020203" pitchFamily="34" charset="0"/>
              </a:rPr>
              <a:t>Image </a:t>
            </a:r>
            <a:r>
              <a:rPr lang="en-US" sz="2800" dirty="0" err="1">
                <a:solidFill>
                  <a:prstClr val="white"/>
                </a:solidFill>
                <a:latin typeface="Bahnschrift SemiBold SemiConden" panose="020B0502040204020203" pitchFamily="34" charset="0"/>
              </a:rPr>
              <a:t>colour</a:t>
            </a:r>
            <a:r>
              <a:rPr lang="en-US" sz="2800" dirty="0">
                <a:solidFill>
                  <a:prstClr val="white"/>
                </a:solidFill>
                <a:latin typeface="Bahnschrift SemiBold SemiConden" panose="020B0502040204020203" pitchFamily="34" charset="0"/>
              </a:rPr>
              <a:t> depth: 32</a:t>
            </a:r>
          </a:p>
          <a:p>
            <a:pPr marL="457200" lvl="0" indent="-457200">
              <a:buFont typeface="Arial" panose="020B0604020202020204" pitchFamily="34" charset="0"/>
              <a:buChar char="•"/>
              <a:defRPr/>
            </a:pPr>
            <a:r>
              <a:rPr lang="en-US" sz="2800" dirty="0">
                <a:solidFill>
                  <a:prstClr val="white"/>
                </a:solidFill>
                <a:latin typeface="Bahnschrift SemiBold SemiConden" panose="020B0502040204020203" pitchFamily="34" charset="0"/>
              </a:rPr>
              <a:t>No compression</a:t>
            </a:r>
          </a:p>
          <a:p>
            <a:pPr marL="457200" lvl="0" indent="-457200">
              <a:buFont typeface="Arial" panose="020B0604020202020204" pitchFamily="34" charset="0"/>
              <a:buChar char="•"/>
              <a:defRPr/>
            </a:pPr>
            <a:endParaRPr lang="en-US" sz="2800" dirty="0">
              <a:solidFill>
                <a:prstClr val="white"/>
              </a:solidFill>
              <a:latin typeface="Bahnschrift SemiBold SemiConden" panose="020B0502040204020203" pitchFamily="34" charset="0"/>
            </a:endParaRPr>
          </a:p>
          <a:p>
            <a:pPr lvl="0">
              <a:defRPr/>
            </a:pPr>
            <a:r>
              <a:rPr lang="en-US" sz="2800" dirty="0">
                <a:solidFill>
                  <a:prstClr val="white"/>
                </a:solidFill>
                <a:latin typeface="Bahnschrift SemiBold SemiConden" panose="020B0502040204020203" pitchFamily="34" charset="0"/>
              </a:rPr>
              <a:t>How many </a:t>
            </a:r>
            <a:r>
              <a:rPr lang="en-US" sz="2800" dirty="0" err="1">
                <a:solidFill>
                  <a:prstClr val="white"/>
                </a:solidFill>
                <a:latin typeface="Bahnschrift SemiBold SemiConden" panose="020B0502040204020203" pitchFamily="34" charset="0"/>
              </a:rPr>
              <a:t>MiB</a:t>
            </a:r>
            <a:r>
              <a:rPr lang="en-US" sz="2800" dirty="0">
                <a:solidFill>
                  <a:prstClr val="white"/>
                </a:solidFill>
                <a:latin typeface="Bahnschrift SemiBold SemiConden" panose="020B0502040204020203" pitchFamily="34" charset="0"/>
              </a:rPr>
              <a:t> would each second of video consume?</a:t>
            </a:r>
          </a:p>
          <a:p>
            <a:pPr lvl="0">
              <a:defRPr/>
            </a:pPr>
            <a:r>
              <a:rPr lang="en-US" sz="2800" dirty="0">
                <a:solidFill>
                  <a:prstClr val="white"/>
                </a:solidFill>
                <a:latin typeface="Bahnschrift SemiBold SemiConden" panose="020B0502040204020203" pitchFamily="34" charset="0"/>
              </a:rPr>
              <a:t>= (1920 * 1080 * 60 * 32) / (8 * 1024 * 1024) = </a:t>
            </a:r>
            <a:r>
              <a:rPr lang="en-US" sz="2800" dirty="0">
                <a:solidFill>
                  <a:srgbClr val="FF0000"/>
                </a:solidFill>
                <a:latin typeface="Bahnschrift SemiBold SemiConden" panose="020B0502040204020203" pitchFamily="34" charset="0"/>
              </a:rPr>
              <a:t>474.6MiB/s</a:t>
            </a:r>
          </a:p>
          <a:p>
            <a:pPr lvl="0">
              <a:defRPr/>
            </a:pPr>
            <a:endParaRPr lang="en-US" sz="2800" dirty="0">
              <a:solidFill>
                <a:prstClr val="white"/>
              </a:solidFill>
              <a:latin typeface="Bahnschrift SemiBold SemiConden" panose="020B0502040204020203" pitchFamily="34" charset="0"/>
            </a:endParaRPr>
          </a:p>
          <a:p>
            <a:pPr lvl="0">
              <a:defRPr/>
            </a:pPr>
            <a:r>
              <a:rPr lang="en-US" sz="2800" dirty="0">
                <a:solidFill>
                  <a:prstClr val="white"/>
                </a:solidFill>
                <a:latin typeface="Bahnschrift SemiBold SemiConden" panose="020B0502040204020203" pitchFamily="34" charset="0"/>
              </a:rPr>
              <a:t>Clearly, this is an unreasonable file size for 1s of video – which is why compression is so important – sometimes, </a:t>
            </a:r>
            <a:r>
              <a:rPr lang="en-US" sz="2800" dirty="0">
                <a:solidFill>
                  <a:srgbClr val="00CC00"/>
                </a:solidFill>
                <a:latin typeface="Bahnschrift SemiBold SemiConden" panose="020B0502040204020203" pitchFamily="34" charset="0"/>
              </a:rPr>
              <a:t>videos can be compressed by 200x or more</a:t>
            </a:r>
            <a:r>
              <a:rPr lang="en-US" sz="2800" dirty="0">
                <a:solidFill>
                  <a:prstClr val="white"/>
                </a:solidFill>
                <a:latin typeface="Bahnschrift SemiBold SemiConden" panose="020B0502040204020203" pitchFamily="34" charset="0"/>
              </a:rPr>
              <a:t>!</a:t>
            </a:r>
          </a:p>
        </p:txBody>
      </p:sp>
    </p:spTree>
    <p:extLst>
      <p:ext uri="{BB962C8B-B14F-4D97-AF65-F5344CB8AC3E}">
        <p14:creationId xmlns:p14="http://schemas.microsoft.com/office/powerpoint/2010/main" val="947895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 calcmode="lin" valueType="num">
                                      <p:cBhvr>
                                        <p:cTn id="42"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24">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8" end="8"/>
                                            </p:txEl>
                                          </p:spTgt>
                                        </p:tgtEl>
                                        <p:attrNameLst>
                                          <p:attrName>style.visibility</p:attrName>
                                        </p:attrNameLst>
                                      </p:cBhvr>
                                      <p:to>
                                        <p:strVal val="visible"/>
                                      </p:to>
                                    </p:set>
                                    <p:anim calcmode="lin" valueType="num">
                                      <p:cBhvr>
                                        <p:cTn id="49"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1" dur="500"/>
                                        <p:tgtEl>
                                          <p:spTgt spid="2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6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4400" dirty="0">
                <a:solidFill>
                  <a:prstClr val="white"/>
                </a:solidFill>
                <a:latin typeface="Bahnschrift SemiBold SemiConden" panose="020B0502040204020203" pitchFamily="34" charset="0"/>
              </a:rPr>
              <a:t>Questions</a:t>
            </a:r>
            <a:endParaRPr lang="en-GB" sz="4400" dirty="0">
              <a:solidFill>
                <a:prstClr val="white"/>
              </a:solidFill>
              <a:latin typeface="Bahnschrift SemiBold SemiConden" panose="020B0502040204020203" pitchFamily="34" charset="0"/>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FFC000"/>
            </a:solidFill>
          </a:ln>
          <a:effectLst>
            <a:glow rad="635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51773" cy="5834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Now that same video (1920x1080p60 with a bit depth of 32 bits) can be compressed to 1/200</a:t>
            </a:r>
            <a:r>
              <a:rPr lang="en-US" sz="3600" baseline="30000" dirty="0">
                <a:solidFill>
                  <a:prstClr val="white"/>
                </a:solidFill>
                <a:latin typeface="Bahnschrift SemiBold SemiConden" panose="020B0502040204020203" pitchFamily="34" charset="0"/>
              </a:rPr>
              <a:t>th</a:t>
            </a:r>
            <a:r>
              <a:rPr lang="en-US" sz="3600" dirty="0">
                <a:solidFill>
                  <a:prstClr val="white"/>
                </a:solidFill>
                <a:latin typeface="Bahnschrift SemiBold SemiConden" panose="020B0502040204020203" pitchFamily="34" charset="0"/>
              </a:rPr>
              <a:t> of its original size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Calculate the size of a 2 hour video, writing your answer in a sensible base-2 based (e.g. </a:t>
            </a:r>
            <a:r>
              <a:rPr lang="en-US" sz="3600" dirty="0" err="1">
                <a:solidFill>
                  <a:prstClr val="white"/>
                </a:solidFill>
                <a:latin typeface="Bahnschrift SemiBold SemiConden" panose="020B0502040204020203" pitchFamily="34" charset="0"/>
              </a:rPr>
              <a:t>kibi</a:t>
            </a:r>
            <a:r>
              <a:rPr lang="en-US" sz="3600" dirty="0">
                <a:solidFill>
                  <a:prstClr val="white"/>
                </a:solidFill>
                <a:latin typeface="Bahnschrift SemiBold SemiConden" panose="020B0502040204020203" pitchFamily="34" charset="0"/>
              </a:rPr>
              <a:t>, </a:t>
            </a:r>
            <a:r>
              <a:rPr lang="en-US" sz="3600" dirty="0" err="1">
                <a:solidFill>
                  <a:prstClr val="white"/>
                </a:solidFill>
                <a:latin typeface="Bahnschrift SemiBold SemiConden" panose="020B0502040204020203" pitchFamily="34" charset="0"/>
              </a:rPr>
              <a:t>mebi</a:t>
            </a:r>
            <a:r>
              <a:rPr lang="en-US" sz="3600" dirty="0">
                <a:solidFill>
                  <a:prstClr val="white"/>
                </a:solidFill>
                <a:latin typeface="Bahnschrift SemiBold SemiConden" panose="020B0502040204020203" pitchFamily="34" charset="0"/>
              </a:rPr>
              <a:t>, </a:t>
            </a:r>
            <a:r>
              <a:rPr lang="en-US" sz="3600" dirty="0" err="1">
                <a:solidFill>
                  <a:prstClr val="white"/>
                </a:solidFill>
                <a:latin typeface="Bahnschrift SemiBold SemiConden" panose="020B0502040204020203" pitchFamily="34" charset="0"/>
              </a:rPr>
              <a:t>gibi</a:t>
            </a:r>
            <a:r>
              <a:rPr lang="en-US" sz="3600" dirty="0">
                <a:solidFill>
                  <a:prstClr val="white"/>
                </a:solidFill>
                <a:latin typeface="Bahnschrift SemiBold SemiConden" panose="020B0502040204020203" pitchFamily="34" charset="0"/>
              </a:rPr>
              <a:t> </a:t>
            </a:r>
            <a:r>
              <a:rPr lang="en-US" sz="3600" dirty="0" err="1">
                <a:solidFill>
                  <a:prstClr val="white"/>
                </a:solidFill>
                <a:latin typeface="Bahnschrift SemiBold SemiConden" panose="020B0502040204020203" pitchFamily="34" charset="0"/>
              </a:rPr>
              <a:t>etc</a:t>
            </a:r>
            <a:r>
              <a:rPr lang="en-US" sz="3600" dirty="0">
                <a:solidFill>
                  <a:prstClr val="white"/>
                </a:solidFill>
                <a:latin typeface="Bahnschrift SemiBold SemiConden" panose="020B0502040204020203" pitchFamily="34" charset="0"/>
              </a:rPr>
              <a:t>) unit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1 frame = (1920 * 1080 * 32) / 200 = 331,776 bits</a:t>
            </a:r>
          </a:p>
          <a:p>
            <a:pPr lvl="0" algn="ctr">
              <a:defRPr/>
            </a:pPr>
            <a:r>
              <a:rPr lang="en-US" sz="3600" dirty="0">
                <a:solidFill>
                  <a:prstClr val="white"/>
                </a:solidFill>
                <a:latin typeface="Bahnschrift SemiBold SemiConden" panose="020B0502040204020203" pitchFamily="34" charset="0"/>
              </a:rPr>
              <a:t>2 hours = 331,776 * 60 * 60 * 60 * 2 = 143,327,232,000 bits</a:t>
            </a:r>
          </a:p>
          <a:p>
            <a:pPr lvl="0" algn="ctr">
              <a:defRPr/>
            </a:pPr>
            <a:r>
              <a:rPr lang="en-US" sz="3600" dirty="0">
                <a:solidFill>
                  <a:prstClr val="white"/>
                </a:solidFill>
                <a:latin typeface="Bahnschrift SemiBold SemiConden" panose="020B0502040204020203" pitchFamily="34" charset="0"/>
              </a:rPr>
              <a:t>143,327,232,000 / (8 * 2</a:t>
            </a:r>
            <a:r>
              <a:rPr lang="en-US" sz="3600" baseline="30000" dirty="0">
                <a:solidFill>
                  <a:prstClr val="white"/>
                </a:solidFill>
                <a:latin typeface="Bahnschrift SemiBold SemiConden" panose="020B0502040204020203" pitchFamily="34" charset="0"/>
              </a:rPr>
              <a:t>30</a:t>
            </a:r>
            <a:r>
              <a:rPr lang="en-US" sz="3600" dirty="0">
                <a:solidFill>
                  <a:prstClr val="white"/>
                </a:solidFill>
                <a:latin typeface="Bahnschrift SemiBold SemiConden" panose="020B0502040204020203" pitchFamily="34" charset="0"/>
              </a:rPr>
              <a:t>) = </a:t>
            </a:r>
            <a:r>
              <a:rPr lang="en-US" sz="3600" dirty="0">
                <a:solidFill>
                  <a:srgbClr val="00CC00"/>
                </a:solidFill>
                <a:latin typeface="Bahnschrift SemiBold SemiConden" panose="020B0502040204020203" pitchFamily="34" charset="0"/>
              </a:rPr>
              <a:t>16.7GiB</a:t>
            </a:r>
          </a:p>
        </p:txBody>
      </p:sp>
    </p:spTree>
    <p:extLst>
      <p:ext uri="{BB962C8B-B14F-4D97-AF65-F5344CB8AC3E}">
        <p14:creationId xmlns:p14="http://schemas.microsoft.com/office/powerpoint/2010/main" val="293957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6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CEACEE8-31A2-4073-B4B5-73BDE58870D6}"/>
              </a:ext>
            </a:extLst>
          </p:cNvPr>
          <p:cNvSpPr/>
          <p:nvPr/>
        </p:nvSpPr>
        <p:spPr>
          <a:xfrm>
            <a:off x="0" y="-1"/>
            <a:ext cx="12192001" cy="6858000"/>
          </a:xfrm>
          <a:prstGeom prst="rect">
            <a:avLst/>
          </a:prstGeom>
          <a:solidFill>
            <a:schemeClr val="tx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A7EC100-7762-4D62-8737-8E074360377A}"/>
              </a:ext>
            </a:extLst>
          </p:cNvPr>
          <p:cNvSpPr/>
          <p:nvPr/>
        </p:nvSpPr>
        <p:spPr>
          <a:xfrm>
            <a:off x="0" y="-1"/>
            <a:ext cx="12192000" cy="6858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6000" dirty="0">
                <a:solidFill>
                  <a:prstClr val="white"/>
                </a:solidFill>
                <a:latin typeface="Bahnschrift SemiBold SemiConden" panose="020B0502040204020203" pitchFamily="34" charset="0"/>
              </a:rPr>
              <a:t>9618 AS</a:t>
            </a:r>
            <a:endPar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000" dirty="0">
                <a:solidFill>
                  <a:prstClr val="white"/>
                </a:solidFill>
                <a:latin typeface="Bahnschrift SemiBold SemiConden" panose="020B0502040204020203" pitchFamily="34" charset="0"/>
              </a:rPr>
              <a:t>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60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Compression</a:t>
            </a:r>
          </a:p>
        </p:txBody>
      </p:sp>
    </p:spTree>
    <p:extLst>
      <p:ext uri="{BB962C8B-B14F-4D97-AF65-F5344CB8AC3E}">
        <p14:creationId xmlns:p14="http://schemas.microsoft.com/office/powerpoint/2010/main" val="730711214"/>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4" y="-1"/>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Class Overview</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Advantages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&amp; disadvantages</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 of compression</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Lossy</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&amp; lossless compression</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noProof="0" dirty="0">
                <a:solidFill>
                  <a:prstClr val="white"/>
                </a:solidFill>
                <a:latin typeface="Bahnschrift SemiBold SemiConden" panose="020B0502040204020203" pitchFamily="34" charset="0"/>
              </a:rPr>
              <a:t>Image, audio, video &amp; text compression</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Run-length encoding</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Huffman coding</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26272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3" end="3"/>
                                            </p:txEl>
                                          </p:spTgt>
                                        </p:tgtEl>
                                        <p:attrNameLst>
                                          <p:attrName>style.visibility</p:attrName>
                                        </p:attrNameLst>
                                      </p:cBhvr>
                                      <p:to>
                                        <p:strVal val="visible"/>
                                      </p:to>
                                    </p:set>
                                    <p:anim calcmode="lin" valueType="num">
                                      <p:cBhvr>
                                        <p:cTn id="28"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4" end="4"/>
                                            </p:txEl>
                                          </p:spTgt>
                                        </p:tgtEl>
                                        <p:attrNameLst>
                                          <p:attrName>style.visibility</p:attrName>
                                        </p:attrNameLst>
                                      </p:cBhvr>
                                      <p:to>
                                        <p:strVal val="visible"/>
                                      </p:to>
                                    </p:set>
                                    <p:anim calcmode="lin" valueType="num">
                                      <p:cBhvr>
                                        <p:cTn id="35"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6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Compression:</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t>
            </a:r>
            <a:r>
              <a:rPr kumimoji="0" lang="en-US" sz="28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reducing the size of data</a:t>
            </a:r>
            <a:endParaRPr kumimoji="0" lang="en-US" sz="28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We have mentioned text,</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images, sound &amp; video – ideally, we want to be able to compress </a:t>
            </a:r>
            <a:r>
              <a:rPr kumimoji="0" lang="en-US" sz="2800" b="0" i="0" strike="noStrike" kern="1200" cap="none" spc="0" normalizeH="0" noProof="0" dirty="0">
                <a:ln>
                  <a:noFill/>
                </a:ln>
                <a:solidFill>
                  <a:srgbClr val="B021DD"/>
                </a:solidFill>
                <a:effectLst/>
                <a:uLnTx/>
                <a:uFillTx/>
                <a:latin typeface="Bahnschrift SemiBold SemiConden" panose="020B0502040204020203" pitchFamily="34" charset="0"/>
                <a:ea typeface="+mn-ea"/>
                <a:cs typeface="+mn-cs"/>
              </a:rPr>
              <a:t>all of these formats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For videos, it’s obvious why we want to compress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Even for text (e.g. web pages – which are HTML/JavaScript/CSS – i.e. text), if we can halve the file size, that means the </a:t>
            </a:r>
            <a:r>
              <a:rPr lang="en-US" sz="2800" dirty="0">
                <a:solidFill>
                  <a:srgbClr val="00B0F0"/>
                </a:solidFill>
                <a:latin typeface="Bahnschrift SemiBold SemiConden" panose="020B0502040204020203" pitchFamily="34" charset="0"/>
              </a:rPr>
              <a:t>website will load twice as fast</a:t>
            </a:r>
            <a:r>
              <a:rPr lang="en-US" sz="2800" dirty="0">
                <a:solidFill>
                  <a:prstClr val="white"/>
                </a:solidFill>
                <a:latin typeface="Bahnschrift SemiBold SemiConden" panose="020B0502040204020203" pitchFamily="34" charset="0"/>
              </a:rPr>
              <a:t>, the website owner will </a:t>
            </a:r>
            <a:r>
              <a:rPr lang="en-US" sz="2800" dirty="0">
                <a:solidFill>
                  <a:srgbClr val="00B0F0"/>
                </a:solidFill>
                <a:latin typeface="Bahnschrift SemiBold SemiConden" panose="020B0502040204020203" pitchFamily="34" charset="0"/>
              </a:rPr>
              <a:t>pay half as much for bandwidth</a:t>
            </a:r>
            <a:r>
              <a:rPr lang="en-US" sz="2800" dirty="0">
                <a:solidFill>
                  <a:schemeClr val="bg1"/>
                </a:solidFill>
                <a:latin typeface="Bahnschrift SemiBold SemiConden" panose="020B0502040204020203" pitchFamily="34" charset="0"/>
              </a:rPr>
              <a:t>, the Internet will be </a:t>
            </a:r>
            <a:r>
              <a:rPr lang="en-US" sz="2800" dirty="0">
                <a:solidFill>
                  <a:srgbClr val="00B0F0"/>
                </a:solidFill>
                <a:latin typeface="Bahnschrift SemiBold SemiConden" panose="020B0502040204020203" pitchFamily="34" charset="0"/>
              </a:rPr>
              <a:t>less clogged up </a:t>
            </a:r>
            <a:r>
              <a:rPr lang="en-US" sz="2800" dirty="0" err="1">
                <a:solidFill>
                  <a:prstClr val="white"/>
                </a:solidFill>
                <a:latin typeface="Bahnschrift SemiBold SemiConden" panose="020B0502040204020203" pitchFamily="34" charset="0"/>
              </a:rPr>
              <a:t>etc</a:t>
            </a:r>
            <a:r>
              <a:rPr lang="en-US" sz="2800" dirty="0">
                <a:solidFill>
                  <a:prstClr val="white"/>
                </a:solidFill>
                <a:latin typeface="Bahnschrift SemiBold SemiConden" panose="020B0502040204020203" pitchFamily="34" charset="0"/>
              </a:rPr>
              <a:t> </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065987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6" end="6"/>
                                            </p:txEl>
                                          </p:spTgt>
                                        </p:tgtEl>
                                        <p:attrNameLst>
                                          <p:attrName>style.visibility</p:attrName>
                                        </p:attrNameLst>
                                      </p:cBhvr>
                                      <p:to>
                                        <p:strVal val="visible"/>
                                      </p:to>
                                    </p:set>
                                    <p:anim calcmode="lin" valueType="num">
                                      <p:cBhvr>
                                        <p:cTn id="28"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6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Benefits of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Can you</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think of some benefits of compression?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aseline="0" dirty="0">
                <a:solidFill>
                  <a:srgbClr val="00CC00"/>
                </a:solidFill>
                <a:latin typeface="Bahnschrift SemiBold SemiConden" panose="020B0502040204020203" pitchFamily="34" charset="0"/>
              </a:rPr>
              <a:t>Faster transmission </a:t>
            </a:r>
            <a:r>
              <a:rPr lang="en-US" sz="3200" baseline="0" dirty="0">
                <a:solidFill>
                  <a:prstClr val="white"/>
                </a:solidFill>
                <a:latin typeface="Bahnschrift SemiBold SemiConden" panose="020B0502040204020203" pitchFamily="34" charset="0"/>
              </a:rPr>
              <a:t>(uploads/downloads/copying</a:t>
            </a:r>
            <a:r>
              <a:rPr lang="en-US" sz="3200" dirty="0">
                <a:solidFill>
                  <a:prstClr val="white"/>
                </a:solidFill>
                <a:latin typeface="Bahnschrift SemiBold SemiConden" panose="020B0502040204020203" pitchFamily="34" charset="0"/>
              </a:rPr>
              <a:t>)</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aseline="0" dirty="0">
                <a:solidFill>
                  <a:srgbClr val="FFC000"/>
                </a:solidFill>
                <a:latin typeface="Bahnschrift SemiBold SemiConden" panose="020B0502040204020203" pitchFamily="34" charset="0"/>
              </a:rPr>
              <a:t>Saves space </a:t>
            </a:r>
            <a:r>
              <a:rPr lang="en-US" sz="3200" baseline="0" dirty="0">
                <a:solidFill>
                  <a:prstClr val="white"/>
                </a:solidFill>
                <a:latin typeface="Bahnschrift SemiBold SemiConden" panose="020B0502040204020203" pitchFamily="34" charset="0"/>
              </a:rPr>
              <a:t>on secondary</a:t>
            </a:r>
            <a:r>
              <a:rPr lang="en-US" sz="3200" dirty="0">
                <a:solidFill>
                  <a:prstClr val="white"/>
                </a:solidFill>
                <a:latin typeface="Bahnschrift SemiBold SemiConden" panose="020B0502040204020203" pitchFamily="34" charset="0"/>
              </a:rPr>
              <a:t> storage (hard drive/SSD)</a:t>
            </a:r>
          </a:p>
          <a:p>
            <a:pPr marL="457200" indent="-457200">
              <a:buFont typeface="Arial" panose="020B0604020202020204" pitchFamily="34" charset="0"/>
              <a:buChar char="•"/>
              <a:defRPr/>
            </a:pPr>
            <a:r>
              <a:rPr lang="en-US" sz="3200" dirty="0">
                <a:solidFill>
                  <a:prstClr val="white"/>
                </a:solidFill>
                <a:latin typeface="Bahnschrift SemiBold SemiConden" panose="020B0502040204020203" pitchFamily="34" charset="0"/>
              </a:rPr>
              <a:t>Can </a:t>
            </a:r>
            <a:r>
              <a:rPr lang="en-US" sz="3200" dirty="0">
                <a:solidFill>
                  <a:srgbClr val="00B0F0"/>
                </a:solidFill>
                <a:latin typeface="Bahnschrift SemiBold SemiConden" panose="020B0502040204020203" pitchFamily="34" charset="0"/>
              </a:rPr>
              <a:t>send as an email/file attachment </a:t>
            </a:r>
            <a:r>
              <a:rPr lang="en-US" sz="3200" dirty="0">
                <a:solidFill>
                  <a:prstClr val="white"/>
                </a:solidFill>
                <a:latin typeface="Bahnschrift SemiBold SemiConden" panose="020B0502040204020203" pitchFamily="34" charset="0"/>
              </a:rPr>
              <a:t>if otherwise too big</a:t>
            </a:r>
          </a:p>
          <a:p>
            <a:pPr marL="457200" indent="-457200">
              <a:buFont typeface="Arial" panose="020B0604020202020204" pitchFamily="34" charset="0"/>
              <a:buChar char="•"/>
              <a:defRPr/>
            </a:pPr>
            <a:r>
              <a:rPr lang="en-US" sz="3200" dirty="0">
                <a:solidFill>
                  <a:prstClr val="white"/>
                </a:solidFill>
                <a:latin typeface="Bahnschrift SemiBold SemiConden" panose="020B0502040204020203" pitchFamily="34" charset="0"/>
              </a:rPr>
              <a:t>Uses </a:t>
            </a:r>
            <a:r>
              <a:rPr lang="en-US" sz="3200" dirty="0">
                <a:solidFill>
                  <a:srgbClr val="B021DD"/>
                </a:solidFill>
                <a:latin typeface="Bahnschrift SemiBold SemiConden" panose="020B0502040204020203" pitchFamily="34" charset="0"/>
              </a:rPr>
              <a:t>less bandwidth</a:t>
            </a:r>
            <a:r>
              <a:rPr lang="en-US" sz="3200" dirty="0">
                <a:solidFill>
                  <a:prstClr val="white"/>
                </a:solidFill>
                <a:latin typeface="Bahnschrift SemiBold SemiConden" panose="020B0502040204020203" pitchFamily="34" charset="0"/>
              </a:rPr>
              <a:t> – e.g. on a monthly phone contract with 20GB per month</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rPr>
              <a:t>Why don’t we compress everything – e.g. entire hard drive?</a:t>
            </a:r>
          </a:p>
          <a:p>
            <a:pPr marL="457200" indent="-457200">
              <a:buFont typeface="Arial" panose="020B0604020202020204" pitchFamily="34" charset="0"/>
              <a:buChar char="•"/>
              <a:defRPr/>
            </a:pPr>
            <a:endParaRPr lang="en-US" sz="3200" dirty="0">
              <a:solidFill>
                <a:prstClr val="white"/>
              </a:solidFill>
              <a:latin typeface="Bahnschrift SemiBold SemiConden" panose="020B0502040204020203" pitchFamily="34" charset="0"/>
            </a:endParaRPr>
          </a:p>
          <a:p>
            <a:pPr marL="457200" indent="-457200">
              <a:buFont typeface="Arial" panose="020B0604020202020204" pitchFamily="34" charset="0"/>
              <a:buChar char="•"/>
              <a:defRPr/>
            </a:pPr>
            <a:r>
              <a:rPr lang="en-US" sz="3200" dirty="0">
                <a:solidFill>
                  <a:srgbClr val="FF0000"/>
                </a:solidFill>
                <a:latin typeface="Bahnschrift SemiBold SemiConden" panose="020B0502040204020203" pitchFamily="34" charset="0"/>
              </a:rPr>
              <a:t>Takes time </a:t>
            </a:r>
            <a:r>
              <a:rPr lang="en-US" sz="3200" dirty="0">
                <a:solidFill>
                  <a:prstClr val="white"/>
                </a:solidFill>
                <a:latin typeface="Bahnschrift SemiBold SemiConden" panose="020B0502040204020203" pitchFamily="34" charset="0"/>
              </a:rPr>
              <a:t>to decompress – e.g. searching files requires entire HDD to be decompressed</a:t>
            </a:r>
          </a:p>
        </p:txBody>
      </p:sp>
    </p:spTree>
    <p:extLst>
      <p:ext uri="{BB962C8B-B14F-4D97-AF65-F5344CB8AC3E}">
        <p14:creationId xmlns:p14="http://schemas.microsoft.com/office/powerpoint/2010/main" val="3306845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6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Lossy &amp; Lossless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There are 2 categories a compression</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algorithm/approach can fall into: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rPr>
              <a:t>Lossy</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data is lost – i.e. </a:t>
            </a:r>
            <a:r>
              <a:rPr kumimoji="0" lang="en-US" sz="3200" b="0" i="0" u="none" strike="noStrike" kern="1200" cap="none" spc="0" normalizeH="0" noProof="0" dirty="0">
                <a:ln>
                  <a:noFill/>
                </a:ln>
                <a:solidFill>
                  <a:srgbClr val="FF0000"/>
                </a:solidFill>
                <a:effectLst/>
                <a:uLnTx/>
                <a:uFillTx/>
                <a:latin typeface="Bahnschrift SemiBold SemiConden" panose="020B0502040204020203" pitchFamily="34" charset="0"/>
              </a:rPr>
              <a:t>quality is reduced</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and can’t be recovered</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ndParaRP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aseline="0" dirty="0">
                <a:solidFill>
                  <a:srgbClr val="00CC00"/>
                </a:solidFill>
                <a:latin typeface="Bahnschrift SemiBold SemiConden" panose="020B0502040204020203" pitchFamily="34" charset="0"/>
              </a:rPr>
              <a:t>Lossless</a:t>
            </a:r>
            <a:r>
              <a:rPr lang="en-US" sz="3200" baseline="0" dirty="0">
                <a:solidFill>
                  <a:prstClr val="white"/>
                </a:solidFill>
                <a:latin typeface="Bahnschrift SemiBold SemiConden" panose="020B0502040204020203" pitchFamily="34" charset="0"/>
              </a:rPr>
              <a:t>: data isn’t lost – i.e. </a:t>
            </a:r>
            <a:r>
              <a:rPr lang="en-US" sz="3200" baseline="0" dirty="0">
                <a:solidFill>
                  <a:srgbClr val="00CC00"/>
                </a:solidFill>
                <a:latin typeface="Bahnschrift SemiBold SemiConden" panose="020B0502040204020203" pitchFamily="34" charset="0"/>
              </a:rPr>
              <a:t>quality stays the same</a:t>
            </a:r>
            <a:r>
              <a:rPr lang="en-US" sz="3200" baseline="0" dirty="0">
                <a:solidFill>
                  <a:schemeClr val="bg1"/>
                </a:solidFill>
                <a:latin typeface="Bahnschrift SemiBold SemiConden" panose="020B0502040204020203" pitchFamily="34" charset="0"/>
              </a:rPr>
              <a:t>/</a:t>
            </a:r>
            <a:r>
              <a:rPr lang="en-US" sz="3200" baseline="0" dirty="0">
                <a:solidFill>
                  <a:srgbClr val="00CC00"/>
                </a:solidFill>
                <a:latin typeface="Bahnschrift SemiBold SemiConden" panose="020B0502040204020203" pitchFamily="34" charset="0"/>
              </a:rPr>
              <a:t>original can be reconstructed</a:t>
            </a:r>
            <a:r>
              <a:rPr lang="en-US" sz="3200" dirty="0">
                <a:solidFill>
                  <a:srgbClr val="00CC00"/>
                </a:solidFill>
                <a:latin typeface="Bahnschrift SemiBold SemiConden" panose="020B0502040204020203" pitchFamily="34" charset="0"/>
              </a:rPr>
              <a:t> perfectly</a:t>
            </a:r>
            <a:r>
              <a:rPr lang="en-US" sz="3200" baseline="0" dirty="0">
                <a:solidFill>
                  <a:prstClr val="white"/>
                </a:solidFill>
                <a:latin typeface="Bahnschrift SemiBold SemiConden" panose="020B0502040204020203" pitchFamily="34" charset="0"/>
              </a:rPr>
              <a:t> (but </a:t>
            </a:r>
            <a:r>
              <a:rPr lang="en-US" sz="3200" baseline="0" dirty="0">
                <a:solidFill>
                  <a:srgbClr val="FFC000"/>
                </a:solidFill>
                <a:latin typeface="Bahnschrift SemiBold SemiConden" panose="020B0502040204020203" pitchFamily="34" charset="0"/>
              </a:rPr>
              <a:t>can’t be compressed as much</a:t>
            </a:r>
            <a:r>
              <a:rPr lang="en-US" sz="3200" baseline="0" dirty="0">
                <a:solidFill>
                  <a:prstClr val="white"/>
                </a:solidFill>
                <a:latin typeface="Bahnschrift SemiBold SemiConden" panose="020B0502040204020203" pitchFamily="34" charset="0"/>
              </a:rPr>
              <a:t>)</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4177087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6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Run-Length Encoding</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5867401"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If you look at this image, could you think of</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any </a:t>
            </a:r>
            <a:r>
              <a:rPr lang="en-US" sz="3200" dirty="0">
                <a:solidFill>
                  <a:prstClr val="white"/>
                </a:solidFill>
                <a:latin typeface="Bahnschrift SemiBold SemiConden" panose="020B0502040204020203" pitchFamily="34" charset="0"/>
              </a:rPr>
              <a:t>way we could reduce its file size, without reducing its quality?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There are a lot of repeated </a:t>
            </a:r>
            <a:r>
              <a:rPr lang="en-US" sz="3200" dirty="0" err="1">
                <a:solidFill>
                  <a:prstClr val="white"/>
                </a:solidFill>
                <a:latin typeface="Bahnschrift SemiBold SemiConden" panose="020B0502040204020203" pitchFamily="34" charset="0"/>
              </a:rPr>
              <a:t>colours</a:t>
            </a:r>
            <a:r>
              <a:rPr lang="en-US" sz="3200" dirty="0">
                <a:solidFill>
                  <a:prstClr val="white"/>
                </a:solidFill>
                <a:latin typeface="Bahnschrift SemiBold SemiConden" panose="020B0502040204020203" pitchFamily="34" charset="0"/>
              </a:rPr>
              <a:t> – rather than storing the </a:t>
            </a:r>
            <a:r>
              <a:rPr lang="en-US" sz="3200" dirty="0" err="1">
                <a:solidFill>
                  <a:prstClr val="white"/>
                </a:solidFill>
                <a:latin typeface="Bahnschrift SemiBold SemiConden" panose="020B0502040204020203" pitchFamily="34" charset="0"/>
              </a:rPr>
              <a:t>colour</a:t>
            </a:r>
            <a:r>
              <a:rPr lang="en-US" sz="3200" dirty="0">
                <a:solidFill>
                  <a:prstClr val="white"/>
                </a:solidFill>
                <a:latin typeface="Bahnschrift SemiBold SemiConden" panose="020B0502040204020203" pitchFamily="34" charset="0"/>
              </a:rPr>
              <a:t> of each pixel, we can store the </a:t>
            </a:r>
            <a:r>
              <a:rPr lang="en-US" sz="3200" dirty="0">
                <a:solidFill>
                  <a:srgbClr val="00CC00"/>
                </a:solidFill>
                <a:latin typeface="Bahnschrift SemiBold SemiConden" panose="020B0502040204020203" pitchFamily="34" charset="0"/>
              </a:rPr>
              <a:t>number of repeated pixels of that </a:t>
            </a:r>
            <a:r>
              <a:rPr lang="en-US" sz="3200" dirty="0" err="1">
                <a:solidFill>
                  <a:srgbClr val="00CC00"/>
                </a:solidFill>
                <a:latin typeface="Bahnschrift SemiBold SemiConden" panose="020B0502040204020203" pitchFamily="34" charset="0"/>
              </a:rPr>
              <a:t>colour</a:t>
            </a:r>
            <a:r>
              <a:rPr lang="en-US" sz="3200" dirty="0">
                <a:solidFill>
                  <a:prstClr val="white"/>
                </a:solidFill>
                <a:latin typeface="Bahnschrift SemiBold SemiConden" panose="020B0502040204020203" pitchFamily="34" charset="0"/>
              </a:rPr>
              <a:t>, </a:t>
            </a:r>
            <a:r>
              <a:rPr lang="en-US" sz="3200" dirty="0">
                <a:solidFill>
                  <a:srgbClr val="FFC000"/>
                </a:solidFill>
                <a:latin typeface="Bahnschrift SemiBold SemiConden" panose="020B0502040204020203" pitchFamily="34" charset="0"/>
              </a:rPr>
              <a:t>then the </a:t>
            </a:r>
            <a:r>
              <a:rPr lang="en-US" sz="3200" dirty="0" err="1">
                <a:solidFill>
                  <a:srgbClr val="FFC000"/>
                </a:solidFill>
                <a:latin typeface="Bahnschrift SemiBold SemiConden" panose="020B0502040204020203" pitchFamily="34" charset="0"/>
              </a:rPr>
              <a:t>colour</a:t>
            </a:r>
            <a:r>
              <a:rPr lang="en-US" sz="3200" dirty="0">
                <a:solidFill>
                  <a:srgbClr val="FFC000"/>
                </a:solidFill>
                <a:latin typeface="Bahnschrift SemiBold SemiConden" panose="020B0502040204020203" pitchFamily="34" charset="0"/>
              </a:rPr>
              <a:t> itself</a:t>
            </a:r>
            <a:endParaRPr kumimoji="0" lang="en-US" sz="3200" b="0" i="0" u="none" strike="noStrike" kern="1200" cap="none" spc="0" normalizeH="0" baseline="0" noProof="0" dirty="0">
              <a:ln>
                <a:noFill/>
              </a:ln>
              <a:solidFill>
                <a:srgbClr val="FFC000"/>
              </a:solidFill>
              <a:effectLst/>
              <a:uLnTx/>
              <a:uFillTx/>
              <a:latin typeface="Bahnschrift SemiBold SemiConden" panose="020B0502040204020203" pitchFamily="34" charset="0"/>
            </a:endParaRPr>
          </a:p>
        </p:txBody>
      </p:sp>
      <p:pic>
        <p:nvPicPr>
          <p:cNvPr id="28674" name="Picture 2" descr="https://static0.gamerantimages.com/wordpress/wp-content/uploads/2022/01/super-mario-pixel-art.jpg">
            <a:extLst>
              <a:ext uri="{FF2B5EF4-FFF2-40B4-BE49-F238E27FC236}">
                <a16:creationId xmlns:a16="http://schemas.microsoft.com/office/drawing/2014/main" id="{E84034B9-ED5E-433C-A1DB-4D2122756B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2786419"/>
            <a:ext cx="60960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8074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7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Run-Length Encoding</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5867401"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The format is: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[number of consecutive cells with same </a:t>
            </a:r>
            <a:r>
              <a:rPr lang="en-US" sz="2800" dirty="0" err="1">
                <a:solidFill>
                  <a:prstClr val="white"/>
                </a:solidFill>
                <a:latin typeface="Bahnschrift SemiBold SemiConden" panose="020B0502040204020203" pitchFamily="34" charset="0"/>
              </a:rPr>
              <a:t>colour</a:t>
            </a:r>
            <a:r>
              <a:rPr lang="en-US" sz="2800" dirty="0">
                <a:solidFill>
                  <a:prstClr val="white"/>
                </a:solidFill>
                <a:latin typeface="Bahnschrift SemiBold SemiConden" panose="020B0502040204020203" pitchFamily="34" charset="0"/>
              </a:rPr>
              <a:t>] [</a:t>
            </a:r>
            <a:r>
              <a:rPr lang="en-US" sz="2800" dirty="0" err="1">
                <a:solidFill>
                  <a:prstClr val="white"/>
                </a:solidFill>
                <a:latin typeface="Bahnschrift SemiBold SemiConden" panose="020B0502040204020203" pitchFamily="34" charset="0"/>
              </a:rPr>
              <a:t>colour</a:t>
            </a:r>
            <a:r>
              <a:rPr lang="en-US" sz="2800" dirty="0">
                <a:solidFill>
                  <a:prstClr val="white"/>
                </a:solidFill>
                <a:latin typeface="Bahnschrift SemiBold SemiConden" panose="020B0502040204020203" pitchFamily="34" charset="0"/>
              </a:rPr>
              <a:t> value]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For example, this image may start something like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1000 blue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2 black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10</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white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aseline="0" dirty="0">
                <a:solidFill>
                  <a:prstClr val="white"/>
                </a:solidFill>
                <a:latin typeface="Bahnschrift SemiBold SemiConden" panose="020B0502040204020203" pitchFamily="34" charset="0"/>
              </a:rPr>
              <a:t>2</a:t>
            </a:r>
            <a:r>
              <a:rPr lang="en-US" sz="2800" dirty="0">
                <a:solidFill>
                  <a:prstClr val="white"/>
                </a:solidFill>
                <a:latin typeface="Bahnschrift SemiBold SemiConden" panose="020B0502040204020203" pitchFamily="34" charset="0"/>
              </a:rPr>
              <a:t> black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20 blue </a:t>
            </a:r>
            <a:r>
              <a:rPr lang="en-US" sz="2800" dirty="0" err="1">
                <a:solidFill>
                  <a:prstClr val="white"/>
                </a:solidFill>
                <a:latin typeface="Bahnschrift SemiBold SemiConden" panose="020B0502040204020203" pitchFamily="34" charset="0"/>
              </a:rPr>
              <a:t>etc</a:t>
            </a: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Note:</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t>
            </a:r>
            <a:r>
              <a:rPr kumimoji="0" lang="en-US" sz="2800" b="0" i="0" u="none" strike="noStrike" kern="1200" cap="none" spc="0" normalizeH="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values would be in binary</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28674" name="Picture 2" descr="https://static0.gamerantimages.com/wordpress/wp-content/uploads/2022/01/super-mario-pixel-art.jpg">
            <a:extLst>
              <a:ext uri="{FF2B5EF4-FFF2-40B4-BE49-F238E27FC236}">
                <a16:creationId xmlns:a16="http://schemas.microsoft.com/office/drawing/2014/main" id="{E84034B9-ED5E-433C-A1DB-4D2122756B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2786419"/>
            <a:ext cx="60960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16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5" end="5"/>
                                            </p:txEl>
                                          </p:spTgt>
                                        </p:tgtEl>
                                        <p:attrNameLst>
                                          <p:attrName>style.visibility</p:attrName>
                                        </p:attrNameLst>
                                      </p:cBhvr>
                                      <p:to>
                                        <p:strVal val="visible"/>
                                      </p:to>
                                    </p:set>
                                    <p:anim calcmode="lin" valueType="num">
                                      <p:cBhvr>
                                        <p:cTn id="35"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 calcmode="lin" valueType="num">
                                      <p:cBhvr>
                                        <p:cTn id="42"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24">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7" end="7"/>
                                            </p:txEl>
                                          </p:spTgt>
                                        </p:tgtEl>
                                        <p:attrNameLst>
                                          <p:attrName>style.visibility</p:attrName>
                                        </p:attrNameLst>
                                      </p:cBhvr>
                                      <p:to>
                                        <p:strVal val="visible"/>
                                      </p:to>
                                    </p:set>
                                    <p:anim calcmode="lin" valueType="num">
                                      <p:cBhvr>
                                        <p:cTn id="49"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24">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4">
                                            <p:txEl>
                                              <p:pRg st="8" end="8"/>
                                            </p:txEl>
                                          </p:spTgt>
                                        </p:tgtEl>
                                        <p:attrNameLst>
                                          <p:attrName>style.visibility</p:attrName>
                                        </p:attrNameLst>
                                      </p:cBhvr>
                                      <p:to>
                                        <p:strVal val="visible"/>
                                      </p:to>
                                    </p:set>
                                    <p:anim calcmode="lin" valueType="num">
                                      <p:cBhvr>
                                        <p:cTn id="56" dur="500" fill="hold"/>
                                        <p:tgtEl>
                                          <p:spTgt spid="24">
                                            <p:txEl>
                                              <p:pRg st="8" end="8"/>
                                            </p:txEl>
                                          </p:spTgt>
                                        </p:tgtEl>
                                        <p:attrNameLst>
                                          <p:attrName>ppt_w</p:attrName>
                                        </p:attrNameLst>
                                      </p:cBhvr>
                                      <p:tavLst>
                                        <p:tav tm="0">
                                          <p:val>
                                            <p:fltVal val="0"/>
                                          </p:val>
                                        </p:tav>
                                        <p:tav tm="100000">
                                          <p:val>
                                            <p:strVal val="#ppt_w"/>
                                          </p:val>
                                        </p:tav>
                                      </p:tavLst>
                                    </p:anim>
                                    <p:anim calcmode="lin" valueType="num">
                                      <p:cBhvr>
                                        <p:cTn id="57" dur="500" fill="hold"/>
                                        <p:tgtEl>
                                          <p:spTgt spid="24">
                                            <p:txEl>
                                              <p:pRg st="8" end="8"/>
                                            </p:txEl>
                                          </p:spTgt>
                                        </p:tgtEl>
                                        <p:attrNameLst>
                                          <p:attrName>ppt_h</p:attrName>
                                        </p:attrNameLst>
                                      </p:cBhvr>
                                      <p:tavLst>
                                        <p:tav tm="0">
                                          <p:val>
                                            <p:fltVal val="0"/>
                                          </p:val>
                                        </p:tav>
                                        <p:tav tm="100000">
                                          <p:val>
                                            <p:strVal val="#ppt_h"/>
                                          </p:val>
                                        </p:tav>
                                      </p:tavLst>
                                    </p:anim>
                                    <p:animEffect transition="in" filter="fade">
                                      <p:cBhvr>
                                        <p:cTn id="58" dur="500"/>
                                        <p:tgtEl>
                                          <p:spTgt spid="24">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24">
                                            <p:txEl>
                                              <p:pRg st="9" end="9"/>
                                            </p:txEl>
                                          </p:spTgt>
                                        </p:tgtEl>
                                        <p:attrNameLst>
                                          <p:attrName>style.visibility</p:attrName>
                                        </p:attrNameLst>
                                      </p:cBhvr>
                                      <p:to>
                                        <p:strVal val="visible"/>
                                      </p:to>
                                    </p:set>
                                    <p:anim calcmode="lin" valueType="num">
                                      <p:cBhvr>
                                        <p:cTn id="63" dur="500" fill="hold"/>
                                        <p:tgtEl>
                                          <p:spTgt spid="24">
                                            <p:txEl>
                                              <p:pRg st="9" end="9"/>
                                            </p:txEl>
                                          </p:spTgt>
                                        </p:tgtEl>
                                        <p:attrNameLst>
                                          <p:attrName>ppt_w</p:attrName>
                                        </p:attrNameLst>
                                      </p:cBhvr>
                                      <p:tavLst>
                                        <p:tav tm="0">
                                          <p:val>
                                            <p:fltVal val="0"/>
                                          </p:val>
                                        </p:tav>
                                        <p:tav tm="100000">
                                          <p:val>
                                            <p:strVal val="#ppt_w"/>
                                          </p:val>
                                        </p:tav>
                                      </p:tavLst>
                                    </p:anim>
                                    <p:anim calcmode="lin" valueType="num">
                                      <p:cBhvr>
                                        <p:cTn id="64" dur="500" fill="hold"/>
                                        <p:tgtEl>
                                          <p:spTgt spid="24">
                                            <p:txEl>
                                              <p:pRg st="9" end="9"/>
                                            </p:txEl>
                                          </p:spTgt>
                                        </p:tgtEl>
                                        <p:attrNameLst>
                                          <p:attrName>ppt_h</p:attrName>
                                        </p:attrNameLst>
                                      </p:cBhvr>
                                      <p:tavLst>
                                        <p:tav tm="0">
                                          <p:val>
                                            <p:fltVal val="0"/>
                                          </p:val>
                                        </p:tav>
                                        <p:tav tm="100000">
                                          <p:val>
                                            <p:strVal val="#ppt_h"/>
                                          </p:val>
                                        </p:tav>
                                      </p:tavLst>
                                    </p:anim>
                                    <p:animEffect transition="in" filter="fade">
                                      <p:cBhvr>
                                        <p:cTn id="65" dur="500"/>
                                        <p:tgtEl>
                                          <p:spTgt spid="2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7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8357192"/>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Black &amp; White vs </a:t>
            </a:r>
            <a:r>
              <a:rPr kumimoji="0" lang="en-US" sz="40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Images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Do </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you remember how many bits we need per pixel to store a black &amp; white image?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Only </a:t>
            </a:r>
            <a:r>
              <a:rPr kumimoji="0" lang="en-US" sz="28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1</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e.g. black = 0; white =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For </a:t>
            </a:r>
            <a:r>
              <a:rPr kumimoji="0" lang="en-US" sz="2800" b="0" i="0" u="none" strike="noStrike" kern="1200" cap="none" spc="0" normalizeH="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usually 8, 16, 24 or 32 bits would be used per pixel</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203517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7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When does run-length encoding work well?</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1023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Here are 4 images – how</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do you think they would be ordered in terms of file size, from smallest to biggest &amp; why?</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pic>
        <p:nvPicPr>
          <p:cNvPr id="4" name="Picture 3">
            <a:extLst>
              <a:ext uri="{FF2B5EF4-FFF2-40B4-BE49-F238E27FC236}">
                <a16:creationId xmlns:a16="http://schemas.microsoft.com/office/drawing/2014/main" id="{AE03EFBB-9C81-478A-BB46-718FD527B9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2151" y="4641995"/>
            <a:ext cx="1981200" cy="1981200"/>
          </a:xfrm>
          <a:prstGeom prst="rect">
            <a:avLst/>
          </a:prstGeom>
        </p:spPr>
      </p:pic>
      <p:pic>
        <p:nvPicPr>
          <p:cNvPr id="7" name="Picture 6">
            <a:extLst>
              <a:ext uri="{FF2B5EF4-FFF2-40B4-BE49-F238E27FC236}">
                <a16:creationId xmlns:a16="http://schemas.microsoft.com/office/drawing/2014/main" id="{34A8DC3C-5DF2-4772-9DA9-4C9C42CAB4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901" y="4641995"/>
            <a:ext cx="1981200" cy="1981200"/>
          </a:xfrm>
          <a:prstGeom prst="rect">
            <a:avLst/>
          </a:prstGeom>
        </p:spPr>
      </p:pic>
      <p:pic>
        <p:nvPicPr>
          <p:cNvPr id="9" name="Picture 8">
            <a:extLst>
              <a:ext uri="{FF2B5EF4-FFF2-40B4-BE49-F238E27FC236}">
                <a16:creationId xmlns:a16="http://schemas.microsoft.com/office/drawing/2014/main" id="{AA328B2B-3378-49F1-9A4E-DCB60249847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10350" y="4641995"/>
            <a:ext cx="1981200" cy="1981200"/>
          </a:xfrm>
          <a:prstGeom prst="rect">
            <a:avLst/>
          </a:prstGeom>
        </p:spPr>
      </p:pic>
      <p:pic>
        <p:nvPicPr>
          <p:cNvPr id="11" name="Picture 10">
            <a:extLst>
              <a:ext uri="{FF2B5EF4-FFF2-40B4-BE49-F238E27FC236}">
                <a16:creationId xmlns:a16="http://schemas.microsoft.com/office/drawing/2014/main" id="{E89E31FC-BB8E-4D8B-9221-A043D5F82D1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00451" y="4641995"/>
            <a:ext cx="1981200" cy="1981200"/>
          </a:xfrm>
          <a:prstGeom prst="rect">
            <a:avLst/>
          </a:prstGeom>
        </p:spPr>
      </p:pic>
      <p:sp>
        <p:nvSpPr>
          <p:cNvPr id="14" name="Rectangle 13">
            <a:extLst>
              <a:ext uri="{FF2B5EF4-FFF2-40B4-BE49-F238E27FC236}">
                <a16:creationId xmlns:a16="http://schemas.microsoft.com/office/drawing/2014/main" id="{69E70FE1-26EE-45B7-B069-845364566904}"/>
              </a:ext>
            </a:extLst>
          </p:cNvPr>
          <p:cNvSpPr/>
          <p:nvPr/>
        </p:nvSpPr>
        <p:spPr>
          <a:xfrm>
            <a:off x="0" y="2047124"/>
            <a:ext cx="2647950" cy="25948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1</a:t>
            </a:r>
            <a:r>
              <a:rPr kumimoji="0" lang="en-US" sz="2800" b="0" i="0" u="none" strike="noStrike" kern="1200" cap="none" spc="0" normalizeH="0" baseline="30000" noProof="0" dirty="0">
                <a:ln>
                  <a:noFill/>
                </a:ln>
                <a:solidFill>
                  <a:srgbClr val="00CC00"/>
                </a:solidFill>
                <a:effectLst/>
                <a:uLnTx/>
                <a:uFillTx/>
                <a:latin typeface="Bahnschrift SemiBold SemiConden" panose="020B0502040204020203" pitchFamily="34" charset="0"/>
                <a:ea typeface="+mn-ea"/>
                <a:cs typeface="+mn-cs"/>
              </a:rPr>
              <a:t>st</a:t>
            </a:r>
            <a:r>
              <a:rPr kumimoji="0" lang="en-US" sz="2800" b="0" i="0" u="none" strike="noStrike" kern="1200" cap="none" spc="0" normalizeH="0" baseline="30000" noProof="0" dirty="0">
                <a:ln>
                  <a:noFill/>
                </a:ln>
                <a:solidFill>
                  <a:prstClr val="white"/>
                </a:solidFill>
                <a:effectLst/>
                <a:uLnTx/>
                <a:uFillTx/>
                <a:latin typeface="Bahnschrift SemiBold SemiConden" panose="020B0502040204020203" pitchFamily="34" charset="0"/>
                <a:ea typeface="+mn-ea"/>
                <a:cs typeface="+mn-cs"/>
              </a:rPr>
              <a:t> </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(32KB)</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Horizontal repeats &amp; </a:t>
            </a:r>
            <a:r>
              <a:rPr lang="en-US" sz="2800" dirty="0" err="1">
                <a:solidFill>
                  <a:prstClr val="white"/>
                </a:solidFill>
                <a:latin typeface="Bahnschrift SemiBold SemiConden" panose="020B0502040204020203" pitchFamily="34" charset="0"/>
              </a:rPr>
              <a:t>b&amp;w</a:t>
            </a:r>
            <a:r>
              <a:rPr lang="en-US" sz="2800" dirty="0">
                <a:solidFill>
                  <a:prstClr val="white"/>
                </a:solidFill>
                <a:latin typeface="Bahnschrift SemiBold SemiConden" panose="020B0502040204020203" pitchFamily="34" charset="0"/>
              </a:rPr>
              <a:t> = good for RLE</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
        <p:nvSpPr>
          <p:cNvPr id="15" name="Rectangle 14">
            <a:extLst>
              <a:ext uri="{FF2B5EF4-FFF2-40B4-BE49-F238E27FC236}">
                <a16:creationId xmlns:a16="http://schemas.microsoft.com/office/drawing/2014/main" id="{B35AE8C3-55C7-4269-A78B-1E6A4D660BCA}"/>
              </a:ext>
            </a:extLst>
          </p:cNvPr>
          <p:cNvSpPr/>
          <p:nvPr/>
        </p:nvSpPr>
        <p:spPr>
          <a:xfrm>
            <a:off x="9201149" y="2236560"/>
            <a:ext cx="2647950" cy="24054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B0F0"/>
                </a:solidFill>
                <a:effectLst/>
                <a:uLnTx/>
                <a:uFillTx/>
                <a:latin typeface="Bahnschrift SemiBold SemiConden" panose="020B0502040204020203" pitchFamily="34" charset="0"/>
                <a:ea typeface="+mn-ea"/>
                <a:cs typeface="+mn-cs"/>
              </a:rPr>
              <a:t>2</a:t>
            </a:r>
            <a:r>
              <a:rPr kumimoji="0" lang="en-US" sz="2800" b="0" i="0" u="none" strike="noStrike" kern="1200" cap="none" spc="0" normalizeH="0" baseline="30000" noProof="0" dirty="0">
                <a:ln>
                  <a:noFill/>
                </a:ln>
                <a:solidFill>
                  <a:srgbClr val="00B0F0"/>
                </a:solidFill>
                <a:effectLst/>
                <a:uLnTx/>
                <a:uFillTx/>
                <a:latin typeface="Bahnschrift SemiBold SemiConden" panose="020B0502040204020203" pitchFamily="34" charset="0"/>
                <a:ea typeface="+mn-ea"/>
                <a:cs typeface="+mn-cs"/>
              </a:rPr>
              <a:t>nd</a:t>
            </a:r>
            <a:r>
              <a:rPr kumimoji="0" lang="en-US" sz="2800" b="0" i="0" u="none" strike="noStrike" kern="1200" cap="none" spc="0" normalizeH="0" baseline="30000" noProof="0" dirty="0">
                <a:ln>
                  <a:noFill/>
                </a:ln>
                <a:solidFill>
                  <a:prstClr val="white"/>
                </a:solidFill>
                <a:effectLst/>
                <a:uLnTx/>
                <a:uFillTx/>
                <a:latin typeface="Bahnschrift SemiBold SemiConden" panose="020B0502040204020203" pitchFamily="34" charset="0"/>
                <a:ea typeface="+mn-ea"/>
                <a:cs typeface="+mn-cs"/>
              </a:rPr>
              <a:t> </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(41KB)</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B&amp;W = good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noProof="0" dirty="0">
                <a:solidFill>
                  <a:prstClr val="white"/>
                </a:solidFill>
                <a:latin typeface="Bahnschrift SemiBold SemiConden" panose="020B0502040204020203" pitchFamily="34" charset="0"/>
              </a:rPr>
              <a:t>RLE doesn’t work for vertical repeats = bad</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
        <p:nvSpPr>
          <p:cNvPr id="16" name="Rectangle 15">
            <a:extLst>
              <a:ext uri="{FF2B5EF4-FFF2-40B4-BE49-F238E27FC236}">
                <a16:creationId xmlns:a16="http://schemas.microsoft.com/office/drawing/2014/main" id="{61E59409-15A2-43D8-A25E-BA02BB68A299}"/>
              </a:ext>
            </a:extLst>
          </p:cNvPr>
          <p:cNvSpPr/>
          <p:nvPr/>
        </p:nvSpPr>
        <p:spPr>
          <a:xfrm>
            <a:off x="6276975" y="1924575"/>
            <a:ext cx="2647950" cy="27637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C000"/>
                </a:solidFill>
                <a:effectLst/>
                <a:uLnTx/>
                <a:uFillTx/>
                <a:latin typeface="Bahnschrift SemiBold SemiConden" panose="020B0502040204020203" pitchFamily="34" charset="0"/>
                <a:ea typeface="+mn-ea"/>
                <a:cs typeface="+mn-cs"/>
              </a:rPr>
              <a:t>3</a:t>
            </a:r>
            <a:r>
              <a:rPr kumimoji="0" lang="en-US" sz="2800" b="0" i="0" u="none" strike="noStrike" kern="1200" cap="none" spc="0" normalizeH="0" baseline="30000" noProof="0" dirty="0">
                <a:ln>
                  <a:noFill/>
                </a:ln>
                <a:solidFill>
                  <a:srgbClr val="FFC000"/>
                </a:solidFill>
                <a:effectLst/>
                <a:uLnTx/>
                <a:uFillTx/>
                <a:latin typeface="Bahnschrift SemiBold SemiConden" panose="020B0502040204020203" pitchFamily="34" charset="0"/>
                <a:ea typeface="+mn-ea"/>
                <a:cs typeface="+mn-cs"/>
              </a:rPr>
              <a:t>rd</a:t>
            </a: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(68KB)</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Bahnschrift SemiBold SemiConden" panose="020B0502040204020203" pitchFamily="34" charset="0"/>
              </a:rPr>
              <a:t>Horizontal repeats = good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err="1">
                <a:ln>
                  <a:noFill/>
                </a:ln>
                <a:solidFill>
                  <a:prstClr val="white"/>
                </a:solidFill>
                <a:effectLst/>
                <a:uLnTx/>
                <a:uFillTx/>
                <a:latin typeface="Bahnschrift SemiBold SemiConden" panose="020B0502040204020203" pitchFamily="34" charset="0"/>
                <a:ea typeface="+mn-ea"/>
                <a:cs typeface="+mn-cs"/>
              </a:rPr>
              <a:t>Colour</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bad</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
        <p:nvSpPr>
          <p:cNvPr id="17" name="Rectangle 16">
            <a:extLst>
              <a:ext uri="{FF2B5EF4-FFF2-40B4-BE49-F238E27FC236}">
                <a16:creationId xmlns:a16="http://schemas.microsoft.com/office/drawing/2014/main" id="{D7FCBBFE-0162-4B3D-9838-564AD4F0E0EF}"/>
              </a:ext>
            </a:extLst>
          </p:cNvPr>
          <p:cNvSpPr/>
          <p:nvPr/>
        </p:nvSpPr>
        <p:spPr>
          <a:xfrm>
            <a:off x="3267076" y="1962675"/>
            <a:ext cx="2647950" cy="27637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Bahnschrift SemiBold SemiConden" panose="020B0502040204020203" pitchFamily="34" charset="0"/>
                <a:ea typeface="+mn-ea"/>
                <a:cs typeface="+mn-cs"/>
              </a:rPr>
              <a:t>4</a:t>
            </a:r>
            <a:r>
              <a:rPr kumimoji="0" lang="en-US" sz="2800" b="0" i="0" u="none" strike="noStrike" kern="1200" cap="none" spc="0" normalizeH="0" baseline="30000" noProof="0" dirty="0">
                <a:ln>
                  <a:noFill/>
                </a:ln>
                <a:solidFill>
                  <a:srgbClr val="FF0000"/>
                </a:solidFill>
                <a:effectLst/>
                <a:uLnTx/>
                <a:uFillTx/>
                <a:latin typeface="Bahnschrift SemiBold SemiConden" panose="020B0502040204020203" pitchFamily="34" charset="0"/>
                <a:ea typeface="+mn-ea"/>
                <a:cs typeface="+mn-cs"/>
              </a:rPr>
              <a:t>th</a:t>
            </a: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(593KB)</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err="1">
                <a:solidFill>
                  <a:prstClr val="white"/>
                </a:solidFill>
                <a:latin typeface="Bahnschrift SemiBold SemiConden" panose="020B0502040204020203" pitchFamily="34" charset="0"/>
              </a:rPr>
              <a:t>Colour</a:t>
            </a:r>
            <a:r>
              <a:rPr lang="en-US" sz="2800" dirty="0">
                <a:solidFill>
                  <a:prstClr val="white"/>
                </a:solidFill>
                <a:latin typeface="Bahnschrift SemiBold SemiConden" panose="020B0502040204020203" pitchFamily="34" charset="0"/>
              </a:rPr>
              <a:t> &amp; low opportunity for RLE</a:t>
            </a:r>
            <a:endPar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389298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 calcmode="lin" valueType="num">
                                      <p:cBhvr>
                                        <p:cTn id="14"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4">
                                            <p:txEl>
                                              <p:pRg st="1" end="1"/>
                                            </p:txEl>
                                          </p:spTgt>
                                        </p:tgtEl>
                                        <p:attrNameLst>
                                          <p:attrName>style.visibility</p:attrName>
                                        </p:attrNameLst>
                                      </p:cBhvr>
                                      <p:to>
                                        <p:strVal val="visible"/>
                                      </p:to>
                                    </p:set>
                                    <p:anim calcmode="lin" valueType="num">
                                      <p:cBhvr>
                                        <p:cTn id="21" dur="500" fill="hold"/>
                                        <p:tgtEl>
                                          <p:spTgt spid="14">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14">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1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xEl>
                                              <p:pRg st="0" end="0"/>
                                            </p:txEl>
                                          </p:spTgt>
                                        </p:tgtEl>
                                        <p:attrNameLst>
                                          <p:attrName>style.visibility</p:attrName>
                                        </p:attrNameLst>
                                      </p:cBhvr>
                                      <p:to>
                                        <p:strVal val="visible"/>
                                      </p:to>
                                    </p:set>
                                    <p:anim calcmode="lin" valueType="num">
                                      <p:cBhvr>
                                        <p:cTn id="28"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30" dur="500"/>
                                        <p:tgtEl>
                                          <p:spTgt spid="15">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5">
                                            <p:txEl>
                                              <p:pRg st="1" end="1"/>
                                            </p:txEl>
                                          </p:spTgt>
                                        </p:tgtEl>
                                        <p:attrNameLst>
                                          <p:attrName>style.visibility</p:attrName>
                                        </p:attrNameLst>
                                      </p:cBhvr>
                                      <p:to>
                                        <p:strVal val="visible"/>
                                      </p:to>
                                    </p:set>
                                    <p:anim calcmode="lin" valueType="num">
                                      <p:cBhvr>
                                        <p:cTn id="35" dur="500" fill="hold"/>
                                        <p:tgtEl>
                                          <p:spTgt spid="15">
                                            <p:txEl>
                                              <p:pRg st="1" end="1"/>
                                            </p:txEl>
                                          </p:spTgt>
                                        </p:tgtEl>
                                        <p:attrNameLst>
                                          <p:attrName>ppt_w</p:attrName>
                                        </p:attrNameLst>
                                      </p:cBhvr>
                                      <p:tavLst>
                                        <p:tav tm="0">
                                          <p:val>
                                            <p:fltVal val="0"/>
                                          </p:val>
                                        </p:tav>
                                        <p:tav tm="100000">
                                          <p:val>
                                            <p:strVal val="#ppt_w"/>
                                          </p:val>
                                        </p:tav>
                                      </p:tavLst>
                                    </p:anim>
                                    <p:anim calcmode="lin" valueType="num">
                                      <p:cBhvr>
                                        <p:cTn id="36" dur="500" fill="hold"/>
                                        <p:tgtEl>
                                          <p:spTgt spid="15">
                                            <p:txEl>
                                              <p:pRg st="1" end="1"/>
                                            </p:txEl>
                                          </p:spTgt>
                                        </p:tgtEl>
                                        <p:attrNameLst>
                                          <p:attrName>ppt_h</p:attrName>
                                        </p:attrNameLst>
                                      </p:cBhvr>
                                      <p:tavLst>
                                        <p:tav tm="0">
                                          <p:val>
                                            <p:fltVal val="0"/>
                                          </p:val>
                                        </p:tav>
                                        <p:tav tm="100000">
                                          <p:val>
                                            <p:strVal val="#ppt_h"/>
                                          </p:val>
                                        </p:tav>
                                      </p:tavLst>
                                    </p:anim>
                                    <p:animEffect transition="in" filter="fade">
                                      <p:cBhvr>
                                        <p:cTn id="37" dur="500"/>
                                        <p:tgtEl>
                                          <p:spTgt spid="1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5">
                                            <p:txEl>
                                              <p:pRg st="2" end="2"/>
                                            </p:txEl>
                                          </p:spTgt>
                                        </p:tgtEl>
                                        <p:attrNameLst>
                                          <p:attrName>style.visibility</p:attrName>
                                        </p:attrNameLst>
                                      </p:cBhvr>
                                      <p:to>
                                        <p:strVal val="visible"/>
                                      </p:to>
                                    </p:set>
                                    <p:anim calcmode="lin" valueType="num">
                                      <p:cBhvr>
                                        <p:cTn id="42" dur="5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43" dur="500" fill="hold"/>
                                        <p:tgtEl>
                                          <p:spTgt spid="15">
                                            <p:txEl>
                                              <p:pRg st="2" end="2"/>
                                            </p:txEl>
                                          </p:spTgt>
                                        </p:tgtEl>
                                        <p:attrNameLst>
                                          <p:attrName>ppt_h</p:attrName>
                                        </p:attrNameLst>
                                      </p:cBhvr>
                                      <p:tavLst>
                                        <p:tav tm="0">
                                          <p:val>
                                            <p:fltVal val="0"/>
                                          </p:val>
                                        </p:tav>
                                        <p:tav tm="100000">
                                          <p:val>
                                            <p:strVal val="#ppt_h"/>
                                          </p:val>
                                        </p:tav>
                                      </p:tavLst>
                                    </p:anim>
                                    <p:animEffect transition="in" filter="fade">
                                      <p:cBhvr>
                                        <p:cTn id="44" dur="500"/>
                                        <p:tgtEl>
                                          <p:spTgt spid="15">
                                            <p:txEl>
                                              <p:pRg st="2" end="2"/>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xEl>
                                              <p:pRg st="0" end="0"/>
                                            </p:txEl>
                                          </p:spTgt>
                                        </p:tgtEl>
                                        <p:attrNameLst>
                                          <p:attrName>style.visibility</p:attrName>
                                        </p:attrNameLst>
                                      </p:cBhvr>
                                      <p:to>
                                        <p:strVal val="visible"/>
                                      </p:to>
                                    </p:set>
                                    <p:anim calcmode="lin" valueType="num">
                                      <p:cBhvr>
                                        <p:cTn id="49"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51" dur="500"/>
                                        <p:tgtEl>
                                          <p:spTgt spid="16">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6">
                                            <p:txEl>
                                              <p:pRg st="1" end="1"/>
                                            </p:txEl>
                                          </p:spTgt>
                                        </p:tgtEl>
                                        <p:attrNameLst>
                                          <p:attrName>style.visibility</p:attrName>
                                        </p:attrNameLst>
                                      </p:cBhvr>
                                      <p:to>
                                        <p:strVal val="visible"/>
                                      </p:to>
                                    </p:set>
                                    <p:anim calcmode="lin" valueType="num">
                                      <p:cBhvr>
                                        <p:cTn id="56" dur="5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57" dur="500" fill="hold"/>
                                        <p:tgtEl>
                                          <p:spTgt spid="16">
                                            <p:txEl>
                                              <p:pRg st="1" end="1"/>
                                            </p:txEl>
                                          </p:spTgt>
                                        </p:tgtEl>
                                        <p:attrNameLst>
                                          <p:attrName>ppt_h</p:attrName>
                                        </p:attrNameLst>
                                      </p:cBhvr>
                                      <p:tavLst>
                                        <p:tav tm="0">
                                          <p:val>
                                            <p:fltVal val="0"/>
                                          </p:val>
                                        </p:tav>
                                        <p:tav tm="100000">
                                          <p:val>
                                            <p:strVal val="#ppt_h"/>
                                          </p:val>
                                        </p:tav>
                                      </p:tavLst>
                                    </p:anim>
                                    <p:animEffect transition="in" filter="fade">
                                      <p:cBhvr>
                                        <p:cTn id="58" dur="500"/>
                                        <p:tgtEl>
                                          <p:spTgt spid="16">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6">
                                            <p:txEl>
                                              <p:pRg st="2" end="2"/>
                                            </p:txEl>
                                          </p:spTgt>
                                        </p:tgtEl>
                                        <p:attrNameLst>
                                          <p:attrName>style.visibility</p:attrName>
                                        </p:attrNameLst>
                                      </p:cBhvr>
                                      <p:to>
                                        <p:strVal val="visible"/>
                                      </p:to>
                                    </p:set>
                                    <p:anim calcmode="lin" valueType="num">
                                      <p:cBhvr>
                                        <p:cTn id="63" dur="500" fill="hold"/>
                                        <p:tgtEl>
                                          <p:spTgt spid="16">
                                            <p:txEl>
                                              <p:pRg st="2" end="2"/>
                                            </p:txEl>
                                          </p:spTgt>
                                        </p:tgtEl>
                                        <p:attrNameLst>
                                          <p:attrName>ppt_w</p:attrName>
                                        </p:attrNameLst>
                                      </p:cBhvr>
                                      <p:tavLst>
                                        <p:tav tm="0">
                                          <p:val>
                                            <p:fltVal val="0"/>
                                          </p:val>
                                        </p:tav>
                                        <p:tav tm="100000">
                                          <p:val>
                                            <p:strVal val="#ppt_w"/>
                                          </p:val>
                                        </p:tav>
                                      </p:tavLst>
                                    </p:anim>
                                    <p:anim calcmode="lin" valueType="num">
                                      <p:cBhvr>
                                        <p:cTn id="64" dur="500" fill="hold"/>
                                        <p:tgtEl>
                                          <p:spTgt spid="16">
                                            <p:txEl>
                                              <p:pRg st="2" end="2"/>
                                            </p:txEl>
                                          </p:spTgt>
                                        </p:tgtEl>
                                        <p:attrNameLst>
                                          <p:attrName>ppt_h</p:attrName>
                                        </p:attrNameLst>
                                      </p:cBhvr>
                                      <p:tavLst>
                                        <p:tav tm="0">
                                          <p:val>
                                            <p:fltVal val="0"/>
                                          </p:val>
                                        </p:tav>
                                        <p:tav tm="100000">
                                          <p:val>
                                            <p:strVal val="#ppt_h"/>
                                          </p:val>
                                        </p:tav>
                                      </p:tavLst>
                                    </p:anim>
                                    <p:animEffect transition="in" filter="fade">
                                      <p:cBhvr>
                                        <p:cTn id="65" dur="500"/>
                                        <p:tgtEl>
                                          <p:spTgt spid="16">
                                            <p:txEl>
                                              <p:pRg st="2" end="2"/>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17">
                                            <p:txEl>
                                              <p:pRg st="0" end="0"/>
                                            </p:txEl>
                                          </p:spTgt>
                                        </p:tgtEl>
                                        <p:attrNameLst>
                                          <p:attrName>style.visibility</p:attrName>
                                        </p:attrNameLst>
                                      </p:cBhvr>
                                      <p:to>
                                        <p:strVal val="visible"/>
                                      </p:to>
                                    </p:set>
                                    <p:anim calcmode="lin" valueType="num">
                                      <p:cBhvr>
                                        <p:cTn id="70" dur="5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17">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17">
                                            <p:txEl>
                                              <p:pRg st="0" end="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17">
                                            <p:txEl>
                                              <p:pRg st="1" end="1"/>
                                            </p:txEl>
                                          </p:spTgt>
                                        </p:tgtEl>
                                        <p:attrNameLst>
                                          <p:attrName>style.visibility</p:attrName>
                                        </p:attrNameLst>
                                      </p:cBhvr>
                                      <p:to>
                                        <p:strVal val="visible"/>
                                      </p:to>
                                    </p:set>
                                    <p:anim calcmode="lin" valueType="num">
                                      <p:cBhvr>
                                        <p:cTn id="77" dur="500" fill="hold"/>
                                        <p:tgtEl>
                                          <p:spTgt spid="17">
                                            <p:txEl>
                                              <p:pRg st="1" end="1"/>
                                            </p:txEl>
                                          </p:spTgt>
                                        </p:tgtEl>
                                        <p:attrNameLst>
                                          <p:attrName>ppt_w</p:attrName>
                                        </p:attrNameLst>
                                      </p:cBhvr>
                                      <p:tavLst>
                                        <p:tav tm="0">
                                          <p:val>
                                            <p:fltVal val="0"/>
                                          </p:val>
                                        </p:tav>
                                        <p:tav tm="100000">
                                          <p:val>
                                            <p:strVal val="#ppt_w"/>
                                          </p:val>
                                        </p:tav>
                                      </p:tavLst>
                                    </p:anim>
                                    <p:anim calcmode="lin" valueType="num">
                                      <p:cBhvr>
                                        <p:cTn id="78" dur="500" fill="hold"/>
                                        <p:tgtEl>
                                          <p:spTgt spid="17">
                                            <p:txEl>
                                              <p:pRg st="1" end="1"/>
                                            </p:txEl>
                                          </p:spTgt>
                                        </p:tgtEl>
                                        <p:attrNameLst>
                                          <p:attrName>ppt_h</p:attrName>
                                        </p:attrNameLst>
                                      </p:cBhvr>
                                      <p:tavLst>
                                        <p:tav tm="0">
                                          <p:val>
                                            <p:fltVal val="0"/>
                                          </p:val>
                                        </p:tav>
                                        <p:tav tm="100000">
                                          <p:val>
                                            <p:strVal val="#ppt_h"/>
                                          </p:val>
                                        </p:tav>
                                      </p:tavLst>
                                    </p:anim>
                                    <p:animEffect transition="in" filter="fade">
                                      <p:cBhvr>
                                        <p:cTn id="79" dur="500"/>
                                        <p:tgtEl>
                                          <p:spTgt spid="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4" grpId="0" build="p"/>
      <p:bldP spid="15" grpId="0" build="p"/>
      <p:bldP spid="16" grpId="0" build="p"/>
      <p:bldP spid="17" grpId="0" build="p"/>
    </p:bldLst>
  </p:timing>
</p:sld>
</file>

<file path=ppt/slides/slide27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Run-length encoding &amp; photos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29337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Likewise, do you think run-length encoding will work well for photos?</a:t>
            </a:r>
          </a:p>
        </p:txBody>
      </p:sp>
      <p:pic>
        <p:nvPicPr>
          <p:cNvPr id="35842" name="Picture 2" descr="https://www.adorama.com/alc/wp-content/uploads/2018/11/landscape-photography-tips-yosemite-valley-feature.jpg">
            <a:extLst>
              <a:ext uri="{FF2B5EF4-FFF2-40B4-BE49-F238E27FC236}">
                <a16:creationId xmlns:a16="http://schemas.microsoft.com/office/drawing/2014/main" id="{A39F8949-A20D-41E1-A91F-0A3943EA95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0381" y="2223083"/>
            <a:ext cx="6091237" cy="3435375"/>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A880EC14-354A-42A5-9F53-7F4CB56369A0}"/>
              </a:ext>
            </a:extLst>
          </p:cNvPr>
          <p:cNvSpPr/>
          <p:nvPr/>
        </p:nvSpPr>
        <p:spPr>
          <a:xfrm>
            <a:off x="9199958" y="1023562"/>
            <a:ext cx="29337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Bahnschrift SemiBold SemiConden" panose="020B0502040204020203" pitchFamily="34" charset="0"/>
                <a:ea typeface="+mn-ea"/>
                <a:cs typeface="+mn-cs"/>
              </a:rPr>
              <a:t>No</a:t>
            </a: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 since very few consecutive pixels will be identical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e.g. #FFFFFF</a:t>
            </a:r>
            <a:r>
              <a:rPr kumimoji="0" lang="en-US" sz="28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vs #FFFFF</a:t>
            </a:r>
            <a:r>
              <a:rPr kumimoji="0" lang="en-US" sz="2800" b="0" i="0" u="none" strike="noStrike" kern="1200" cap="none" spc="0" normalizeH="0" noProof="0" dirty="0">
                <a:ln>
                  <a:noFill/>
                </a:ln>
                <a:solidFill>
                  <a:srgbClr val="FF0000"/>
                </a:solidFill>
                <a:effectLst/>
                <a:uLnTx/>
                <a:uFillTx/>
                <a:latin typeface="Bahnschrift SemiBold SemiConden" panose="020B0502040204020203" pitchFamily="34" charset="0"/>
                <a:ea typeface="+mn-ea"/>
                <a:cs typeface="+mn-cs"/>
              </a:rPr>
              <a:t>E</a:t>
            </a:r>
            <a:r>
              <a:rPr kumimoji="0" lang="en-US" sz="2800" b="0" i="0" u="none" strike="noStrike" kern="1200" cap="none" spc="0" normalizeH="0" noProof="0" dirty="0">
                <a:ln>
                  <a:noFill/>
                </a:ln>
                <a:solidFill>
                  <a:schemeClr val="bg1"/>
                </a:solidFill>
                <a:effectLst/>
                <a:uLnTx/>
                <a:uFillTx/>
                <a:latin typeface="Bahnschrift SemiBold SemiConden" panose="020B0502040204020203" pitchFamily="34" charset="0"/>
                <a:ea typeface="+mn-ea"/>
                <a:cs typeface="+mn-cs"/>
              </a:rPr>
              <a:t>, while they look the same to us, run-length encoding can’t be used</a:t>
            </a:r>
            <a:endParaRPr kumimoji="0" lang="en-US" sz="2800" b="0" i="0" u="none" strike="noStrike" kern="1200" cap="none" spc="0" normalizeH="0" baseline="0" noProof="0" dirty="0">
              <a:ln>
                <a:noFill/>
              </a:ln>
              <a:solidFill>
                <a:schemeClr val="bg1"/>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9511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 calcmode="lin" valueType="num">
                                      <p:cBhvr>
                                        <p:cTn id="14"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8">
                                            <p:txEl>
                                              <p:pRg st="2" end="2"/>
                                            </p:txEl>
                                          </p:spTgt>
                                        </p:tgtEl>
                                        <p:attrNameLst>
                                          <p:attrName>style.visibility</p:attrName>
                                        </p:attrNameLst>
                                      </p:cBhvr>
                                      <p:to>
                                        <p:strVal val="visible"/>
                                      </p:to>
                                    </p:set>
                                    <p:anim calcmode="lin" valueType="num">
                                      <p:cBhvr>
                                        <p:cTn id="21" dur="500" fill="hold"/>
                                        <p:tgtEl>
                                          <p:spTgt spid="18">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8">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18" grpId="0" build="p"/>
    </p:bldLst>
  </p:timing>
</p:sld>
</file>

<file path=ppt/slides/slide27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Run-length encoding &amp; photos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So, with this said, do you think RLE is a lossy or lossless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compression technique? (i.e. is some of the original data lost or not?)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It’s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lossless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e.g. if we have the RLE sequence 5 red, 10 orange, 3 blue, we can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reconstruct the original perfectly</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393726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7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Lossy Image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What was the formula</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for calculating an image’s </a:t>
            </a:r>
            <a:r>
              <a:rPr kumimoji="0" lang="en-US" sz="3200" b="0" i="0" u="none" strike="noStrike" kern="1200" cap="none" spc="0" normalizeH="0" noProof="0" dirty="0" err="1">
                <a:ln>
                  <a:noFill/>
                </a:ln>
                <a:solidFill>
                  <a:prstClr val="white"/>
                </a:solidFill>
                <a:effectLst/>
                <a:uLnTx/>
                <a:uFillTx/>
                <a:latin typeface="Bahnschrift SemiBold SemiConden" panose="020B0502040204020203" pitchFamily="34" charset="0"/>
                <a:ea typeface="+mn-ea"/>
                <a:cs typeface="+mn-cs"/>
              </a:rPr>
              <a:t>filesize</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00CC00"/>
                </a:solidFill>
                <a:latin typeface="Bahnschrift SemiBold SemiConden" panose="020B0502040204020203" pitchFamily="34" charset="0"/>
              </a:rPr>
              <a:t>r</a:t>
            </a:r>
            <a:r>
              <a:rPr lang="en-US" sz="3200" baseline="0" dirty="0">
                <a:solidFill>
                  <a:srgbClr val="00CC00"/>
                </a:solidFill>
                <a:latin typeface="Bahnschrift SemiBold SemiConden" panose="020B0502040204020203" pitchFamily="34" charset="0"/>
              </a:rPr>
              <a:t>esolution </a:t>
            </a:r>
            <a:r>
              <a:rPr lang="en-US" sz="3200" baseline="0" dirty="0">
                <a:solidFill>
                  <a:schemeClr val="bg1"/>
                </a:solidFill>
                <a:latin typeface="Bahnschrift SemiBold SemiConden" panose="020B0502040204020203" pitchFamily="34" charset="0"/>
              </a:rPr>
              <a:t>*</a:t>
            </a:r>
            <a:r>
              <a:rPr lang="en-US" sz="3200" baseline="0" dirty="0">
                <a:solidFill>
                  <a:srgbClr val="00CC00"/>
                </a:solidFill>
                <a:latin typeface="Bahnschrift SemiBold SemiConden" panose="020B0502040204020203" pitchFamily="34" charset="0"/>
              </a:rPr>
              <a:t> colour depth</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prstClr val="white"/>
                </a:solidFill>
                <a:latin typeface="Bahnschrift SemiBold SemiConden" panose="020B0502040204020203" pitchFamily="34" charset="0"/>
              </a:rPr>
              <a:t>Hence, how could we reduce the </a:t>
            </a:r>
            <a:r>
              <a:rPr lang="en-US" sz="3200" baseline="0" dirty="0" err="1">
                <a:solidFill>
                  <a:prstClr val="white"/>
                </a:solidFill>
                <a:latin typeface="Bahnschrift SemiBold SemiConden" panose="020B0502040204020203" pitchFamily="34" charset="0"/>
              </a:rPr>
              <a:t>filesize</a:t>
            </a:r>
            <a:r>
              <a:rPr lang="en-US" sz="3200" dirty="0">
                <a:solidFill>
                  <a:prstClr val="white"/>
                </a:solidFill>
                <a:latin typeface="Bahnschrift SemiBold SemiConden" panose="020B0502040204020203" pitchFamily="34" charset="0"/>
              </a:rPr>
              <a:t> of an image?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By</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reducing either the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resolution</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or </a:t>
            </a:r>
            <a:r>
              <a:rPr kumimoji="0" lang="en-US" sz="3200" b="0" i="0" u="none" strike="noStrike" kern="1200" cap="none" spc="0" normalizeH="0" noProof="0" dirty="0" err="1">
                <a:ln>
                  <a:noFill/>
                </a:ln>
                <a:solidFill>
                  <a:srgbClr val="FFC000"/>
                </a:solidFill>
                <a:effectLst/>
                <a:uLnTx/>
                <a:uFillTx/>
                <a:latin typeface="Bahnschrift SemiBold SemiConden" panose="020B0502040204020203" pitchFamily="34" charset="0"/>
                <a:ea typeface="+mn-ea"/>
                <a:cs typeface="+mn-cs"/>
              </a:rPr>
              <a:t>colour</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 (bit) depth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of the image</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816635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7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Lossless Audio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Huffman coding </a:t>
            </a: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 we will look at this later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It</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was originally developed for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ea typeface="+mn-ea"/>
                <a:cs typeface="+mn-cs"/>
              </a:rPr>
              <a:t>text compression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but can also be used for other formats too (since ultimately, all files are just 0’s &amp; 1’s)</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19365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7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Lossy Audio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Removing frequencies</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&amp; </a:t>
            </a:r>
            <a:r>
              <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a typeface="+mn-ea"/>
                <a:cs typeface="+mn-cs"/>
              </a:rPr>
              <a:t>low amplitudes</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inaudible to human ear – i.e. quiet sounds and very high/low frequencies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Starting with an </a:t>
            </a:r>
            <a:r>
              <a:rPr lang="en-US" sz="3200" noProof="0" dirty="0">
                <a:solidFill>
                  <a:srgbClr val="00B0F0"/>
                </a:solidFill>
                <a:latin typeface="Bahnschrift SemiBold SemiConden" panose="020B0502040204020203" pitchFamily="34" charset="0"/>
              </a:rPr>
              <a:t>average amplitude</a:t>
            </a:r>
            <a:r>
              <a:rPr lang="en-US" sz="3200" noProof="0" dirty="0">
                <a:solidFill>
                  <a:prstClr val="white"/>
                </a:solidFill>
                <a:latin typeface="Bahnschrift SemiBold SemiConden" panose="020B0502040204020203" pitchFamily="34" charset="0"/>
              </a:rPr>
              <a:t>, then </a:t>
            </a:r>
            <a:r>
              <a:rPr lang="en-US" sz="3200" noProof="0" dirty="0">
                <a:solidFill>
                  <a:srgbClr val="00B0F0"/>
                </a:solidFill>
                <a:latin typeface="Bahnschrift SemiBold SemiConden" panose="020B0502040204020203" pitchFamily="34" charset="0"/>
              </a:rPr>
              <a:t>storing the differences</a:t>
            </a:r>
            <a:r>
              <a:rPr lang="en-US" sz="3200" noProof="0" dirty="0">
                <a:solidFill>
                  <a:prstClr val="white"/>
                </a:solidFill>
                <a:latin typeface="Bahnschrift SemiBold SemiConden" panose="020B0502040204020203" pitchFamily="34" charset="0"/>
              </a:rPr>
              <a:t>, rather than the actual value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dirty="0">
              <a:ln>
                <a:noFill/>
              </a:ln>
              <a:solidFill>
                <a:prstClr val="white"/>
              </a:solidFill>
              <a:effectLst/>
              <a:uLnTx/>
              <a:uFillTx/>
              <a:latin typeface="Bahnschrift SemiBold SemiConden"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noProof="0" dirty="0">
                <a:solidFill>
                  <a:prstClr val="white"/>
                </a:solidFill>
                <a:latin typeface="Bahnschrift SemiBold SemiConden" panose="020B0502040204020203" pitchFamily="34" charset="0"/>
              </a:rPr>
              <a:t>For example, assume we start at 50db – 50.1 and 49.9 could be represented and +0.1 and -0.1 respectively – this would use fewer bits</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spTree>
    <p:extLst>
      <p:ext uri="{BB962C8B-B14F-4D97-AF65-F5344CB8AC3E}">
        <p14:creationId xmlns:p14="http://schemas.microsoft.com/office/powerpoint/2010/main" val="256150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7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Lossy Audio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Again,</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what is the formula for calculating the file size of an audio file?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rgbClr val="00B0F0"/>
                </a:solidFill>
                <a:latin typeface="Bahnschrift SemiBold SemiConden" panose="020B0502040204020203" pitchFamily="34" charset="0"/>
              </a:rPr>
              <a:t>sampling rate</a:t>
            </a:r>
            <a:r>
              <a:rPr lang="en-US" sz="3200" dirty="0">
                <a:solidFill>
                  <a:prstClr val="white"/>
                </a:solidFill>
                <a:latin typeface="Bahnschrift SemiBold SemiConden" panose="020B0502040204020203" pitchFamily="34" charset="0"/>
              </a:rPr>
              <a:t> * </a:t>
            </a:r>
            <a:r>
              <a:rPr lang="en-US" sz="3200" dirty="0">
                <a:solidFill>
                  <a:srgbClr val="00B0F0"/>
                </a:solidFill>
                <a:latin typeface="Bahnschrift SemiBold SemiConden" panose="020B0502040204020203" pitchFamily="34" charset="0"/>
              </a:rPr>
              <a:t>sampling resolution</a:t>
            </a:r>
            <a:r>
              <a:rPr lang="en-US" sz="3200" dirty="0">
                <a:solidFill>
                  <a:prstClr val="white"/>
                </a:solidFill>
                <a:latin typeface="Bahnschrift SemiBold SemiConden" panose="020B0502040204020203" pitchFamily="34" charset="0"/>
              </a:rPr>
              <a:t> * </a:t>
            </a:r>
            <a:r>
              <a:rPr lang="en-US" sz="3200" dirty="0">
                <a:solidFill>
                  <a:srgbClr val="00B0F0"/>
                </a:solidFill>
                <a:latin typeface="Bahnschrift SemiBold SemiConden" panose="020B0502040204020203" pitchFamily="34" charset="0"/>
              </a:rPr>
              <a:t>channels</a:t>
            </a:r>
            <a:r>
              <a:rPr lang="en-US" sz="3200" dirty="0">
                <a:solidFill>
                  <a:prstClr val="white"/>
                </a:solidFill>
                <a:latin typeface="Bahnschrift SemiBold SemiConden" panose="020B0502040204020203" pitchFamily="34" charset="0"/>
              </a:rPr>
              <a:t> * </a:t>
            </a:r>
            <a:r>
              <a:rPr lang="en-US" sz="3200" dirty="0">
                <a:solidFill>
                  <a:srgbClr val="00B0F0"/>
                </a:solidFill>
                <a:latin typeface="Bahnschrift SemiBold SemiConden" panose="020B0502040204020203" pitchFamily="34" charset="0"/>
              </a:rPr>
              <a:t>duration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[note: in exam questions, the number of channels will usually be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So we could reduce any, to get a smaller output file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dirty="0">
                <a:solidFill>
                  <a:prstClr val="white"/>
                </a:solidFill>
                <a:latin typeface="Bahnschrift SemiBold SemiConden" panose="020B0502040204020203" pitchFamily="34" charset="0"/>
              </a:rPr>
              <a:t>i.e. </a:t>
            </a:r>
            <a:r>
              <a:rPr lang="en-US" sz="3200" baseline="0" dirty="0">
                <a:solidFill>
                  <a:srgbClr val="00CC00"/>
                </a:solidFill>
                <a:latin typeface="Bahnschrift SemiBold SemiConden" panose="020B0502040204020203" pitchFamily="34" charset="0"/>
              </a:rPr>
              <a:t>halving sampling rate</a:t>
            </a:r>
            <a:r>
              <a:rPr lang="en-US" sz="3200" baseline="0" dirty="0">
                <a:solidFill>
                  <a:prstClr val="white"/>
                </a:solidFill>
                <a:latin typeface="Bahnschrift SemiBold SemiConden" panose="020B0502040204020203" pitchFamily="34" charset="0"/>
              </a:rPr>
              <a:t> = </a:t>
            </a:r>
            <a:r>
              <a:rPr lang="en-US" sz="3200" baseline="0" dirty="0">
                <a:solidFill>
                  <a:srgbClr val="00CC00"/>
                </a:solidFill>
                <a:latin typeface="Bahnschrift SemiBold SemiConden" panose="020B0502040204020203" pitchFamily="34" charset="0"/>
              </a:rPr>
              <a:t>half file</a:t>
            </a:r>
            <a:r>
              <a:rPr lang="en-US" sz="3200" dirty="0">
                <a:solidFill>
                  <a:srgbClr val="00CC00"/>
                </a:solidFill>
                <a:latin typeface="Bahnschrift SemiBold SemiConden" panose="020B0502040204020203" pitchFamily="34" charset="0"/>
              </a:rPr>
              <a:t> size</a:t>
            </a:r>
            <a:endParaRPr lang="en-US" sz="3200" baseline="0" dirty="0">
              <a:solidFill>
                <a:srgbClr val="00CC00"/>
              </a:solidFill>
              <a:latin typeface="Bahnschrift SemiBold SemiConden" panose="020B0502040204020203" pitchFamily="34" charset="0"/>
            </a:endParaRPr>
          </a:p>
        </p:txBody>
      </p:sp>
    </p:spTree>
    <p:extLst>
      <p:ext uri="{BB962C8B-B14F-4D97-AF65-F5344CB8AC3E}">
        <p14:creationId xmlns:p14="http://schemas.microsoft.com/office/powerpoint/2010/main" val="1726725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Lossless Video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Videos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are combination of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images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&amp;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a typeface="+mn-ea"/>
                <a:cs typeface="+mn-cs"/>
              </a:rPr>
              <a:t>audio</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 so </a:t>
            </a:r>
            <a:r>
              <a:rPr lang="en-US" sz="3200" dirty="0">
                <a:solidFill>
                  <a:prstClr val="white"/>
                </a:solidFill>
                <a:latin typeface="Bahnschrift SemiBold SemiConden" panose="020B0502040204020203" pitchFamily="34" charset="0"/>
              </a:rPr>
              <a:t>lossless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image &amp; audio compression can be used (e.g.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RLE</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 &amp;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ea typeface="+mn-ea"/>
                <a:cs typeface="+mn-cs"/>
              </a:rPr>
              <a:t>Huffman coding</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ea typeface="+mn-ea"/>
                <a:cs typeface="+mn-cs"/>
              </a:rPr>
              <a:t>)</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Sometimes frame doesn’t change (e.g. white text on black background playing for 10 seconds) – so we can </a:t>
            </a:r>
            <a:r>
              <a:rPr lang="en-US" sz="3200" dirty="0">
                <a:solidFill>
                  <a:srgbClr val="00CC00"/>
                </a:solidFill>
                <a:latin typeface="Bahnschrift SemiBold SemiConden" panose="020B0502040204020203" pitchFamily="34" charset="0"/>
              </a:rPr>
              <a:t>store a frame</a:t>
            </a:r>
            <a:r>
              <a:rPr lang="en-US" sz="3200" dirty="0">
                <a:solidFill>
                  <a:prstClr val="white"/>
                </a:solidFill>
                <a:latin typeface="Bahnschrift SemiBold SemiConden" panose="020B0502040204020203" pitchFamily="34" charset="0"/>
              </a:rPr>
              <a:t>, then the </a:t>
            </a:r>
            <a:r>
              <a:rPr lang="en-US" sz="3200" dirty="0">
                <a:solidFill>
                  <a:srgbClr val="00CC00"/>
                </a:solidFill>
                <a:latin typeface="Bahnschrift SemiBold SemiConden" panose="020B0502040204020203" pitchFamily="34" charset="0"/>
              </a:rPr>
              <a:t>number of frames it should repeat</a:t>
            </a:r>
            <a:r>
              <a:rPr lang="en-US" sz="3200" dirty="0">
                <a:solidFill>
                  <a:prstClr val="white"/>
                </a:solidFill>
                <a:latin typeface="Bahnschrift SemiBold SemiConden" panose="020B0502040204020203" pitchFamily="34" charset="0"/>
              </a:rPr>
              <a:t> for</a:t>
            </a:r>
          </a:p>
          <a:p>
            <a:pPr marL="457200" marR="0" lvl="0" indent="-4572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white"/>
                </a:solidFill>
                <a:latin typeface="Bahnschrift SemiBold SemiConden" panose="020B0502040204020203" pitchFamily="34" charset="0"/>
              </a:rPr>
              <a:t>Parts of frame may only change slightly from frame 1 </a:t>
            </a:r>
            <a:r>
              <a:rPr lang="en-US" sz="3200" dirty="0">
                <a:solidFill>
                  <a:prstClr val="white"/>
                </a:solidFill>
                <a:latin typeface="Bahnschrift SemiBold SemiConden" panose="020B0502040204020203" pitchFamily="34" charset="0"/>
                <a:sym typeface="Wingdings" panose="05000000000000000000" pitchFamily="2" charset="2"/>
              </a:rPr>
              <a:t> frame 2 – we can </a:t>
            </a:r>
            <a:r>
              <a:rPr lang="en-US" sz="3200" dirty="0">
                <a:solidFill>
                  <a:srgbClr val="00CC00"/>
                </a:solidFill>
                <a:latin typeface="Bahnschrift SemiBold SemiConden" panose="020B0502040204020203" pitchFamily="34" charset="0"/>
                <a:sym typeface="Wingdings" panose="05000000000000000000" pitchFamily="2" charset="2"/>
              </a:rPr>
              <a:t>simply store the changes</a:t>
            </a:r>
            <a:r>
              <a:rPr lang="en-US" sz="3200" dirty="0">
                <a:solidFill>
                  <a:prstClr val="white"/>
                </a:solidFill>
                <a:latin typeface="Bahnschrift SemiBold SemiConden" panose="020B0502040204020203" pitchFamily="34" charset="0"/>
                <a:sym typeface="Wingdings" panose="05000000000000000000" pitchFamily="2" charset="2"/>
              </a:rPr>
              <a:t>, rather than the whole frame</a:t>
            </a:r>
          </a:p>
        </p:txBody>
      </p:sp>
    </p:spTree>
    <p:extLst>
      <p:ext uri="{BB962C8B-B14F-4D97-AF65-F5344CB8AC3E}">
        <p14:creationId xmlns:p14="http://schemas.microsoft.com/office/powerpoint/2010/main" val="3511160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Lossless Video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a:t>
            </a:r>
            <a:r>
              <a:rPr lang="en-GB" sz="3200" dirty="0">
                <a:solidFill>
                  <a:prstClr val="white"/>
                </a:solidFill>
                <a:latin typeface="Bahnschrift SemiBold SemiConden" panose="020B0502040204020203" pitchFamily="34" charset="0"/>
                <a:sym typeface="Wingdings" panose="05000000000000000000" pitchFamily="2" charset="2"/>
              </a:rPr>
              <a:t>A two hour long 4k UHD movie like you might find on Netflix would be </a:t>
            </a:r>
            <a:r>
              <a:rPr lang="en-GB" sz="3200" dirty="0">
                <a:solidFill>
                  <a:srgbClr val="FF0000"/>
                </a:solidFill>
                <a:latin typeface="Bahnschrift SemiBold SemiConden" panose="020B0502040204020203" pitchFamily="34" charset="0"/>
                <a:sym typeface="Wingdings" panose="05000000000000000000" pitchFamily="2" charset="2"/>
              </a:rPr>
              <a:t>3400 GB</a:t>
            </a:r>
            <a:r>
              <a:rPr lang="en-GB" sz="3200" dirty="0">
                <a:solidFill>
                  <a:prstClr val="white"/>
                </a:solidFill>
                <a:latin typeface="Bahnschrift SemiBold SemiConden" panose="020B0502040204020203" pitchFamily="34" charset="0"/>
                <a:sym typeface="Wingdings" panose="05000000000000000000" pitchFamily="2" charset="2"/>
              </a:rPr>
              <a:t>” – yet using lossless compression, it can be shrunk to “about </a:t>
            </a:r>
            <a:r>
              <a:rPr lang="en-GB" sz="3200" dirty="0">
                <a:solidFill>
                  <a:srgbClr val="00CC00"/>
                </a:solidFill>
                <a:latin typeface="Bahnschrift SemiBold SemiConden" panose="020B0502040204020203" pitchFamily="34" charset="0"/>
                <a:sym typeface="Wingdings" panose="05000000000000000000" pitchFamily="2" charset="2"/>
              </a:rPr>
              <a:t>50GB</a:t>
            </a:r>
            <a:r>
              <a:rPr lang="en-GB" sz="3200" dirty="0">
                <a:solidFill>
                  <a:prstClr val="white"/>
                </a:solidFill>
                <a:latin typeface="Bahnschrift SemiBold SemiConden" panose="020B0502040204020203" pitchFamily="34" charset="0"/>
                <a:sym typeface="Wingdings" panose="05000000000000000000" pitchFamily="2" charset="2"/>
              </a:rPr>
              <a:t>”</a:t>
            </a:r>
          </a:p>
          <a:p>
            <a:pPr lvl="0" algn="ctr">
              <a:defRPr/>
            </a:pPr>
            <a:endParaRPr lang="en-US" sz="3200" dirty="0">
              <a:solidFill>
                <a:prstClr val="white"/>
              </a:solidFill>
              <a:latin typeface="Bahnschrift SemiBold SemiConden" panose="020B0502040204020203" pitchFamily="34" charset="0"/>
              <a:sym typeface="Wingdings" panose="05000000000000000000" pitchFamily="2" charset="2"/>
            </a:endParaRP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We can compress this even further using </a:t>
            </a:r>
            <a:r>
              <a:rPr lang="en-US" sz="3200" dirty="0">
                <a:solidFill>
                  <a:srgbClr val="FFC000"/>
                </a:solidFill>
                <a:latin typeface="Bahnschrift SemiBold SemiConden" panose="020B0502040204020203" pitchFamily="34" charset="0"/>
                <a:sym typeface="Wingdings" panose="05000000000000000000" pitchFamily="2" charset="2"/>
              </a:rPr>
              <a:t>lossy video compression</a:t>
            </a:r>
            <a:r>
              <a:rPr lang="en-US" sz="3200" dirty="0">
                <a:solidFill>
                  <a:prstClr val="white"/>
                </a:solidFill>
                <a:latin typeface="Bahnschrift SemiBold SemiConden" panose="020B0502040204020203" pitchFamily="34" charset="0"/>
                <a:sym typeface="Wingdings" panose="05000000000000000000" pitchFamily="2" charset="2"/>
              </a:rPr>
              <a:t>, but of course we will lose video quality</a:t>
            </a:r>
          </a:p>
        </p:txBody>
      </p:sp>
    </p:spTree>
    <p:extLst>
      <p:ext uri="{BB962C8B-B14F-4D97-AF65-F5344CB8AC3E}">
        <p14:creationId xmlns:p14="http://schemas.microsoft.com/office/powerpoint/2010/main" val="327349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prstClr val="white"/>
                </a:solidFill>
                <a:latin typeface="Bahnschrift SemiBold SemiConden" panose="020B0502040204020203" pitchFamily="34" charset="0"/>
              </a:rPr>
              <a:t>Video Lossy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2"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Again, can you remember the formula for calculating a video’s file size?</a:t>
            </a:r>
          </a:p>
          <a:p>
            <a:pPr lvl="0" algn="ctr">
              <a:defRPr/>
            </a:pPr>
            <a:endParaRPr lang="en-US" sz="3200" dirty="0">
              <a:solidFill>
                <a:prstClr val="white"/>
              </a:solidFill>
              <a:latin typeface="Bahnschrift SemiBold SemiConden" panose="020B0502040204020203" pitchFamily="34" charset="0"/>
              <a:sym typeface="Wingdings" panose="05000000000000000000" pitchFamily="2" charset="2"/>
            </a:endParaRPr>
          </a:p>
          <a:p>
            <a:pPr lvl="0" algn="ctr">
              <a:defRPr/>
            </a:pPr>
            <a:r>
              <a:rPr lang="en-US" sz="3200" dirty="0">
                <a:solidFill>
                  <a:srgbClr val="00B0F0"/>
                </a:solidFill>
                <a:latin typeface="Bahnschrift SemiBold SemiConden" panose="020B0502040204020203" pitchFamily="34" charset="0"/>
                <a:sym typeface="Wingdings" panose="05000000000000000000" pitchFamily="2" charset="2"/>
              </a:rPr>
              <a:t>resolution</a:t>
            </a:r>
            <a:r>
              <a:rPr lang="en-US" sz="3200" dirty="0">
                <a:solidFill>
                  <a:prstClr val="white"/>
                </a:solidFill>
                <a:latin typeface="Bahnschrift SemiBold SemiConden" panose="020B0502040204020203" pitchFamily="34" charset="0"/>
                <a:sym typeface="Wingdings" panose="05000000000000000000" pitchFamily="2" charset="2"/>
              </a:rPr>
              <a:t> * </a:t>
            </a:r>
            <a:r>
              <a:rPr lang="en-US" sz="3200" dirty="0">
                <a:solidFill>
                  <a:srgbClr val="00B0F0"/>
                </a:solidFill>
                <a:latin typeface="Bahnschrift SemiBold SemiConden" panose="020B0502040204020203" pitchFamily="34" charset="0"/>
                <a:sym typeface="Wingdings" panose="05000000000000000000" pitchFamily="2" charset="2"/>
              </a:rPr>
              <a:t>bit depth</a:t>
            </a:r>
            <a:r>
              <a:rPr lang="en-US" sz="3200" dirty="0">
                <a:solidFill>
                  <a:prstClr val="white"/>
                </a:solidFill>
                <a:latin typeface="Bahnschrift SemiBold SemiConden" panose="020B0502040204020203" pitchFamily="34" charset="0"/>
                <a:sym typeface="Wingdings" panose="05000000000000000000" pitchFamily="2" charset="2"/>
              </a:rPr>
              <a:t> * </a:t>
            </a:r>
            <a:r>
              <a:rPr lang="en-US" sz="3200" dirty="0">
                <a:solidFill>
                  <a:srgbClr val="00B0F0"/>
                </a:solidFill>
                <a:latin typeface="Bahnschrift SemiBold SemiConden" panose="020B0502040204020203" pitchFamily="34" charset="0"/>
                <a:sym typeface="Wingdings" panose="05000000000000000000" pitchFamily="2" charset="2"/>
              </a:rPr>
              <a:t>frame rate</a:t>
            </a:r>
            <a:r>
              <a:rPr lang="en-US" sz="3200" dirty="0">
                <a:solidFill>
                  <a:prstClr val="white"/>
                </a:solidFill>
                <a:latin typeface="Bahnschrift SemiBold SemiConden" panose="020B0502040204020203" pitchFamily="34" charset="0"/>
                <a:sym typeface="Wingdings" panose="05000000000000000000" pitchFamily="2" charset="2"/>
              </a:rPr>
              <a:t> * </a:t>
            </a:r>
            <a:r>
              <a:rPr lang="en-US" sz="3200" dirty="0">
                <a:solidFill>
                  <a:srgbClr val="00B0F0"/>
                </a:solidFill>
                <a:latin typeface="Bahnschrift SemiBold SemiConden" panose="020B0502040204020203" pitchFamily="34" charset="0"/>
                <a:sym typeface="Wingdings" panose="05000000000000000000" pitchFamily="2" charset="2"/>
              </a:rPr>
              <a:t>duration</a:t>
            </a:r>
          </a:p>
          <a:p>
            <a:pPr lvl="0" algn="ctr">
              <a:defRPr/>
            </a:pPr>
            <a:endParaRPr lang="en-US" sz="3200" dirty="0">
              <a:solidFill>
                <a:prstClr val="white"/>
              </a:solidFill>
              <a:latin typeface="Bahnschrift SemiBold SemiConden" panose="020B0502040204020203" pitchFamily="34" charset="0"/>
              <a:sym typeface="Wingdings" panose="05000000000000000000" pitchFamily="2" charset="2"/>
            </a:endParaRP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So, again, if we </a:t>
            </a:r>
            <a:r>
              <a:rPr lang="en-US" sz="3200" dirty="0">
                <a:solidFill>
                  <a:srgbClr val="00CC00"/>
                </a:solidFill>
                <a:latin typeface="Bahnschrift SemiBold SemiConden" panose="020B0502040204020203" pitchFamily="34" charset="0"/>
                <a:sym typeface="Wingdings" panose="05000000000000000000" pitchFamily="2" charset="2"/>
              </a:rPr>
              <a:t>reduce any </a:t>
            </a:r>
            <a:r>
              <a:rPr lang="en-US" sz="3200" dirty="0">
                <a:solidFill>
                  <a:prstClr val="white"/>
                </a:solidFill>
                <a:latin typeface="Bahnschrift SemiBold SemiConden" panose="020B0502040204020203" pitchFamily="34" charset="0"/>
                <a:sym typeface="Wingdings" panose="05000000000000000000" pitchFamily="2" charset="2"/>
              </a:rPr>
              <a:t>of the first 3, the file size will decrease</a:t>
            </a:r>
          </a:p>
          <a:p>
            <a:pPr lvl="0" algn="ctr">
              <a:defRPr/>
            </a:pPr>
            <a:endParaRPr lang="en-US" sz="3200" dirty="0">
              <a:solidFill>
                <a:prstClr val="white"/>
              </a:solidFill>
              <a:latin typeface="Bahnschrift SemiBold SemiConden" panose="020B0502040204020203" pitchFamily="34" charset="0"/>
              <a:sym typeface="Wingdings" panose="05000000000000000000" pitchFamily="2" charset="2"/>
            </a:endParaRPr>
          </a:p>
          <a:p>
            <a:pPr lvl="0" algn="ctr">
              <a:defRPr/>
            </a:pPr>
            <a:r>
              <a:rPr lang="en-US" sz="3200" dirty="0">
                <a:solidFill>
                  <a:prstClr val="white"/>
                </a:solidFill>
                <a:latin typeface="Bahnschrift SemiBold SemiConden" panose="020B0502040204020203" pitchFamily="34" charset="0"/>
                <a:sym typeface="Wingdings" panose="05000000000000000000" pitchFamily="2" charset="2"/>
              </a:rPr>
              <a:t>We could also make the video twice as fast to halve the file size, but in most cases, </a:t>
            </a:r>
            <a:r>
              <a:rPr lang="en-US" sz="3200" dirty="0">
                <a:solidFill>
                  <a:srgbClr val="FFC000"/>
                </a:solidFill>
                <a:latin typeface="Bahnschrift SemiBold SemiConden" panose="020B0502040204020203" pitchFamily="34" charset="0"/>
                <a:sym typeface="Wingdings" panose="05000000000000000000" pitchFamily="2" charset="2"/>
              </a:rPr>
              <a:t>we don’t want to change the video’s duration</a:t>
            </a:r>
            <a:r>
              <a:rPr lang="en-US" sz="3200" dirty="0">
                <a:solidFill>
                  <a:prstClr val="white"/>
                </a:solidFill>
                <a:latin typeface="Bahnschrift SemiBold SemiConden" panose="020B0502040204020203" pitchFamily="34" charset="0"/>
                <a:sym typeface="Wingdings" panose="05000000000000000000" pitchFamily="2" charset="2"/>
              </a:rPr>
              <a:t>…</a:t>
            </a:r>
          </a:p>
        </p:txBody>
      </p:sp>
    </p:spTree>
    <p:extLst>
      <p:ext uri="{BB962C8B-B14F-4D97-AF65-F5344CB8AC3E}">
        <p14:creationId xmlns:p14="http://schemas.microsoft.com/office/powerpoint/2010/main" val="498518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6" end="6"/>
                                            </p:txEl>
                                          </p:spTgt>
                                        </p:tgtEl>
                                        <p:attrNameLst>
                                          <p:attrName>style.visibility</p:attrName>
                                        </p:attrNameLst>
                                      </p:cBhvr>
                                      <p:to>
                                        <p:strVal val="visible"/>
                                      </p:to>
                                    </p:set>
                                    <p:anim calcmode="lin" valueType="num">
                                      <p:cBhvr>
                                        <p:cTn id="28"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Text Compression</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For images, videos &amp; sound, we can use either</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a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rPr>
              <a:t>lossy</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or </a:t>
            </a:r>
            <a:r>
              <a:rPr kumimoji="0" lang="en-US" sz="3200" b="0" i="0" u="none" strike="noStrike" kern="1200" cap="none" spc="0" normalizeH="0" noProof="0" dirty="0">
                <a:ln>
                  <a:noFill/>
                </a:ln>
                <a:solidFill>
                  <a:srgbClr val="00B0F0"/>
                </a:solidFill>
                <a:effectLst/>
                <a:uLnTx/>
                <a:uFillTx/>
                <a:latin typeface="Bahnschrift SemiBold SemiConden" panose="020B0502040204020203" pitchFamily="34" charset="0"/>
              </a:rPr>
              <a:t>lossless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compression approach – do you think this is also true for text?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Bahnschrift SemiBold SemiConden" panose="020B0502040204020203" pitchFamily="34" charset="0"/>
              </a:rPr>
              <a:t>No</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 for example, you wouldn’t want to compress “Hello” and the decompressed version comes out as “Hell”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For text, in 99.999% of cases, we want to be able to reconstruct the original exactly – hence we can only use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rPr>
              <a:t>lossless compression </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methods</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1684025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Huffman Coding</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6096001"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Huffman coding</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takes advantage of the fact that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rPr>
              <a:t>some characters are more common</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than others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Hence, rather than transmitting data as ASCII/Unicode, we can use </a:t>
            </a:r>
            <a:r>
              <a:rPr kumimoji="0" lang="en-US" sz="3200" b="0" i="0" u="none" strike="noStrike" kern="1200" cap="none" spc="0" normalizeH="0" noProof="0" dirty="0">
                <a:ln>
                  <a:noFill/>
                </a:ln>
                <a:solidFill>
                  <a:srgbClr val="00CC00"/>
                </a:solidFill>
                <a:effectLst/>
                <a:uLnTx/>
                <a:uFillTx/>
                <a:latin typeface="Bahnschrift SemiBold SemiConden" panose="020B0502040204020203" pitchFamily="34" charset="0"/>
              </a:rPr>
              <a:t>shorter codes for the most common characters</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…and </a:t>
            </a:r>
            <a:r>
              <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rPr>
              <a:t>longer codes for the less common ones</a:t>
            </a:r>
            <a:endParaRPr lang="en-US" sz="3200" dirty="0">
              <a:solidFill>
                <a:srgbClr val="FFC000"/>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noProof="0" dirty="0">
              <a:ln>
                <a:noFill/>
              </a:ln>
              <a:solidFill>
                <a:srgbClr val="FFC000"/>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noProof="0" dirty="0">
                <a:ln>
                  <a:noFill/>
                </a:ln>
                <a:solidFill>
                  <a:schemeClr val="bg1"/>
                </a:solidFill>
                <a:effectLst/>
                <a:uLnTx/>
                <a:uFillTx/>
                <a:latin typeface="Bahnschrift SemiBold SemiConden" panose="020B0502040204020203" pitchFamily="34" charset="0"/>
              </a:rPr>
              <a:t>All known languages follow this 1/x pattern</a:t>
            </a:r>
            <a:endParaRPr kumimoji="0" lang="en-US" sz="32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pic>
        <p:nvPicPr>
          <p:cNvPr id="51202" name="Picture 2" descr="https://upload.wikimedia.org/wikipedia/commons/thumb/b/b0/English_letter_frequency_%28frequency%29.svg/1200px-English_letter_frequency_%28frequency%29.svg.png">
            <a:extLst>
              <a:ext uri="{FF2B5EF4-FFF2-40B4-BE49-F238E27FC236}">
                <a16:creationId xmlns:a16="http://schemas.microsoft.com/office/drawing/2014/main" id="{629FA4E5-C3A2-4FE2-84FF-C5E4F0DC65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415560"/>
            <a:ext cx="5813914" cy="4651131"/>
          </a:xfrm>
          <a:prstGeom prst="rect">
            <a:avLst/>
          </a:prstGeom>
          <a:solidFill>
            <a:schemeClr val="bg1"/>
          </a:solidFill>
        </p:spPr>
      </p:pic>
    </p:spTree>
    <p:extLst>
      <p:ext uri="{BB962C8B-B14F-4D97-AF65-F5344CB8AC3E}">
        <p14:creationId xmlns:p14="http://schemas.microsoft.com/office/powerpoint/2010/main" val="4093611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Huffman Coding</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We will</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encode/decode our text using Huffman Coding with the following site – you can try your </a:t>
            </a:r>
            <a:r>
              <a:rPr lang="en-US" sz="3200" dirty="0">
                <a:solidFill>
                  <a:prstClr val="white"/>
                </a:solidFill>
                <a:latin typeface="Bahnschrift SemiBold SemiConden" panose="020B0502040204020203" pitchFamily="34" charset="0"/>
              </a:rPr>
              <a:t>own text too:</a:t>
            </a:r>
            <a:br>
              <a:rPr lang="en-US" sz="3200" dirty="0">
                <a:solidFill>
                  <a:prstClr val="white"/>
                </a:solidFill>
                <a:latin typeface="Bahnschrift SemiBold SemiConden" panose="020B0502040204020203" pitchFamily="34" charset="0"/>
              </a:rPr>
            </a:br>
            <a:br>
              <a:rPr lang="en-US" sz="3200" dirty="0">
                <a:solidFill>
                  <a:prstClr val="white"/>
                </a:solidFill>
                <a:latin typeface="Bahnschrift SemiBold SemiConden" panose="020B0502040204020203" pitchFamily="34" charset="0"/>
              </a:rPr>
            </a:br>
            <a:r>
              <a:rPr lang="en-US" sz="3200" dirty="0">
                <a:solidFill>
                  <a:prstClr val="white"/>
                </a:solidFill>
                <a:latin typeface="Bahnschrift SemiBold SemiConden" panose="020B0502040204020203" pitchFamily="34" charset="0"/>
                <a:hlinkClick r:id="rId3"/>
              </a:rPr>
              <a:t>https://www.dcode.fr/huffman-tree-compression</a:t>
            </a:r>
            <a:endParaRPr lang="en-US" sz="3200" dirty="0">
              <a:solidFill>
                <a:prstClr val="white"/>
              </a:solidFill>
              <a:latin typeface="Bahnschrift SemiBold SemiConden" panose="020B0502040204020203" pitchFamily="34" charset="0"/>
            </a:endParaRPr>
          </a:p>
        </p:txBody>
      </p:sp>
    </p:spTree>
    <p:extLst>
      <p:ext uri="{BB962C8B-B14F-4D97-AF65-F5344CB8AC3E}">
        <p14:creationId xmlns:p14="http://schemas.microsoft.com/office/powerpoint/2010/main" val="293351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Huffman Coding: Encoding</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 y="1023562"/>
            <a:ext cx="9451731"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Assume input text “Hello World”</a:t>
            </a:r>
          </a:p>
          <a:p>
            <a:pPr marL="514350" marR="0" lvl="0" indent="-514350" algn="ctr" defTabSz="914400" rtl="0" eaLnBrk="1" fontAlgn="auto" latinLnBrk="0" hangingPunct="1">
              <a:lnSpc>
                <a:spcPct val="100000"/>
              </a:lnSpc>
              <a:spcBef>
                <a:spcPts val="0"/>
              </a:spcBef>
              <a:spcAft>
                <a:spcPts val="0"/>
              </a:spcAft>
              <a:buClrTx/>
              <a:buSzTx/>
              <a:buFontTx/>
              <a:buAutoNum type="arabicParenR"/>
              <a:tabLst/>
              <a:defRPr/>
            </a:pPr>
            <a:r>
              <a:rPr lang="en-US" sz="3200" noProof="0" dirty="0">
                <a:solidFill>
                  <a:prstClr val="white"/>
                </a:solidFill>
                <a:latin typeface="Bahnschrift SemiBold SemiConden" panose="020B0502040204020203" pitchFamily="34" charset="0"/>
              </a:rPr>
              <a:t>Create </a:t>
            </a:r>
            <a:r>
              <a:rPr lang="en-US" sz="3200" noProof="0" dirty="0">
                <a:solidFill>
                  <a:srgbClr val="00CC00"/>
                </a:solidFill>
                <a:latin typeface="Bahnschrift SemiBold SemiConden" panose="020B0502040204020203" pitchFamily="34" charset="0"/>
              </a:rPr>
              <a:t>frequency table </a:t>
            </a:r>
            <a:r>
              <a:rPr lang="en-US" sz="3200" noProof="0" dirty="0">
                <a:solidFill>
                  <a:prstClr val="white"/>
                </a:solidFill>
                <a:latin typeface="Bahnschrift SemiBold SemiConden" panose="020B0502040204020203" pitchFamily="34" charset="0"/>
              </a:rPr>
              <a:t>of number of occurrences of each character (case-sensitive)</a:t>
            </a:r>
          </a:p>
          <a:p>
            <a:pPr marL="514350" marR="0" lvl="0" indent="-514350" algn="ctr" defTabSz="914400" rtl="0" eaLnBrk="1" fontAlgn="auto" latinLnBrk="0" hangingPunct="1">
              <a:lnSpc>
                <a:spcPct val="100000"/>
              </a:lnSpc>
              <a:spcBef>
                <a:spcPts val="0"/>
              </a:spcBef>
              <a:spcAft>
                <a:spcPts val="0"/>
              </a:spcAft>
              <a:buClrTx/>
              <a:buSzTx/>
              <a:buFontTx/>
              <a:buAutoNum type="arabicParenR"/>
              <a:tabLst/>
              <a:defRPr/>
            </a:pPr>
            <a:r>
              <a:rPr lang="en-US" sz="3200" dirty="0">
                <a:solidFill>
                  <a:prstClr val="white"/>
                </a:solidFill>
                <a:latin typeface="Bahnschrift SemiBold SemiConden" panose="020B0502040204020203" pitchFamily="34" charset="0"/>
              </a:rPr>
              <a:t>Assign Huffman codes to letters, with most </a:t>
            </a:r>
            <a:r>
              <a:rPr lang="en-US" sz="3200" dirty="0">
                <a:solidFill>
                  <a:srgbClr val="7002E8"/>
                </a:solidFill>
                <a:latin typeface="Bahnschrift SemiBold SemiConden" panose="020B0502040204020203" pitchFamily="34" charset="0"/>
              </a:rPr>
              <a:t>common letters having shortest Huffman codes</a:t>
            </a:r>
          </a:p>
          <a:p>
            <a:pPr marL="514350" marR="0" lvl="0" indent="-514350" algn="ctr" defTabSz="914400" rtl="0" eaLnBrk="1" fontAlgn="auto" latinLnBrk="0" hangingPunct="1">
              <a:lnSpc>
                <a:spcPct val="100000"/>
              </a:lnSpc>
              <a:spcBef>
                <a:spcPts val="0"/>
              </a:spcBef>
              <a:spcAft>
                <a:spcPts val="0"/>
              </a:spcAft>
              <a:buClrTx/>
              <a:buSzTx/>
              <a:buFontTx/>
              <a:buAutoNum type="arabicParenR"/>
              <a:tabLst/>
              <a:defRPr/>
            </a:pPr>
            <a:r>
              <a:rPr lang="en-US" sz="3200" dirty="0">
                <a:solidFill>
                  <a:prstClr val="white"/>
                </a:solidFill>
                <a:latin typeface="Bahnschrift SemiBold SemiConden" panose="020B0502040204020203" pitchFamily="34" charset="0"/>
              </a:rPr>
              <a:t>Replace letter with corresponding code</a:t>
            </a:r>
          </a:p>
          <a:p>
            <a:pPr marL="514350" marR="0" lvl="0" indent="-514350" algn="ctr" defTabSz="914400" rtl="0" eaLnBrk="1" fontAlgn="auto" latinLnBrk="0" hangingPunct="1">
              <a:lnSpc>
                <a:spcPct val="100000"/>
              </a:lnSpc>
              <a:spcBef>
                <a:spcPts val="0"/>
              </a:spcBef>
              <a:spcAft>
                <a:spcPts val="0"/>
              </a:spcAft>
              <a:buClrTx/>
              <a:buSzTx/>
              <a:buFontTx/>
              <a:buAutoNum type="arabicParenR"/>
              <a:tabLst/>
              <a:defRPr/>
            </a:pPr>
            <a:r>
              <a:rPr lang="en-US" sz="3200" dirty="0">
                <a:solidFill>
                  <a:prstClr val="white"/>
                </a:solidFill>
                <a:latin typeface="Bahnschrift SemiBold SemiConden" panose="020B0502040204020203" pitchFamily="34" charset="0"/>
              </a:rPr>
              <a:t>i.e. </a:t>
            </a:r>
            <a:r>
              <a:rPr lang="en-US" sz="3200" dirty="0">
                <a:solidFill>
                  <a:srgbClr val="00B0F0"/>
                </a:solidFill>
                <a:latin typeface="Bahnschrift SemiBold SemiConden" panose="020B0502040204020203" pitchFamily="34" charset="0"/>
              </a:rPr>
              <a:t>1110</a:t>
            </a:r>
            <a:r>
              <a:rPr lang="en-US" sz="3200" dirty="0">
                <a:solidFill>
                  <a:srgbClr val="FFC000"/>
                </a:solidFill>
                <a:latin typeface="Bahnschrift SemiBold SemiConden" panose="020B0502040204020203" pitchFamily="34" charset="0"/>
              </a:rPr>
              <a:t>1111</a:t>
            </a:r>
            <a:r>
              <a:rPr lang="en-US" sz="3200" dirty="0">
                <a:solidFill>
                  <a:srgbClr val="00B0F0"/>
                </a:solidFill>
                <a:latin typeface="Bahnschrift SemiBold SemiConden" panose="020B0502040204020203" pitchFamily="34" charset="0"/>
              </a:rPr>
              <a:t>1010</a:t>
            </a:r>
            <a:r>
              <a:rPr lang="en-US" sz="3200" dirty="0">
                <a:solidFill>
                  <a:srgbClr val="FFC000"/>
                </a:solidFill>
                <a:latin typeface="Bahnschrift SemiBold SemiConden" panose="020B0502040204020203" pitchFamily="34" charset="0"/>
              </a:rPr>
              <a:t>110</a:t>
            </a:r>
            <a:r>
              <a:rPr lang="en-US" sz="3200" dirty="0">
                <a:solidFill>
                  <a:srgbClr val="00B0F0"/>
                </a:solidFill>
                <a:latin typeface="Bahnschrift SemiBold SemiConden" panose="020B0502040204020203" pitchFamily="34" charset="0"/>
              </a:rPr>
              <a:t>000</a:t>
            </a:r>
            <a:r>
              <a:rPr lang="en-US" sz="3200" dirty="0">
                <a:solidFill>
                  <a:srgbClr val="FFC000"/>
                </a:solidFill>
                <a:latin typeface="Bahnschrift SemiBold SemiConden" panose="020B0502040204020203" pitchFamily="34" charset="0"/>
              </a:rPr>
              <a:t>001</a:t>
            </a:r>
            <a:r>
              <a:rPr lang="en-US" sz="3200" dirty="0">
                <a:solidFill>
                  <a:srgbClr val="00B0F0"/>
                </a:solidFill>
                <a:latin typeface="Bahnschrift SemiBold SemiConden" panose="020B0502040204020203" pitchFamily="34" charset="0"/>
              </a:rPr>
              <a:t>110</a:t>
            </a:r>
            <a:r>
              <a:rPr lang="en-US" sz="3200" dirty="0">
                <a:solidFill>
                  <a:srgbClr val="FFC000"/>
                </a:solidFill>
                <a:latin typeface="Bahnschrift SemiBold SemiConden" panose="020B0502040204020203" pitchFamily="34" charset="0"/>
              </a:rPr>
              <a:t>010</a:t>
            </a:r>
            <a:r>
              <a:rPr lang="en-US" sz="3200" dirty="0">
                <a:solidFill>
                  <a:srgbClr val="00B0F0"/>
                </a:solidFill>
                <a:latin typeface="Bahnschrift SemiBold SemiConden" panose="020B0502040204020203" pitchFamily="34" charset="0"/>
              </a:rPr>
              <a:t>10</a:t>
            </a:r>
            <a:r>
              <a:rPr lang="en-US" sz="3200" dirty="0">
                <a:solidFill>
                  <a:srgbClr val="FFC000"/>
                </a:solidFill>
                <a:latin typeface="Bahnschrift SemiBold SemiConden" panose="020B0502040204020203" pitchFamily="34" charset="0"/>
              </a:rPr>
              <a:t>011</a:t>
            </a:r>
          </a:p>
          <a:p>
            <a:pPr marL="514350" marR="0" lvl="0" indent="-514350" algn="ctr" defTabSz="914400" rtl="0" eaLnBrk="1" fontAlgn="auto" latinLnBrk="0" hangingPunct="1">
              <a:lnSpc>
                <a:spcPct val="100000"/>
              </a:lnSpc>
              <a:spcBef>
                <a:spcPts val="0"/>
              </a:spcBef>
              <a:spcAft>
                <a:spcPts val="0"/>
              </a:spcAft>
              <a:buClrTx/>
              <a:buSzTx/>
              <a:buFontTx/>
              <a:buAutoNum type="arabicParenR"/>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dirty="0">
                <a:solidFill>
                  <a:prstClr val="white"/>
                </a:solidFill>
                <a:latin typeface="Bahnschrift SemiBold SemiConden" panose="020B0502040204020203" pitchFamily="34" charset="0"/>
              </a:rPr>
              <a:t>Note: the generated Huffman codes are chosen so that there is </a:t>
            </a:r>
            <a:r>
              <a:rPr lang="en-US" sz="3200" dirty="0">
                <a:solidFill>
                  <a:srgbClr val="00CC00"/>
                </a:solidFill>
                <a:latin typeface="Bahnschrift SemiBold SemiConden" panose="020B0502040204020203" pitchFamily="34" charset="0"/>
              </a:rPr>
              <a:t>only 1 possible decoding</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2063B744-5B81-46E6-A3A7-56B0DCEAFBB8}"/>
              </a:ext>
            </a:extLst>
          </p:cNvPr>
          <p:cNvGraphicFramePr>
            <a:graphicFrameLocks noGrp="1"/>
          </p:cNvGraphicFramePr>
          <p:nvPr>
            <p:extLst>
              <p:ext uri="{D42A27DB-BD31-4B8C-83A1-F6EECF244321}">
                <p14:modId xmlns:p14="http://schemas.microsoft.com/office/powerpoint/2010/main" val="3783276962"/>
              </p:ext>
            </p:extLst>
          </p:nvPr>
        </p:nvGraphicFramePr>
        <p:xfrm>
          <a:off x="9451730" y="1318864"/>
          <a:ext cx="2611316" cy="5310531"/>
        </p:xfrm>
        <a:graphic>
          <a:graphicData uri="http://schemas.openxmlformats.org/drawingml/2006/table">
            <a:tbl>
              <a:tblPr/>
              <a:tblGrid>
                <a:gridCol w="1305658">
                  <a:extLst>
                    <a:ext uri="{9D8B030D-6E8A-4147-A177-3AD203B41FA5}">
                      <a16:colId xmlns:a16="http://schemas.microsoft.com/office/drawing/2014/main" val="832383574"/>
                    </a:ext>
                  </a:extLst>
                </a:gridCol>
                <a:gridCol w="1305658">
                  <a:extLst>
                    <a:ext uri="{9D8B030D-6E8A-4147-A177-3AD203B41FA5}">
                      <a16:colId xmlns:a16="http://schemas.microsoft.com/office/drawing/2014/main" val="1210319663"/>
                    </a:ext>
                  </a:extLst>
                </a:gridCol>
              </a:tblGrid>
              <a:tr h="590059">
                <a:tc>
                  <a:txBody>
                    <a:bodyPr/>
                    <a:lstStyle/>
                    <a:p>
                      <a:pPr algn="ctr"/>
                      <a:r>
                        <a:rPr lang="en-GB" sz="2400" dirty="0">
                          <a:effectLst/>
                        </a:rPr>
                        <a:t>char</a:t>
                      </a:r>
                    </a:p>
                  </a:txBody>
                  <a:tcPr anchor="ctr">
                    <a:lnL>
                      <a:noFill/>
                    </a:lnL>
                    <a:lnR>
                      <a:noFill/>
                    </a:lnR>
                    <a:lnT>
                      <a:noFill/>
                    </a:lnT>
                    <a:lnB>
                      <a:noFill/>
                    </a:lnB>
                    <a:solidFill>
                      <a:srgbClr val="F0E4C9"/>
                    </a:solidFill>
                  </a:tcPr>
                </a:tc>
                <a:tc>
                  <a:txBody>
                    <a:bodyPr/>
                    <a:lstStyle/>
                    <a:p>
                      <a:pPr algn="ctr"/>
                      <a:r>
                        <a:rPr lang="en-US" sz="2400" dirty="0">
                          <a:effectLst/>
                        </a:rPr>
                        <a:t>code</a:t>
                      </a:r>
                      <a:endParaRPr lang="en-GB" sz="2400" dirty="0">
                        <a:effectLst/>
                      </a:endParaRPr>
                    </a:p>
                  </a:txBody>
                  <a:tcPr anchor="ctr">
                    <a:lnL>
                      <a:noFill/>
                    </a:lnL>
                    <a:lnR>
                      <a:noFill/>
                    </a:lnR>
                    <a:lnT>
                      <a:noFill/>
                    </a:lnT>
                    <a:lnB>
                      <a:noFill/>
                    </a:lnB>
                    <a:solidFill>
                      <a:srgbClr val="F0E4C9"/>
                    </a:solidFill>
                  </a:tcPr>
                </a:tc>
                <a:extLst>
                  <a:ext uri="{0D108BD9-81ED-4DB2-BD59-A6C34878D82A}">
                    <a16:rowId xmlns:a16="http://schemas.microsoft.com/office/drawing/2014/main" val="3071845290"/>
                  </a:ext>
                </a:extLst>
              </a:tr>
              <a:tr h="590059">
                <a:tc>
                  <a:txBody>
                    <a:bodyPr/>
                    <a:lstStyle/>
                    <a:p>
                      <a:pPr algn="ctr"/>
                      <a:r>
                        <a:rPr lang="en-GB" sz="2400">
                          <a:effectLst/>
                        </a:rPr>
                        <a:t>l</a:t>
                      </a:r>
                    </a:p>
                  </a:txBody>
                  <a:tcPr anchor="ctr">
                    <a:lnL>
                      <a:noFill/>
                    </a:lnL>
                    <a:lnR>
                      <a:noFill/>
                    </a:lnR>
                    <a:lnT>
                      <a:noFill/>
                    </a:lnT>
                    <a:lnB>
                      <a:noFill/>
                    </a:lnB>
                    <a:solidFill>
                      <a:srgbClr val="FFF9E5"/>
                    </a:solidFill>
                  </a:tcPr>
                </a:tc>
                <a:tc>
                  <a:txBody>
                    <a:bodyPr/>
                    <a:lstStyle/>
                    <a:p>
                      <a:pPr algn="ctr"/>
                      <a:r>
                        <a:rPr lang="en-GB" sz="2400" dirty="0">
                          <a:effectLst/>
                        </a:rPr>
                        <a:t>10</a:t>
                      </a:r>
                    </a:p>
                  </a:txBody>
                  <a:tcPr marL="28575" anchor="ctr">
                    <a:lnL>
                      <a:noFill/>
                    </a:lnL>
                    <a:lnR>
                      <a:noFill/>
                    </a:lnR>
                    <a:lnT>
                      <a:noFill/>
                    </a:lnT>
                    <a:lnB>
                      <a:noFill/>
                    </a:lnB>
                    <a:solidFill>
                      <a:srgbClr val="FFF9E5"/>
                    </a:solidFill>
                  </a:tcPr>
                </a:tc>
                <a:extLst>
                  <a:ext uri="{0D108BD9-81ED-4DB2-BD59-A6C34878D82A}">
                    <a16:rowId xmlns:a16="http://schemas.microsoft.com/office/drawing/2014/main" val="1936170208"/>
                  </a:ext>
                </a:extLst>
              </a:tr>
              <a:tr h="590059">
                <a:tc>
                  <a:txBody>
                    <a:bodyPr/>
                    <a:lstStyle/>
                    <a:p>
                      <a:pPr algn="ctr"/>
                      <a:r>
                        <a:rPr lang="en-GB" sz="2400">
                          <a:effectLst/>
                        </a:rPr>
                        <a:t>o</a:t>
                      </a:r>
                    </a:p>
                  </a:txBody>
                  <a:tcPr anchor="ctr">
                    <a:lnL>
                      <a:noFill/>
                    </a:lnL>
                    <a:lnR>
                      <a:noFill/>
                    </a:lnR>
                    <a:lnT>
                      <a:noFill/>
                    </a:lnT>
                    <a:lnB>
                      <a:noFill/>
                    </a:lnB>
                    <a:solidFill>
                      <a:srgbClr val="F8EFD3"/>
                    </a:solidFill>
                  </a:tcPr>
                </a:tc>
                <a:tc>
                  <a:txBody>
                    <a:bodyPr/>
                    <a:lstStyle/>
                    <a:p>
                      <a:pPr algn="ctr"/>
                      <a:r>
                        <a:rPr lang="en-GB" sz="2400">
                          <a:effectLst/>
                        </a:rPr>
                        <a:t>110</a:t>
                      </a:r>
                    </a:p>
                  </a:txBody>
                  <a:tcPr marL="28575" anchor="ctr">
                    <a:lnL>
                      <a:noFill/>
                    </a:lnL>
                    <a:lnR>
                      <a:noFill/>
                    </a:lnR>
                    <a:lnT>
                      <a:noFill/>
                    </a:lnT>
                    <a:lnB>
                      <a:noFill/>
                    </a:lnB>
                    <a:solidFill>
                      <a:srgbClr val="F8EFD3"/>
                    </a:solidFill>
                  </a:tcPr>
                </a:tc>
                <a:extLst>
                  <a:ext uri="{0D108BD9-81ED-4DB2-BD59-A6C34878D82A}">
                    <a16:rowId xmlns:a16="http://schemas.microsoft.com/office/drawing/2014/main" val="2306442902"/>
                  </a:ext>
                </a:extLst>
              </a:tr>
              <a:tr h="590059">
                <a:tc>
                  <a:txBody>
                    <a:bodyPr/>
                    <a:lstStyle/>
                    <a:p>
                      <a:pPr algn="ctr"/>
                      <a:r>
                        <a:rPr lang="en-US" sz="2400" dirty="0">
                          <a:effectLst/>
                        </a:rPr>
                        <a:t>[space]</a:t>
                      </a:r>
                      <a:endParaRPr lang="en-GB" sz="2400" dirty="0">
                        <a:effectLst/>
                      </a:endParaRPr>
                    </a:p>
                  </a:txBody>
                  <a:tcPr anchor="ctr">
                    <a:lnL>
                      <a:noFill/>
                    </a:lnL>
                    <a:lnR>
                      <a:noFill/>
                    </a:lnR>
                    <a:lnT>
                      <a:noFill/>
                    </a:lnT>
                    <a:lnB>
                      <a:noFill/>
                    </a:lnB>
                    <a:solidFill>
                      <a:srgbClr val="FFF9E5"/>
                    </a:solidFill>
                  </a:tcPr>
                </a:tc>
                <a:tc>
                  <a:txBody>
                    <a:bodyPr/>
                    <a:lstStyle/>
                    <a:p>
                      <a:pPr algn="ctr"/>
                      <a:r>
                        <a:rPr lang="en-GB" sz="2400" dirty="0">
                          <a:effectLst/>
                        </a:rPr>
                        <a:t>000</a:t>
                      </a:r>
                    </a:p>
                  </a:txBody>
                  <a:tcPr marL="28575" anchor="ctr">
                    <a:lnL>
                      <a:noFill/>
                    </a:lnL>
                    <a:lnR>
                      <a:noFill/>
                    </a:lnR>
                    <a:lnT>
                      <a:noFill/>
                    </a:lnT>
                    <a:lnB>
                      <a:noFill/>
                    </a:lnB>
                    <a:solidFill>
                      <a:srgbClr val="FFF9E5"/>
                    </a:solidFill>
                  </a:tcPr>
                </a:tc>
                <a:extLst>
                  <a:ext uri="{0D108BD9-81ED-4DB2-BD59-A6C34878D82A}">
                    <a16:rowId xmlns:a16="http://schemas.microsoft.com/office/drawing/2014/main" val="4108761490"/>
                  </a:ext>
                </a:extLst>
              </a:tr>
              <a:tr h="590059">
                <a:tc>
                  <a:txBody>
                    <a:bodyPr/>
                    <a:lstStyle/>
                    <a:p>
                      <a:pPr algn="ctr"/>
                      <a:r>
                        <a:rPr lang="en-GB" sz="2400">
                          <a:effectLst/>
                        </a:rPr>
                        <a:t>W</a:t>
                      </a:r>
                    </a:p>
                  </a:txBody>
                  <a:tcPr anchor="ctr">
                    <a:lnL>
                      <a:noFill/>
                    </a:lnL>
                    <a:lnR>
                      <a:noFill/>
                    </a:lnR>
                    <a:lnT>
                      <a:noFill/>
                    </a:lnT>
                    <a:lnB>
                      <a:noFill/>
                    </a:lnB>
                    <a:solidFill>
                      <a:srgbClr val="F8EFD3"/>
                    </a:solidFill>
                  </a:tcPr>
                </a:tc>
                <a:tc>
                  <a:txBody>
                    <a:bodyPr/>
                    <a:lstStyle/>
                    <a:p>
                      <a:pPr algn="ctr"/>
                      <a:r>
                        <a:rPr lang="en-GB" sz="2400">
                          <a:effectLst/>
                        </a:rPr>
                        <a:t>001</a:t>
                      </a:r>
                    </a:p>
                  </a:txBody>
                  <a:tcPr marL="28575" anchor="ctr">
                    <a:lnL>
                      <a:noFill/>
                    </a:lnL>
                    <a:lnR>
                      <a:noFill/>
                    </a:lnR>
                    <a:lnT>
                      <a:noFill/>
                    </a:lnT>
                    <a:lnB>
                      <a:noFill/>
                    </a:lnB>
                    <a:solidFill>
                      <a:srgbClr val="F8EFD3"/>
                    </a:solidFill>
                  </a:tcPr>
                </a:tc>
                <a:extLst>
                  <a:ext uri="{0D108BD9-81ED-4DB2-BD59-A6C34878D82A}">
                    <a16:rowId xmlns:a16="http://schemas.microsoft.com/office/drawing/2014/main" val="1461724585"/>
                  </a:ext>
                </a:extLst>
              </a:tr>
              <a:tr h="590059">
                <a:tc>
                  <a:txBody>
                    <a:bodyPr/>
                    <a:lstStyle/>
                    <a:p>
                      <a:pPr algn="ctr"/>
                      <a:r>
                        <a:rPr lang="en-GB" sz="2400">
                          <a:effectLst/>
                        </a:rPr>
                        <a:t>r</a:t>
                      </a:r>
                    </a:p>
                  </a:txBody>
                  <a:tcPr anchor="ctr">
                    <a:lnL>
                      <a:noFill/>
                    </a:lnL>
                    <a:lnR>
                      <a:noFill/>
                    </a:lnR>
                    <a:lnT>
                      <a:noFill/>
                    </a:lnT>
                    <a:lnB>
                      <a:noFill/>
                    </a:lnB>
                    <a:solidFill>
                      <a:srgbClr val="FFF9E5"/>
                    </a:solidFill>
                  </a:tcPr>
                </a:tc>
                <a:tc>
                  <a:txBody>
                    <a:bodyPr/>
                    <a:lstStyle/>
                    <a:p>
                      <a:pPr algn="ctr"/>
                      <a:r>
                        <a:rPr lang="en-GB" sz="2400">
                          <a:effectLst/>
                        </a:rPr>
                        <a:t>010</a:t>
                      </a:r>
                    </a:p>
                  </a:txBody>
                  <a:tcPr marL="28575" anchor="ctr">
                    <a:lnL>
                      <a:noFill/>
                    </a:lnL>
                    <a:lnR>
                      <a:noFill/>
                    </a:lnR>
                    <a:lnT>
                      <a:noFill/>
                    </a:lnT>
                    <a:lnB>
                      <a:noFill/>
                    </a:lnB>
                    <a:solidFill>
                      <a:srgbClr val="FFF9E5"/>
                    </a:solidFill>
                  </a:tcPr>
                </a:tc>
                <a:extLst>
                  <a:ext uri="{0D108BD9-81ED-4DB2-BD59-A6C34878D82A}">
                    <a16:rowId xmlns:a16="http://schemas.microsoft.com/office/drawing/2014/main" val="835434931"/>
                  </a:ext>
                </a:extLst>
              </a:tr>
              <a:tr h="590059">
                <a:tc>
                  <a:txBody>
                    <a:bodyPr/>
                    <a:lstStyle/>
                    <a:p>
                      <a:pPr algn="ctr"/>
                      <a:r>
                        <a:rPr lang="en-GB" sz="2400">
                          <a:effectLst/>
                        </a:rPr>
                        <a:t>d</a:t>
                      </a:r>
                    </a:p>
                  </a:txBody>
                  <a:tcPr anchor="ctr">
                    <a:lnL>
                      <a:noFill/>
                    </a:lnL>
                    <a:lnR>
                      <a:noFill/>
                    </a:lnR>
                    <a:lnT>
                      <a:noFill/>
                    </a:lnT>
                    <a:lnB>
                      <a:noFill/>
                    </a:lnB>
                    <a:solidFill>
                      <a:srgbClr val="F8EFD3"/>
                    </a:solidFill>
                  </a:tcPr>
                </a:tc>
                <a:tc>
                  <a:txBody>
                    <a:bodyPr/>
                    <a:lstStyle/>
                    <a:p>
                      <a:pPr algn="ctr"/>
                      <a:r>
                        <a:rPr lang="en-GB" sz="2400">
                          <a:effectLst/>
                        </a:rPr>
                        <a:t>011</a:t>
                      </a:r>
                    </a:p>
                  </a:txBody>
                  <a:tcPr marL="28575" anchor="ctr">
                    <a:lnL>
                      <a:noFill/>
                    </a:lnL>
                    <a:lnR>
                      <a:noFill/>
                    </a:lnR>
                    <a:lnT>
                      <a:noFill/>
                    </a:lnT>
                    <a:lnB>
                      <a:noFill/>
                    </a:lnB>
                    <a:solidFill>
                      <a:srgbClr val="F8EFD3"/>
                    </a:solidFill>
                  </a:tcPr>
                </a:tc>
                <a:extLst>
                  <a:ext uri="{0D108BD9-81ED-4DB2-BD59-A6C34878D82A}">
                    <a16:rowId xmlns:a16="http://schemas.microsoft.com/office/drawing/2014/main" val="1653231985"/>
                  </a:ext>
                </a:extLst>
              </a:tr>
              <a:tr h="590059">
                <a:tc>
                  <a:txBody>
                    <a:bodyPr/>
                    <a:lstStyle/>
                    <a:p>
                      <a:pPr algn="ctr"/>
                      <a:r>
                        <a:rPr lang="en-GB" sz="2400">
                          <a:effectLst/>
                        </a:rPr>
                        <a:t>H</a:t>
                      </a:r>
                    </a:p>
                  </a:txBody>
                  <a:tcPr anchor="ctr">
                    <a:lnL>
                      <a:noFill/>
                    </a:lnL>
                    <a:lnR>
                      <a:noFill/>
                    </a:lnR>
                    <a:lnT>
                      <a:noFill/>
                    </a:lnT>
                    <a:lnB>
                      <a:noFill/>
                    </a:lnB>
                    <a:solidFill>
                      <a:srgbClr val="FFF9E5"/>
                    </a:solidFill>
                  </a:tcPr>
                </a:tc>
                <a:tc>
                  <a:txBody>
                    <a:bodyPr/>
                    <a:lstStyle/>
                    <a:p>
                      <a:pPr algn="ctr"/>
                      <a:r>
                        <a:rPr lang="en-GB" sz="2400">
                          <a:effectLst/>
                        </a:rPr>
                        <a:t>1110</a:t>
                      </a:r>
                    </a:p>
                  </a:txBody>
                  <a:tcPr marL="28575" anchor="ctr">
                    <a:lnL>
                      <a:noFill/>
                    </a:lnL>
                    <a:lnR>
                      <a:noFill/>
                    </a:lnR>
                    <a:lnT>
                      <a:noFill/>
                    </a:lnT>
                    <a:lnB>
                      <a:noFill/>
                    </a:lnB>
                    <a:solidFill>
                      <a:srgbClr val="FFF9E5"/>
                    </a:solidFill>
                  </a:tcPr>
                </a:tc>
                <a:extLst>
                  <a:ext uri="{0D108BD9-81ED-4DB2-BD59-A6C34878D82A}">
                    <a16:rowId xmlns:a16="http://schemas.microsoft.com/office/drawing/2014/main" val="1985420145"/>
                  </a:ext>
                </a:extLst>
              </a:tr>
              <a:tr h="590059">
                <a:tc>
                  <a:txBody>
                    <a:bodyPr/>
                    <a:lstStyle/>
                    <a:p>
                      <a:pPr algn="ctr"/>
                      <a:r>
                        <a:rPr lang="en-GB" sz="2400">
                          <a:effectLst/>
                        </a:rPr>
                        <a:t>e</a:t>
                      </a:r>
                    </a:p>
                  </a:txBody>
                  <a:tcPr anchor="ctr">
                    <a:lnL>
                      <a:noFill/>
                    </a:lnL>
                    <a:lnR>
                      <a:noFill/>
                    </a:lnR>
                    <a:lnT>
                      <a:noFill/>
                    </a:lnT>
                    <a:lnB>
                      <a:noFill/>
                    </a:lnB>
                    <a:solidFill>
                      <a:srgbClr val="F8EFD3"/>
                    </a:solidFill>
                  </a:tcPr>
                </a:tc>
                <a:tc>
                  <a:txBody>
                    <a:bodyPr/>
                    <a:lstStyle/>
                    <a:p>
                      <a:pPr algn="ctr"/>
                      <a:r>
                        <a:rPr lang="en-GB" sz="2400" dirty="0">
                          <a:effectLst/>
                        </a:rPr>
                        <a:t>1111</a:t>
                      </a:r>
                    </a:p>
                  </a:txBody>
                  <a:tcPr marL="28575" anchor="ctr">
                    <a:lnL>
                      <a:noFill/>
                    </a:lnL>
                    <a:lnR>
                      <a:noFill/>
                    </a:lnR>
                    <a:lnT>
                      <a:noFill/>
                    </a:lnT>
                    <a:lnB>
                      <a:noFill/>
                    </a:lnB>
                    <a:solidFill>
                      <a:srgbClr val="F8EFD3"/>
                    </a:solidFill>
                  </a:tcPr>
                </a:tc>
                <a:extLst>
                  <a:ext uri="{0D108BD9-81ED-4DB2-BD59-A6C34878D82A}">
                    <a16:rowId xmlns:a16="http://schemas.microsoft.com/office/drawing/2014/main" val="2732377792"/>
                  </a:ext>
                </a:extLst>
              </a:tr>
            </a:tbl>
          </a:graphicData>
        </a:graphic>
      </p:graphicFrame>
    </p:spTree>
    <p:extLst>
      <p:ext uri="{BB962C8B-B14F-4D97-AF65-F5344CB8AC3E}">
        <p14:creationId xmlns:p14="http://schemas.microsoft.com/office/powerpoint/2010/main" val="67529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2" end="2"/>
                                            </p:txEl>
                                          </p:spTgt>
                                        </p:tgtEl>
                                        <p:attrNameLst>
                                          <p:attrName>style.visibility</p:attrName>
                                        </p:attrNameLst>
                                      </p:cBhvr>
                                      <p:to>
                                        <p:strVal val="visible"/>
                                      </p:to>
                                    </p:set>
                                    <p:anim calcmode="lin" valueType="num">
                                      <p:cBhvr>
                                        <p:cTn id="28"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24">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3" end="3"/>
                                            </p:txEl>
                                          </p:spTgt>
                                        </p:tgtEl>
                                        <p:attrNameLst>
                                          <p:attrName>style.visibility</p:attrName>
                                        </p:attrNameLst>
                                      </p:cBhvr>
                                      <p:to>
                                        <p:strVal val="visible"/>
                                      </p:to>
                                    </p:set>
                                    <p:anim calcmode="lin" valueType="num">
                                      <p:cBhvr>
                                        <p:cTn id="35"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24">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4" end="4"/>
                                            </p:txEl>
                                          </p:spTgt>
                                        </p:tgtEl>
                                        <p:attrNameLst>
                                          <p:attrName>style.visibility</p:attrName>
                                        </p:attrNameLst>
                                      </p:cBhvr>
                                      <p:to>
                                        <p:strVal val="visible"/>
                                      </p:to>
                                    </p:set>
                                    <p:anim calcmode="lin" valueType="num">
                                      <p:cBhvr>
                                        <p:cTn id="42"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24">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 calcmode="lin" valueType="num">
                                      <p:cBhvr>
                                        <p:cTn id="49"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p:bldLst>
  </p:timing>
</p:sld>
</file>

<file path=ppt/slides/slide28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Huffman Coding: Encoding</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 y="1023562"/>
            <a:ext cx="9451731"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Suppose</a:t>
            </a:r>
            <a:r>
              <a:rPr kumimoji="0" lang="en-US" sz="3200" b="0" i="0" u="none" strike="noStrike" kern="1200" cap="none" spc="0" normalizeH="0" noProof="0" dirty="0">
                <a:ln>
                  <a:noFill/>
                </a:ln>
                <a:solidFill>
                  <a:prstClr val="white"/>
                </a:solidFill>
                <a:effectLst/>
                <a:uLnTx/>
                <a:uFillTx/>
                <a:latin typeface="Bahnschrift SemiBold SemiConden" panose="020B0502040204020203" pitchFamily="34" charset="0"/>
              </a:rPr>
              <a:t> instead the following codes were chosen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noProof="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dirty="0">
                <a:ln>
                  <a:noFill/>
                </a:ln>
                <a:solidFill>
                  <a:prstClr val="white"/>
                </a:solidFill>
                <a:effectLst/>
                <a:uLnTx/>
                <a:uFillTx/>
                <a:latin typeface="Bahnschrift SemiBold SemiConden" panose="020B0502040204020203" pitchFamily="34" charset="0"/>
              </a:rPr>
              <a:t>What</a:t>
            </a:r>
            <a:r>
              <a:rPr kumimoji="0" lang="en-US" sz="3200" b="0" i="0" u="none" strike="noStrike" kern="1200" cap="none" spc="0" normalizeH="0" dirty="0">
                <a:ln>
                  <a:noFill/>
                </a:ln>
                <a:solidFill>
                  <a:prstClr val="white"/>
                </a:solidFill>
                <a:effectLst/>
                <a:uLnTx/>
                <a:uFillTx/>
                <a:latin typeface="Bahnschrift SemiBold SemiConden" panose="020B0502040204020203" pitchFamily="34" charset="0"/>
              </a:rPr>
              <a:t> would 0101 decode to?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aseline="0" noProof="0" dirty="0">
                <a:solidFill>
                  <a:prstClr val="white"/>
                </a:solidFill>
                <a:latin typeface="Bahnschrift SemiBold SemiConden" panose="020B0502040204020203" pitchFamily="34" charset="0"/>
              </a:rPr>
              <a:t>It</a:t>
            </a:r>
            <a:r>
              <a:rPr lang="en-US" sz="3200" noProof="0" dirty="0">
                <a:solidFill>
                  <a:prstClr val="white"/>
                </a:solidFill>
                <a:latin typeface="Bahnschrift SemiBold SemiConden" panose="020B0502040204020203" pitchFamily="34" charset="0"/>
              </a:rPr>
              <a:t> could be “</a:t>
            </a:r>
            <a:r>
              <a:rPr lang="en-US" sz="3200" noProof="0" dirty="0" err="1">
                <a:solidFill>
                  <a:srgbClr val="FF0000"/>
                </a:solidFill>
                <a:latin typeface="Bahnschrift SemiBold SemiConden" panose="020B0502040204020203" pitchFamily="34" charset="0"/>
              </a:rPr>
              <a:t>abab</a:t>
            </a:r>
            <a:r>
              <a:rPr lang="en-US" sz="3200" noProof="0" dirty="0">
                <a:solidFill>
                  <a:prstClr val="white"/>
                </a:solidFill>
                <a:latin typeface="Bahnschrift SemiBold SemiConden" panose="020B0502040204020203" pitchFamily="34" charset="0"/>
              </a:rPr>
              <a:t>”, “</a:t>
            </a:r>
            <a:r>
              <a:rPr lang="en-US" sz="3200" noProof="0" dirty="0" err="1">
                <a:solidFill>
                  <a:srgbClr val="FF0000"/>
                </a:solidFill>
                <a:latin typeface="Bahnschrift SemiBold SemiConden" panose="020B0502040204020203" pitchFamily="34" charset="0"/>
              </a:rPr>
              <a:t>abc</a:t>
            </a:r>
            <a:r>
              <a:rPr lang="en-US" sz="3200" noProof="0" dirty="0">
                <a:solidFill>
                  <a:prstClr val="white"/>
                </a:solidFill>
                <a:latin typeface="Bahnschrift SemiBold SemiConden" panose="020B0502040204020203" pitchFamily="34" charset="0"/>
              </a:rPr>
              <a:t>”, “</a:t>
            </a:r>
            <a:r>
              <a:rPr lang="en-US" sz="3200" noProof="0" dirty="0">
                <a:solidFill>
                  <a:srgbClr val="FF0000"/>
                </a:solidFill>
                <a:latin typeface="Bahnschrift SemiBold SemiConden" panose="020B0502040204020203" pitchFamily="34" charset="0"/>
              </a:rPr>
              <a:t>cc</a:t>
            </a:r>
            <a:r>
              <a:rPr lang="en-US" sz="3200" noProof="0" dirty="0">
                <a:solidFill>
                  <a:prstClr val="white"/>
                </a:solidFill>
                <a:latin typeface="Bahnschrift SemiBold SemiConden" panose="020B0502040204020203" pitchFamily="34" charset="0"/>
              </a:rPr>
              <a:t>” or “</a:t>
            </a:r>
            <a:r>
              <a:rPr lang="en-US" sz="3200" noProof="0" dirty="0">
                <a:solidFill>
                  <a:srgbClr val="FF0000"/>
                </a:solidFill>
                <a:latin typeface="Bahnschrift SemiBold SemiConden" panose="020B0502040204020203" pitchFamily="34" charset="0"/>
              </a:rPr>
              <a:t>cab</a:t>
            </a:r>
            <a:r>
              <a:rPr lang="en-US" sz="3200" noProof="0" dirty="0">
                <a:solidFill>
                  <a:prstClr val="white"/>
                </a:solidFill>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This is why the generated Huffman codes are clever – since even in a stream of millions of bits, there is </a:t>
            </a:r>
            <a:r>
              <a:rPr lang="en-US" sz="3200" dirty="0">
                <a:solidFill>
                  <a:srgbClr val="00CC00"/>
                </a:solidFill>
                <a:latin typeface="Bahnschrift SemiBold SemiConden" panose="020B0502040204020203" pitchFamily="34" charset="0"/>
              </a:rPr>
              <a:t>only 1 possible decoding</a:t>
            </a:r>
            <a:endParaRPr kumimoji="0" lang="en-US" sz="32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graphicFrame>
        <p:nvGraphicFramePr>
          <p:cNvPr id="3" name="Table 2">
            <a:extLst>
              <a:ext uri="{FF2B5EF4-FFF2-40B4-BE49-F238E27FC236}">
                <a16:creationId xmlns:a16="http://schemas.microsoft.com/office/drawing/2014/main" id="{2063B744-5B81-46E6-A3A7-56B0DCEAFBB8}"/>
              </a:ext>
            </a:extLst>
          </p:cNvPr>
          <p:cNvGraphicFramePr>
            <a:graphicFrameLocks noGrp="1"/>
          </p:cNvGraphicFramePr>
          <p:nvPr>
            <p:extLst>
              <p:ext uri="{D42A27DB-BD31-4B8C-83A1-F6EECF244321}">
                <p14:modId xmlns:p14="http://schemas.microsoft.com/office/powerpoint/2010/main" val="733051536"/>
              </p:ext>
            </p:extLst>
          </p:nvPr>
        </p:nvGraphicFramePr>
        <p:xfrm>
          <a:off x="9451730" y="1318864"/>
          <a:ext cx="2611316" cy="2360236"/>
        </p:xfrm>
        <a:graphic>
          <a:graphicData uri="http://schemas.openxmlformats.org/drawingml/2006/table">
            <a:tbl>
              <a:tblPr/>
              <a:tblGrid>
                <a:gridCol w="1305658">
                  <a:extLst>
                    <a:ext uri="{9D8B030D-6E8A-4147-A177-3AD203B41FA5}">
                      <a16:colId xmlns:a16="http://schemas.microsoft.com/office/drawing/2014/main" val="832383574"/>
                    </a:ext>
                  </a:extLst>
                </a:gridCol>
                <a:gridCol w="1305658">
                  <a:extLst>
                    <a:ext uri="{9D8B030D-6E8A-4147-A177-3AD203B41FA5}">
                      <a16:colId xmlns:a16="http://schemas.microsoft.com/office/drawing/2014/main" val="1210319663"/>
                    </a:ext>
                  </a:extLst>
                </a:gridCol>
              </a:tblGrid>
              <a:tr h="590059">
                <a:tc>
                  <a:txBody>
                    <a:bodyPr/>
                    <a:lstStyle/>
                    <a:p>
                      <a:pPr algn="ctr"/>
                      <a:r>
                        <a:rPr lang="en-GB" sz="2400" dirty="0">
                          <a:effectLst/>
                        </a:rPr>
                        <a:t>char</a:t>
                      </a:r>
                    </a:p>
                  </a:txBody>
                  <a:tcPr anchor="ctr">
                    <a:lnL>
                      <a:noFill/>
                    </a:lnL>
                    <a:lnR>
                      <a:noFill/>
                    </a:lnR>
                    <a:lnT>
                      <a:noFill/>
                    </a:lnT>
                    <a:lnB>
                      <a:noFill/>
                    </a:lnB>
                    <a:solidFill>
                      <a:srgbClr val="F0E4C9"/>
                    </a:solidFill>
                  </a:tcPr>
                </a:tc>
                <a:tc>
                  <a:txBody>
                    <a:bodyPr/>
                    <a:lstStyle/>
                    <a:p>
                      <a:pPr algn="ctr"/>
                      <a:r>
                        <a:rPr lang="en-US" sz="2400" dirty="0">
                          <a:effectLst/>
                        </a:rPr>
                        <a:t>code</a:t>
                      </a:r>
                      <a:endParaRPr lang="en-GB" sz="2400" dirty="0">
                        <a:effectLst/>
                      </a:endParaRPr>
                    </a:p>
                  </a:txBody>
                  <a:tcPr anchor="ctr">
                    <a:lnL>
                      <a:noFill/>
                    </a:lnL>
                    <a:lnR>
                      <a:noFill/>
                    </a:lnR>
                    <a:lnT>
                      <a:noFill/>
                    </a:lnT>
                    <a:lnB>
                      <a:noFill/>
                    </a:lnB>
                    <a:solidFill>
                      <a:srgbClr val="F0E4C9"/>
                    </a:solidFill>
                  </a:tcPr>
                </a:tc>
                <a:extLst>
                  <a:ext uri="{0D108BD9-81ED-4DB2-BD59-A6C34878D82A}">
                    <a16:rowId xmlns:a16="http://schemas.microsoft.com/office/drawing/2014/main" val="3071845290"/>
                  </a:ext>
                </a:extLst>
              </a:tr>
              <a:tr h="590059">
                <a:tc>
                  <a:txBody>
                    <a:bodyPr/>
                    <a:lstStyle/>
                    <a:p>
                      <a:pPr algn="ctr"/>
                      <a:r>
                        <a:rPr lang="en-GB" sz="2400" dirty="0">
                          <a:effectLst/>
                        </a:rPr>
                        <a:t>a</a:t>
                      </a:r>
                    </a:p>
                  </a:txBody>
                  <a:tcPr anchor="ctr">
                    <a:lnL>
                      <a:noFill/>
                    </a:lnL>
                    <a:lnR>
                      <a:noFill/>
                    </a:lnR>
                    <a:lnT>
                      <a:noFill/>
                    </a:lnT>
                    <a:lnB>
                      <a:noFill/>
                    </a:lnB>
                    <a:solidFill>
                      <a:srgbClr val="FFF9E5"/>
                    </a:solidFill>
                  </a:tcPr>
                </a:tc>
                <a:tc>
                  <a:txBody>
                    <a:bodyPr/>
                    <a:lstStyle/>
                    <a:p>
                      <a:pPr algn="ctr"/>
                      <a:r>
                        <a:rPr lang="en-US" sz="2400" dirty="0">
                          <a:effectLst/>
                        </a:rPr>
                        <a:t>0</a:t>
                      </a:r>
                      <a:endParaRPr lang="en-GB" sz="2400" dirty="0">
                        <a:effectLst/>
                      </a:endParaRPr>
                    </a:p>
                  </a:txBody>
                  <a:tcPr marL="28575" anchor="ctr">
                    <a:lnL>
                      <a:noFill/>
                    </a:lnL>
                    <a:lnR>
                      <a:noFill/>
                    </a:lnR>
                    <a:lnT>
                      <a:noFill/>
                    </a:lnT>
                    <a:lnB>
                      <a:noFill/>
                    </a:lnB>
                    <a:solidFill>
                      <a:srgbClr val="FFF9E5"/>
                    </a:solidFill>
                  </a:tcPr>
                </a:tc>
                <a:extLst>
                  <a:ext uri="{0D108BD9-81ED-4DB2-BD59-A6C34878D82A}">
                    <a16:rowId xmlns:a16="http://schemas.microsoft.com/office/drawing/2014/main" val="1936170208"/>
                  </a:ext>
                </a:extLst>
              </a:tr>
              <a:tr h="590059">
                <a:tc>
                  <a:txBody>
                    <a:bodyPr/>
                    <a:lstStyle/>
                    <a:p>
                      <a:pPr algn="ctr"/>
                      <a:r>
                        <a:rPr lang="en-GB" sz="2400" dirty="0">
                          <a:effectLst/>
                        </a:rPr>
                        <a:t>b</a:t>
                      </a:r>
                    </a:p>
                  </a:txBody>
                  <a:tcPr anchor="ctr">
                    <a:lnL>
                      <a:noFill/>
                    </a:lnL>
                    <a:lnR>
                      <a:noFill/>
                    </a:lnR>
                    <a:lnT>
                      <a:noFill/>
                    </a:lnT>
                    <a:lnB>
                      <a:noFill/>
                    </a:lnB>
                    <a:solidFill>
                      <a:srgbClr val="F8EFD3"/>
                    </a:solidFill>
                  </a:tcPr>
                </a:tc>
                <a:tc>
                  <a:txBody>
                    <a:bodyPr/>
                    <a:lstStyle/>
                    <a:p>
                      <a:pPr algn="ctr"/>
                      <a:r>
                        <a:rPr lang="en-US" sz="2400" dirty="0">
                          <a:effectLst/>
                        </a:rPr>
                        <a:t>1</a:t>
                      </a:r>
                      <a:endParaRPr lang="en-GB" sz="2400" dirty="0">
                        <a:effectLst/>
                      </a:endParaRPr>
                    </a:p>
                  </a:txBody>
                  <a:tcPr marL="28575" anchor="ctr">
                    <a:lnL>
                      <a:noFill/>
                    </a:lnL>
                    <a:lnR>
                      <a:noFill/>
                    </a:lnR>
                    <a:lnT>
                      <a:noFill/>
                    </a:lnT>
                    <a:lnB>
                      <a:noFill/>
                    </a:lnB>
                    <a:solidFill>
                      <a:srgbClr val="F8EFD3"/>
                    </a:solidFill>
                  </a:tcPr>
                </a:tc>
                <a:extLst>
                  <a:ext uri="{0D108BD9-81ED-4DB2-BD59-A6C34878D82A}">
                    <a16:rowId xmlns:a16="http://schemas.microsoft.com/office/drawing/2014/main" val="2306442902"/>
                  </a:ext>
                </a:extLst>
              </a:tr>
              <a:tr h="590059">
                <a:tc>
                  <a:txBody>
                    <a:bodyPr/>
                    <a:lstStyle/>
                    <a:p>
                      <a:pPr algn="ctr"/>
                      <a:r>
                        <a:rPr lang="en-US" sz="2400" dirty="0">
                          <a:effectLst/>
                        </a:rPr>
                        <a:t>c</a:t>
                      </a:r>
                      <a:endParaRPr lang="en-GB" sz="2400" dirty="0">
                        <a:effectLst/>
                      </a:endParaRPr>
                    </a:p>
                  </a:txBody>
                  <a:tcPr anchor="ctr">
                    <a:lnL>
                      <a:noFill/>
                    </a:lnL>
                    <a:lnR>
                      <a:noFill/>
                    </a:lnR>
                    <a:lnT>
                      <a:noFill/>
                    </a:lnT>
                    <a:lnB>
                      <a:noFill/>
                    </a:lnB>
                    <a:solidFill>
                      <a:srgbClr val="FFF9E5"/>
                    </a:solidFill>
                  </a:tcPr>
                </a:tc>
                <a:tc>
                  <a:txBody>
                    <a:bodyPr/>
                    <a:lstStyle/>
                    <a:p>
                      <a:pPr algn="ctr"/>
                      <a:r>
                        <a:rPr lang="en-US" sz="2400" dirty="0">
                          <a:effectLst/>
                        </a:rPr>
                        <a:t>01</a:t>
                      </a:r>
                      <a:endParaRPr lang="en-GB" sz="2400" dirty="0">
                        <a:effectLst/>
                      </a:endParaRPr>
                    </a:p>
                  </a:txBody>
                  <a:tcPr marL="28575" anchor="ctr">
                    <a:lnL>
                      <a:noFill/>
                    </a:lnL>
                    <a:lnR>
                      <a:noFill/>
                    </a:lnR>
                    <a:lnT>
                      <a:noFill/>
                    </a:lnT>
                    <a:lnB>
                      <a:noFill/>
                    </a:lnB>
                    <a:solidFill>
                      <a:srgbClr val="FFF9E5"/>
                    </a:solidFill>
                  </a:tcPr>
                </a:tc>
                <a:extLst>
                  <a:ext uri="{0D108BD9-81ED-4DB2-BD59-A6C34878D82A}">
                    <a16:rowId xmlns:a16="http://schemas.microsoft.com/office/drawing/2014/main" val="4108761490"/>
                  </a:ext>
                </a:extLst>
              </a:tr>
            </a:tbl>
          </a:graphicData>
        </a:graphic>
      </p:graphicFrame>
    </p:spTree>
    <p:extLst>
      <p:ext uri="{BB962C8B-B14F-4D97-AF65-F5344CB8AC3E}">
        <p14:creationId xmlns:p14="http://schemas.microsoft.com/office/powerpoint/2010/main" val="1525426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Huffman Coding: Decoding</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 y="1023562"/>
            <a:ext cx="9451731"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rPr>
              <a:t>Assume input stream of </a:t>
            </a:r>
          </a:p>
          <a:p>
            <a:pPr lvl="0" algn="ctr">
              <a:defRPr/>
            </a:pPr>
            <a:r>
              <a:rPr lang="en-US" sz="3200" dirty="0">
                <a:solidFill>
                  <a:prstClr val="white"/>
                </a:solidFill>
                <a:latin typeface="Bahnschrift SemiBold SemiConden" panose="020B0502040204020203" pitchFamily="34" charset="0"/>
              </a:rPr>
              <a:t>01100010100111101010001111110010111</a:t>
            </a: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514350" marR="0" lvl="0" indent="-514350" algn="ctr" defTabSz="914400" rtl="0" eaLnBrk="1" fontAlgn="auto" latinLnBrk="0" hangingPunct="1">
              <a:lnSpc>
                <a:spcPct val="100000"/>
              </a:lnSpc>
              <a:spcBef>
                <a:spcPts val="0"/>
              </a:spcBef>
              <a:spcAft>
                <a:spcPts val="0"/>
              </a:spcAft>
              <a:buClrTx/>
              <a:buSzTx/>
              <a:buFontTx/>
              <a:buAutoNum type="arabicParenR"/>
              <a:tabLst/>
              <a:defRPr/>
            </a:pPr>
            <a:r>
              <a:rPr lang="en-US" sz="3200" noProof="0" dirty="0">
                <a:solidFill>
                  <a:prstClr val="white"/>
                </a:solidFill>
                <a:latin typeface="Bahnschrift SemiBold SemiConden" panose="020B0502040204020203" pitchFamily="34" charset="0"/>
              </a:rPr>
              <a:t>Start on the left and find the </a:t>
            </a:r>
            <a:r>
              <a:rPr lang="en-US" sz="3200" noProof="0" dirty="0">
                <a:solidFill>
                  <a:srgbClr val="00B0F0"/>
                </a:solidFill>
                <a:latin typeface="Bahnschrift SemiBold SemiConden" panose="020B0502040204020203" pitchFamily="34" charset="0"/>
              </a:rPr>
              <a:t>character each sequence corresponds </a:t>
            </a:r>
            <a:r>
              <a:rPr lang="en-US" sz="3200" noProof="0" dirty="0">
                <a:solidFill>
                  <a:prstClr val="white"/>
                </a:solidFill>
                <a:latin typeface="Bahnschrift SemiBold SemiConden" panose="020B0502040204020203" pitchFamily="34" charset="0"/>
              </a:rPr>
              <a:t>to</a:t>
            </a:r>
          </a:p>
          <a:p>
            <a:pPr marL="514350" marR="0" lvl="0" indent="-514350" algn="ctr" defTabSz="914400" rtl="0" eaLnBrk="1" fontAlgn="auto" latinLnBrk="0" hangingPunct="1">
              <a:lnSpc>
                <a:spcPct val="100000"/>
              </a:lnSpc>
              <a:spcBef>
                <a:spcPts val="0"/>
              </a:spcBef>
              <a:spcAft>
                <a:spcPts val="0"/>
              </a:spcAft>
              <a:buClrTx/>
              <a:buSzTx/>
              <a:buFontTx/>
              <a:buAutoNum type="arabicParenR"/>
              <a:tabLst/>
              <a:defRPr/>
            </a:pPr>
            <a:r>
              <a:rPr lang="en-US" sz="3200" dirty="0">
                <a:solidFill>
                  <a:prstClr val="white"/>
                </a:solidFill>
                <a:latin typeface="Bahnschrift SemiBold SemiConden" panose="020B0502040204020203" pitchFamily="34" charset="0"/>
              </a:rPr>
              <a:t>Go to the next bit in the sequence and </a:t>
            </a:r>
            <a:r>
              <a:rPr lang="en-US" sz="3200" dirty="0">
                <a:solidFill>
                  <a:srgbClr val="FFC000"/>
                </a:solidFill>
                <a:latin typeface="Bahnschrift SemiBold SemiConden" panose="020B0502040204020203" pitchFamily="34" charset="0"/>
              </a:rPr>
              <a:t>repeat these two steps</a:t>
            </a:r>
            <a:r>
              <a:rPr lang="en-US" sz="3200" dirty="0">
                <a:solidFill>
                  <a:prstClr val="white"/>
                </a:solidFill>
                <a:latin typeface="Bahnschrift SemiBold SemiConden" panose="020B0502040204020203" pitchFamily="34" charset="0"/>
              </a:rPr>
              <a:t>, until at the end of the sequence</a:t>
            </a:r>
          </a:p>
          <a:p>
            <a:pPr marL="514350" marR="0" lvl="0" indent="-514350" algn="ctr" defTabSz="914400" rtl="0" eaLnBrk="1" fontAlgn="auto" latinLnBrk="0" hangingPunct="1">
              <a:lnSpc>
                <a:spcPct val="100000"/>
              </a:lnSpc>
              <a:spcBef>
                <a:spcPts val="0"/>
              </a:spcBef>
              <a:spcAft>
                <a:spcPts val="0"/>
              </a:spcAft>
              <a:buClrTx/>
              <a:buSzTx/>
              <a:buFontTx/>
              <a:buAutoNum type="arabicParenR"/>
              <a:tabLst/>
              <a:defRPr/>
            </a:pPr>
            <a:endParaRPr lang="en-US" sz="3200" dirty="0">
              <a:solidFill>
                <a:prstClr val="white"/>
              </a:solidFill>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dirty="0">
                <a:solidFill>
                  <a:prstClr val="white"/>
                </a:solidFill>
                <a:latin typeface="Bahnschrift SemiBold SemiConden" panose="020B0502040204020203" pitchFamily="34" charset="0"/>
              </a:rPr>
              <a:t>What was the original string?</a:t>
            </a:r>
          </a:p>
          <a:p>
            <a:pPr marR="0" lvl="0" algn="ctr" defTabSz="914400" rtl="0" eaLnBrk="1" fontAlgn="auto" latinLnBrk="0" hangingPunct="1">
              <a:lnSpc>
                <a:spcPct val="100000"/>
              </a:lnSpc>
              <a:spcBef>
                <a:spcPts val="0"/>
              </a:spcBef>
              <a:spcAft>
                <a:spcPts val="0"/>
              </a:spcAft>
              <a:buClrTx/>
              <a:buSzTx/>
              <a:tabLst/>
              <a:defRPr/>
            </a:pPr>
            <a:r>
              <a:rPr lang="en-US" sz="3200" dirty="0">
                <a:solidFill>
                  <a:srgbClr val="00CC00"/>
                </a:solidFill>
                <a:latin typeface="Bahnschrift SemiBold SemiConden" panose="020B0502040204020203" pitchFamily="34" charset="0"/>
              </a:rPr>
              <a:t>lossless text</a:t>
            </a:r>
          </a:p>
        </p:txBody>
      </p:sp>
      <p:graphicFrame>
        <p:nvGraphicFramePr>
          <p:cNvPr id="6" name="Table 5">
            <a:extLst>
              <a:ext uri="{FF2B5EF4-FFF2-40B4-BE49-F238E27FC236}">
                <a16:creationId xmlns:a16="http://schemas.microsoft.com/office/drawing/2014/main" id="{7B9598B3-4CF0-40D7-ADDA-A076E9795BB3}"/>
              </a:ext>
            </a:extLst>
          </p:cNvPr>
          <p:cNvGraphicFramePr>
            <a:graphicFrameLocks noGrp="1"/>
          </p:cNvGraphicFramePr>
          <p:nvPr>
            <p:extLst>
              <p:ext uri="{D42A27DB-BD31-4B8C-83A1-F6EECF244321}">
                <p14:modId xmlns:p14="http://schemas.microsoft.com/office/powerpoint/2010/main" val="2329746124"/>
              </p:ext>
            </p:extLst>
          </p:nvPr>
        </p:nvGraphicFramePr>
        <p:xfrm>
          <a:off x="9600731" y="1342687"/>
          <a:ext cx="2377330" cy="4954747"/>
        </p:xfrm>
        <a:graphic>
          <a:graphicData uri="http://schemas.openxmlformats.org/drawingml/2006/table">
            <a:tbl>
              <a:tblPr/>
              <a:tblGrid>
                <a:gridCol w="1188665">
                  <a:extLst>
                    <a:ext uri="{9D8B030D-6E8A-4147-A177-3AD203B41FA5}">
                      <a16:colId xmlns:a16="http://schemas.microsoft.com/office/drawing/2014/main" val="2410074639"/>
                    </a:ext>
                  </a:extLst>
                </a:gridCol>
                <a:gridCol w="1188665">
                  <a:extLst>
                    <a:ext uri="{9D8B030D-6E8A-4147-A177-3AD203B41FA5}">
                      <a16:colId xmlns:a16="http://schemas.microsoft.com/office/drawing/2014/main" val="3243916577"/>
                    </a:ext>
                  </a:extLst>
                </a:gridCol>
              </a:tblGrid>
              <a:tr h="707821">
                <a:tc>
                  <a:txBody>
                    <a:bodyPr/>
                    <a:lstStyle/>
                    <a:p>
                      <a:pPr algn="ctr"/>
                      <a:r>
                        <a:rPr lang="en-GB" sz="2400" dirty="0">
                          <a:effectLst/>
                        </a:rPr>
                        <a:t>s</a:t>
                      </a:r>
                    </a:p>
                  </a:txBody>
                  <a:tcPr anchor="ctr">
                    <a:lnL>
                      <a:noFill/>
                    </a:lnL>
                    <a:lnR>
                      <a:noFill/>
                    </a:lnR>
                    <a:lnT>
                      <a:noFill/>
                    </a:lnT>
                    <a:lnB>
                      <a:noFill/>
                    </a:lnB>
                    <a:solidFill>
                      <a:srgbClr val="FFF9E5"/>
                    </a:solidFill>
                  </a:tcPr>
                </a:tc>
                <a:tc>
                  <a:txBody>
                    <a:bodyPr/>
                    <a:lstStyle/>
                    <a:p>
                      <a:pPr algn="ctr"/>
                      <a:r>
                        <a:rPr lang="en-GB" sz="2400" dirty="0">
                          <a:effectLst/>
                        </a:rPr>
                        <a:t>10</a:t>
                      </a:r>
                    </a:p>
                  </a:txBody>
                  <a:tcPr marL="19050" anchor="ctr">
                    <a:lnL>
                      <a:noFill/>
                    </a:lnL>
                    <a:lnR>
                      <a:noFill/>
                    </a:lnR>
                    <a:lnT>
                      <a:noFill/>
                    </a:lnT>
                    <a:lnB>
                      <a:noFill/>
                    </a:lnB>
                    <a:solidFill>
                      <a:srgbClr val="FFF9E5"/>
                    </a:solidFill>
                  </a:tcPr>
                </a:tc>
                <a:extLst>
                  <a:ext uri="{0D108BD9-81ED-4DB2-BD59-A6C34878D82A}">
                    <a16:rowId xmlns:a16="http://schemas.microsoft.com/office/drawing/2014/main" val="1877965882"/>
                  </a:ext>
                </a:extLst>
              </a:tr>
              <a:tr h="707821">
                <a:tc>
                  <a:txBody>
                    <a:bodyPr/>
                    <a:lstStyle/>
                    <a:p>
                      <a:pPr algn="ctr"/>
                      <a:r>
                        <a:rPr lang="en-GB" sz="2400">
                          <a:effectLst/>
                        </a:rPr>
                        <a:t>l</a:t>
                      </a:r>
                    </a:p>
                  </a:txBody>
                  <a:tcPr anchor="ctr">
                    <a:lnL>
                      <a:noFill/>
                    </a:lnL>
                    <a:lnR>
                      <a:noFill/>
                    </a:lnR>
                    <a:lnT>
                      <a:noFill/>
                    </a:lnT>
                    <a:lnB>
                      <a:noFill/>
                    </a:lnB>
                    <a:solidFill>
                      <a:srgbClr val="F8EFD3"/>
                    </a:solidFill>
                  </a:tcPr>
                </a:tc>
                <a:tc>
                  <a:txBody>
                    <a:bodyPr/>
                    <a:lstStyle/>
                    <a:p>
                      <a:pPr algn="ctr"/>
                      <a:r>
                        <a:rPr lang="en-GB" sz="2400">
                          <a:effectLst/>
                        </a:rPr>
                        <a:t>011</a:t>
                      </a:r>
                    </a:p>
                  </a:txBody>
                  <a:tcPr marL="19050" anchor="ctr">
                    <a:lnL>
                      <a:noFill/>
                    </a:lnL>
                    <a:lnR>
                      <a:noFill/>
                    </a:lnR>
                    <a:lnT>
                      <a:noFill/>
                    </a:lnT>
                    <a:lnB>
                      <a:noFill/>
                    </a:lnB>
                    <a:solidFill>
                      <a:srgbClr val="F8EFD3"/>
                    </a:solidFill>
                  </a:tcPr>
                </a:tc>
                <a:extLst>
                  <a:ext uri="{0D108BD9-81ED-4DB2-BD59-A6C34878D82A}">
                    <a16:rowId xmlns:a16="http://schemas.microsoft.com/office/drawing/2014/main" val="1102351927"/>
                  </a:ext>
                </a:extLst>
              </a:tr>
              <a:tr h="707821">
                <a:tc>
                  <a:txBody>
                    <a:bodyPr/>
                    <a:lstStyle/>
                    <a:p>
                      <a:pPr algn="ctr"/>
                      <a:r>
                        <a:rPr lang="en-GB" sz="2400">
                          <a:effectLst/>
                        </a:rPr>
                        <a:t>o</a:t>
                      </a:r>
                    </a:p>
                  </a:txBody>
                  <a:tcPr anchor="ctr">
                    <a:lnL>
                      <a:noFill/>
                    </a:lnL>
                    <a:lnR>
                      <a:noFill/>
                    </a:lnR>
                    <a:lnT>
                      <a:noFill/>
                    </a:lnT>
                    <a:lnB>
                      <a:noFill/>
                    </a:lnB>
                    <a:solidFill>
                      <a:srgbClr val="FFF9E5"/>
                    </a:solidFill>
                  </a:tcPr>
                </a:tc>
                <a:tc>
                  <a:txBody>
                    <a:bodyPr/>
                    <a:lstStyle/>
                    <a:p>
                      <a:pPr algn="ctr"/>
                      <a:r>
                        <a:rPr lang="en-GB" sz="2400">
                          <a:effectLst/>
                        </a:rPr>
                        <a:t>000</a:t>
                      </a:r>
                    </a:p>
                  </a:txBody>
                  <a:tcPr marL="19050" anchor="ctr">
                    <a:lnL>
                      <a:noFill/>
                    </a:lnL>
                    <a:lnR>
                      <a:noFill/>
                    </a:lnR>
                    <a:lnT>
                      <a:noFill/>
                    </a:lnT>
                    <a:lnB>
                      <a:noFill/>
                    </a:lnB>
                    <a:solidFill>
                      <a:srgbClr val="FFF9E5"/>
                    </a:solidFill>
                  </a:tcPr>
                </a:tc>
                <a:extLst>
                  <a:ext uri="{0D108BD9-81ED-4DB2-BD59-A6C34878D82A}">
                    <a16:rowId xmlns:a16="http://schemas.microsoft.com/office/drawing/2014/main" val="3543647835"/>
                  </a:ext>
                </a:extLst>
              </a:tr>
              <a:tr h="707821">
                <a:tc>
                  <a:txBody>
                    <a:bodyPr/>
                    <a:lstStyle/>
                    <a:p>
                      <a:pPr algn="ctr"/>
                      <a:r>
                        <a:rPr lang="en-GB" sz="2400">
                          <a:effectLst/>
                        </a:rPr>
                        <a:t>e</a:t>
                      </a:r>
                    </a:p>
                  </a:txBody>
                  <a:tcPr anchor="ctr">
                    <a:lnL>
                      <a:noFill/>
                    </a:lnL>
                    <a:lnR>
                      <a:noFill/>
                    </a:lnR>
                    <a:lnT>
                      <a:noFill/>
                    </a:lnT>
                    <a:lnB>
                      <a:noFill/>
                    </a:lnB>
                    <a:solidFill>
                      <a:srgbClr val="F8EFD3"/>
                    </a:solidFill>
                  </a:tcPr>
                </a:tc>
                <a:tc>
                  <a:txBody>
                    <a:bodyPr/>
                    <a:lstStyle/>
                    <a:p>
                      <a:pPr algn="ctr"/>
                      <a:r>
                        <a:rPr lang="en-GB" sz="2400">
                          <a:effectLst/>
                        </a:rPr>
                        <a:t>110</a:t>
                      </a:r>
                    </a:p>
                  </a:txBody>
                  <a:tcPr marL="19050" anchor="ctr">
                    <a:lnL>
                      <a:noFill/>
                    </a:lnL>
                    <a:lnR>
                      <a:noFill/>
                    </a:lnR>
                    <a:lnT>
                      <a:noFill/>
                    </a:lnT>
                    <a:lnB>
                      <a:noFill/>
                    </a:lnB>
                    <a:solidFill>
                      <a:srgbClr val="F8EFD3"/>
                    </a:solidFill>
                  </a:tcPr>
                </a:tc>
                <a:extLst>
                  <a:ext uri="{0D108BD9-81ED-4DB2-BD59-A6C34878D82A}">
                    <a16:rowId xmlns:a16="http://schemas.microsoft.com/office/drawing/2014/main" val="3367299872"/>
                  </a:ext>
                </a:extLst>
              </a:tr>
              <a:tr h="707821">
                <a:tc>
                  <a:txBody>
                    <a:bodyPr/>
                    <a:lstStyle/>
                    <a:p>
                      <a:pPr algn="ctr"/>
                      <a:r>
                        <a:rPr lang="en-US" sz="2400" dirty="0">
                          <a:effectLst/>
                        </a:rPr>
                        <a:t>[space]</a:t>
                      </a:r>
                      <a:endParaRPr lang="en-GB" sz="2400" dirty="0">
                        <a:effectLst/>
                      </a:endParaRPr>
                    </a:p>
                  </a:txBody>
                  <a:tcPr anchor="ctr">
                    <a:lnL>
                      <a:noFill/>
                    </a:lnL>
                    <a:lnR>
                      <a:noFill/>
                    </a:lnR>
                    <a:lnT>
                      <a:noFill/>
                    </a:lnT>
                    <a:lnB>
                      <a:noFill/>
                    </a:lnB>
                    <a:solidFill>
                      <a:srgbClr val="FFF9E5"/>
                    </a:solidFill>
                  </a:tcPr>
                </a:tc>
                <a:tc>
                  <a:txBody>
                    <a:bodyPr/>
                    <a:lstStyle/>
                    <a:p>
                      <a:pPr algn="ctr"/>
                      <a:r>
                        <a:rPr lang="en-GB" sz="2400">
                          <a:effectLst/>
                        </a:rPr>
                        <a:t>001</a:t>
                      </a:r>
                    </a:p>
                  </a:txBody>
                  <a:tcPr marL="19050" anchor="ctr">
                    <a:lnL>
                      <a:noFill/>
                    </a:lnL>
                    <a:lnR>
                      <a:noFill/>
                    </a:lnR>
                    <a:lnT>
                      <a:noFill/>
                    </a:lnT>
                    <a:lnB>
                      <a:noFill/>
                    </a:lnB>
                    <a:solidFill>
                      <a:srgbClr val="FFF9E5"/>
                    </a:solidFill>
                  </a:tcPr>
                </a:tc>
                <a:extLst>
                  <a:ext uri="{0D108BD9-81ED-4DB2-BD59-A6C34878D82A}">
                    <a16:rowId xmlns:a16="http://schemas.microsoft.com/office/drawing/2014/main" val="891550412"/>
                  </a:ext>
                </a:extLst>
              </a:tr>
              <a:tr h="707821">
                <a:tc>
                  <a:txBody>
                    <a:bodyPr/>
                    <a:lstStyle/>
                    <a:p>
                      <a:pPr algn="ctr"/>
                      <a:r>
                        <a:rPr lang="en-GB" sz="2400">
                          <a:effectLst/>
                        </a:rPr>
                        <a:t>t</a:t>
                      </a:r>
                    </a:p>
                  </a:txBody>
                  <a:tcPr anchor="ctr">
                    <a:lnL>
                      <a:noFill/>
                    </a:lnL>
                    <a:lnR>
                      <a:noFill/>
                    </a:lnR>
                    <a:lnT>
                      <a:noFill/>
                    </a:lnT>
                    <a:lnB>
                      <a:noFill/>
                    </a:lnB>
                    <a:solidFill>
                      <a:srgbClr val="F8EFD3"/>
                    </a:solidFill>
                  </a:tcPr>
                </a:tc>
                <a:tc>
                  <a:txBody>
                    <a:bodyPr/>
                    <a:lstStyle/>
                    <a:p>
                      <a:pPr algn="ctr"/>
                      <a:r>
                        <a:rPr lang="en-GB" sz="2400" dirty="0">
                          <a:effectLst/>
                        </a:rPr>
                        <a:t>111</a:t>
                      </a:r>
                    </a:p>
                  </a:txBody>
                  <a:tcPr marL="19050" anchor="ctr">
                    <a:lnL>
                      <a:noFill/>
                    </a:lnL>
                    <a:lnR>
                      <a:noFill/>
                    </a:lnR>
                    <a:lnT>
                      <a:noFill/>
                    </a:lnT>
                    <a:lnB>
                      <a:noFill/>
                    </a:lnB>
                    <a:solidFill>
                      <a:srgbClr val="F8EFD3"/>
                    </a:solidFill>
                  </a:tcPr>
                </a:tc>
                <a:extLst>
                  <a:ext uri="{0D108BD9-81ED-4DB2-BD59-A6C34878D82A}">
                    <a16:rowId xmlns:a16="http://schemas.microsoft.com/office/drawing/2014/main" val="3512492982"/>
                  </a:ext>
                </a:extLst>
              </a:tr>
              <a:tr h="707821">
                <a:tc>
                  <a:txBody>
                    <a:bodyPr/>
                    <a:lstStyle/>
                    <a:p>
                      <a:pPr algn="ctr"/>
                      <a:r>
                        <a:rPr lang="en-GB" sz="2400">
                          <a:effectLst/>
                        </a:rPr>
                        <a:t>x</a:t>
                      </a:r>
                    </a:p>
                  </a:txBody>
                  <a:tcPr anchor="ctr">
                    <a:lnL>
                      <a:noFill/>
                    </a:lnL>
                    <a:lnR>
                      <a:noFill/>
                    </a:lnR>
                    <a:lnT>
                      <a:noFill/>
                    </a:lnT>
                    <a:lnB>
                      <a:noFill/>
                    </a:lnB>
                    <a:solidFill>
                      <a:srgbClr val="FFF9E5"/>
                    </a:solidFill>
                  </a:tcPr>
                </a:tc>
                <a:tc>
                  <a:txBody>
                    <a:bodyPr/>
                    <a:lstStyle/>
                    <a:p>
                      <a:pPr algn="ctr"/>
                      <a:r>
                        <a:rPr lang="en-GB" sz="2400" dirty="0">
                          <a:effectLst/>
                        </a:rPr>
                        <a:t>010</a:t>
                      </a:r>
                    </a:p>
                  </a:txBody>
                  <a:tcPr marL="19050" anchor="ctr">
                    <a:lnL>
                      <a:noFill/>
                    </a:lnL>
                    <a:lnR>
                      <a:noFill/>
                    </a:lnR>
                    <a:lnT>
                      <a:noFill/>
                    </a:lnT>
                    <a:lnB>
                      <a:noFill/>
                    </a:lnB>
                    <a:solidFill>
                      <a:srgbClr val="FFF9E5"/>
                    </a:solidFill>
                  </a:tcPr>
                </a:tc>
                <a:extLst>
                  <a:ext uri="{0D108BD9-81ED-4DB2-BD59-A6C34878D82A}">
                    <a16:rowId xmlns:a16="http://schemas.microsoft.com/office/drawing/2014/main" val="1916907379"/>
                  </a:ext>
                </a:extLst>
              </a:tr>
            </a:tbl>
          </a:graphicData>
        </a:graphic>
      </p:graphicFrame>
      <p:sp>
        <p:nvSpPr>
          <p:cNvPr id="7" name="Rectangle 1">
            <a:extLst>
              <a:ext uri="{FF2B5EF4-FFF2-40B4-BE49-F238E27FC236}">
                <a16:creationId xmlns:a16="http://schemas.microsoft.com/office/drawing/2014/main" id="{F03B6C31-3F97-4758-AC16-FB3B184AAB73}"/>
              </a:ext>
            </a:extLst>
          </p:cNvPr>
          <p:cNvSpPr>
            <a:spLocks noChangeArrowheads="1"/>
          </p:cNvSpPr>
          <p:nvPr/>
        </p:nvSpPr>
        <p:spPr bwMode="auto">
          <a:xfrm>
            <a:off x="838200" y="25384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5515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 calcmode="lin" valueType="num">
                                      <p:cBhvr>
                                        <p:cTn id="42" dur="500" fill="hold"/>
                                        <p:tgtEl>
                                          <p:spTgt spid="24">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4">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8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Huffman Coding: Uses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Do you think Huffman coding is useful for short strings (e.g. someone’s first name)?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No – since the table also has to be sent &amp; would be </a:t>
            </a:r>
            <a:r>
              <a:rPr lang="en-US" sz="3200" dirty="0">
                <a:solidFill>
                  <a:srgbClr val="FF0000"/>
                </a:solidFill>
                <a:latin typeface="Bahnschrift SemiBold SemiConden" panose="020B0502040204020203" pitchFamily="34" charset="0"/>
              </a:rPr>
              <a:t>bigger than the actual data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prstClr val="white"/>
                </a:solidFill>
                <a:latin typeface="Bahnschrift SemiBold SemiConden" panose="020B0502040204020203" pitchFamily="34" charset="0"/>
              </a:rPr>
              <a:t>For larger, typical text (documents, emails, webpages </a:t>
            </a:r>
            <a:r>
              <a:rPr lang="en-US" sz="3200" dirty="0" err="1">
                <a:solidFill>
                  <a:prstClr val="white"/>
                </a:solidFill>
                <a:latin typeface="Bahnschrift SemiBold SemiConden" panose="020B0502040204020203" pitchFamily="34" charset="0"/>
              </a:rPr>
              <a:t>etc</a:t>
            </a:r>
            <a:r>
              <a:rPr lang="en-US" sz="3200" dirty="0">
                <a:solidFill>
                  <a:prstClr val="white"/>
                </a:solidFill>
                <a:latin typeface="Bahnschrift SemiBold SemiConden" panose="020B0502040204020203" pitchFamily="34" charset="0"/>
              </a:rPr>
              <a:t>), Huffman encoding can often </a:t>
            </a:r>
            <a:r>
              <a:rPr lang="en-US" sz="3200" dirty="0">
                <a:solidFill>
                  <a:srgbClr val="00CC00"/>
                </a:solidFill>
                <a:latin typeface="Bahnschrift SemiBold SemiConden" panose="020B0502040204020203" pitchFamily="34" charset="0"/>
              </a:rPr>
              <a:t>half the number of bytes</a:t>
            </a:r>
          </a:p>
        </p:txBody>
      </p:sp>
    </p:spTree>
    <p:extLst>
      <p:ext uri="{BB962C8B-B14F-4D97-AF65-F5344CB8AC3E}">
        <p14:creationId xmlns:p14="http://schemas.microsoft.com/office/powerpoint/2010/main" val="1618655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9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Huffman Coding Example</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Generated 100</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 paragraphs of random words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aseline="0" dirty="0">
                <a:solidFill>
                  <a:prstClr val="white"/>
                </a:solidFill>
                <a:latin typeface="Bahnschrift SemiBold SemiConden" panose="020B0502040204020203" pitchFamily="34" charset="0"/>
              </a:rPr>
              <a:t>File</a:t>
            </a:r>
            <a:r>
              <a:rPr lang="en-US" sz="3600" dirty="0">
                <a:solidFill>
                  <a:prstClr val="white"/>
                </a:solidFill>
                <a:latin typeface="Bahnschrift SemiBold SemiConden" panose="020B0502040204020203" pitchFamily="34" charset="0"/>
              </a:rPr>
              <a:t> size was 80KB</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Was compressed to 40KB with Huffman coding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So in this case, we got a </a:t>
            </a:r>
            <a:r>
              <a:rPr lang="en-US" sz="3600" dirty="0">
                <a:solidFill>
                  <a:srgbClr val="00CC00"/>
                </a:solidFill>
                <a:latin typeface="Bahnschrift SemiBold SemiConden" panose="020B0502040204020203" pitchFamily="34" charset="0"/>
              </a:rPr>
              <a:t>50% compression ratio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Can test with tools like </a:t>
            </a:r>
            <a:r>
              <a:rPr lang="en-US" sz="3600" dirty="0">
                <a:solidFill>
                  <a:srgbClr val="00B0F0"/>
                </a:solidFill>
                <a:latin typeface="Bahnschrift SemiBold SemiConden" panose="020B0502040204020203" pitchFamily="34" charset="0"/>
                <a:hlinkClick r:id="rId3">
                  <a:extLst>
                    <a:ext uri="{A12FA001-AC4F-418D-AE19-62706E023703}">
                      <ahyp:hlinkClr xmlns:ahyp="http://schemas.microsoft.com/office/drawing/2018/hyperlinkcolor" val="tx"/>
                    </a:ext>
                  </a:extLst>
                </a:hlinkClick>
              </a:rPr>
              <a:t>https://craftyspace.net/huffman/</a:t>
            </a:r>
            <a:r>
              <a:rPr lang="en-US" sz="3600" dirty="0">
                <a:solidFill>
                  <a:srgbClr val="00B0F0"/>
                </a:solidFill>
                <a:latin typeface="Bahnschrift SemiBold SemiConden" panose="020B0502040204020203" pitchFamily="34" charset="0"/>
              </a:rPr>
              <a:t> </a:t>
            </a:r>
            <a:r>
              <a:rPr lang="en-US" sz="3600" dirty="0">
                <a:solidFill>
                  <a:prstClr val="white"/>
                </a:solidFill>
                <a:latin typeface="Bahnschrift SemiBold SemiConden" panose="020B0502040204020203" pitchFamily="34" charset="0"/>
              </a:rPr>
              <a:t>or </a:t>
            </a:r>
            <a:r>
              <a:rPr lang="en-US" sz="3600" dirty="0">
                <a:solidFill>
                  <a:srgbClr val="00B0F0"/>
                </a:solidFill>
                <a:latin typeface="Bahnschrift SemiBold SemiConden" panose="020B0502040204020203" pitchFamily="34" charset="0"/>
                <a:hlinkClick r:id="rId4">
                  <a:extLst>
                    <a:ext uri="{A12FA001-AC4F-418D-AE19-62706E023703}">
                      <ahyp:hlinkClr xmlns:ahyp="http://schemas.microsoft.com/office/drawing/2018/hyperlinkcolor" val="tx"/>
                    </a:ext>
                  </a:extLst>
                </a:hlinkClick>
              </a:rPr>
              <a:t>https://www.dcode.fr/huffman-tree-compression</a:t>
            </a:r>
            <a:r>
              <a:rPr lang="en-US" sz="3600" dirty="0">
                <a:solidFill>
                  <a:srgbClr val="00B0F0"/>
                </a:solidFill>
                <a:latin typeface="Bahnschrift SemiBold SemiConden" panose="020B0502040204020203" pitchFamily="34" charset="0"/>
              </a:rPr>
              <a:t> </a:t>
            </a:r>
            <a:endParaRPr kumimoji="0" lang="en-US" sz="3600" b="0" i="0" u="none" strike="noStrike" kern="1200" cap="none" spc="0" normalizeH="0" baseline="0" noProof="0" dirty="0">
              <a:ln>
                <a:noFill/>
              </a:ln>
              <a:solidFill>
                <a:srgbClr val="00B0F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760811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2" end="2"/>
                                            </p:txEl>
                                          </p:spTgt>
                                        </p:tgtEl>
                                        <p:attrNameLst>
                                          <p:attrName>style.visibility</p:attrName>
                                        </p:attrNameLst>
                                      </p:cBhvr>
                                      <p:to>
                                        <p:strVal val="visible"/>
                                      </p:to>
                                    </p:set>
                                    <p:anim calcmode="lin" valueType="num">
                                      <p:cBhvr>
                                        <p:cTn id="21"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9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Huffman Coding Example</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13418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Which </a:t>
            </a:r>
            <a:r>
              <a:rPr lang="en-US" sz="3600" dirty="0">
                <a:solidFill>
                  <a:prstClr val="white"/>
                </a:solidFill>
                <a:latin typeface="Bahnschrift SemiBold SemiConden" panose="020B0502040204020203" pitchFamily="34" charset="0"/>
              </a:rPr>
              <a:t>of these inputs </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do you think could be compressed the most? (all are 26 characters)</a:t>
            </a:r>
            <a:endParaRPr kumimoji="0" lang="en-US" sz="3600" b="0" i="0" u="none" strike="noStrike" kern="1200" cap="none" spc="0" normalizeH="0" baseline="0" noProof="0" dirty="0">
              <a:ln>
                <a:noFill/>
              </a:ln>
              <a:solidFill>
                <a:srgbClr val="00B0F0"/>
              </a:solidFill>
              <a:effectLst/>
              <a:uLnTx/>
              <a:uFillTx/>
              <a:latin typeface="Bahnschrift SemiBold SemiConden" panose="020B0502040204020203" pitchFamily="34" charset="0"/>
            </a:endParaRPr>
          </a:p>
        </p:txBody>
      </p:sp>
      <p:sp>
        <p:nvSpPr>
          <p:cNvPr id="6" name="Rectangle 5">
            <a:extLst>
              <a:ext uri="{FF2B5EF4-FFF2-40B4-BE49-F238E27FC236}">
                <a16:creationId xmlns:a16="http://schemas.microsoft.com/office/drawing/2014/main" id="{E7838E51-88C8-4974-852F-B18F8B8C8633}"/>
              </a:ext>
            </a:extLst>
          </p:cNvPr>
          <p:cNvSpPr/>
          <p:nvPr/>
        </p:nvSpPr>
        <p:spPr>
          <a:xfrm>
            <a:off x="-2" y="2365476"/>
            <a:ext cx="6268917" cy="44925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prstClr val="white"/>
                </a:solidFill>
                <a:effectLst/>
                <a:uLnTx/>
                <a:uFillTx/>
                <a:latin typeface="Bahnschrift SemiBold SemiConden" panose="020B0502040204020203" pitchFamily="34" charset="0"/>
              </a:rPr>
              <a:t>abcdefghijklmnopqrstuvwxyz</a:t>
            </a:r>
            <a:endPar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err="1">
                <a:ln>
                  <a:noFill/>
                </a:ln>
                <a:solidFill>
                  <a:schemeClr val="bg1"/>
                </a:solidFill>
                <a:effectLst/>
                <a:uLnTx/>
                <a:uFillTx/>
                <a:latin typeface="Bahnschrift SemiBold SemiConden" panose="020B0502040204020203" pitchFamily="34" charset="0"/>
              </a:rPr>
              <a:t>aaaaaaaaaaaaaaaaaaaaaaaaa</a:t>
            </a:r>
            <a:endParaRPr kumimoji="0" lang="en-US" sz="36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schemeClr val="bg1"/>
              </a:solidFill>
              <a:latin typeface="Bahnschrift SemiBold SemiConden" panose="020B0502040204020203" pitchFamily="34" charset="0"/>
            </a:endParaRPr>
          </a:p>
          <a:p>
            <a:pPr lvl="0" algn="ctr">
              <a:defRPr/>
            </a:pPr>
            <a:r>
              <a:rPr lang="en-US" sz="3600" dirty="0">
                <a:solidFill>
                  <a:schemeClr val="bg1"/>
                </a:solidFill>
                <a:latin typeface="Bahnschrift SemiBold SemiConden" panose="020B0502040204020203" pitchFamily="34" charset="0"/>
              </a:rPr>
              <a:t>🦇🐺🐗🐴🦄🐝🪱🐛🦋🐌🐞🐜🪰🪲🪳🦟🦗🕷🕸🦂🐢🐍🦎🦖🦕🐙</a:t>
            </a:r>
            <a:endParaRPr kumimoji="0" lang="en-US" sz="36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sp>
        <p:nvSpPr>
          <p:cNvPr id="7" name="Rectangle 6">
            <a:extLst>
              <a:ext uri="{FF2B5EF4-FFF2-40B4-BE49-F238E27FC236}">
                <a16:creationId xmlns:a16="http://schemas.microsoft.com/office/drawing/2014/main" id="{60D8FF60-A5F9-4A99-8429-E28B74A15B8C}"/>
              </a:ext>
            </a:extLst>
          </p:cNvPr>
          <p:cNvSpPr/>
          <p:nvPr/>
        </p:nvSpPr>
        <p:spPr>
          <a:xfrm>
            <a:off x="5923081" y="2365451"/>
            <a:ext cx="6268917" cy="44925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26bytes to 48 ~</a:t>
            </a:r>
            <a:r>
              <a:rPr lang="en-US" sz="3600" dirty="0">
                <a:solidFill>
                  <a:srgbClr val="FF0000"/>
                </a:solidFill>
                <a:latin typeface="Bahnschrift SemiBold SemiConden" panose="020B0502040204020203" pitchFamily="34" charset="0"/>
              </a:rPr>
              <a:t>2x increase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26 bytes to 6 bytes ~</a:t>
            </a:r>
            <a:r>
              <a:rPr lang="en-US" sz="3600" dirty="0">
                <a:solidFill>
                  <a:srgbClr val="00CC00"/>
                </a:solidFill>
                <a:latin typeface="Bahnschrift SemiBold SemiConden" panose="020B0502040204020203" pitchFamily="34" charset="0"/>
              </a:rPr>
              <a:t>4x decrease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prstClr val="white"/>
                </a:solidFill>
                <a:latin typeface="Bahnschrift SemiBold SemiConden" panose="020B0502040204020203" pitchFamily="34" charset="0"/>
              </a:rPr>
              <a:t>156 to 107 bytes ~</a:t>
            </a:r>
            <a:r>
              <a:rPr lang="en-US" sz="3600" dirty="0">
                <a:solidFill>
                  <a:srgbClr val="92D050"/>
                </a:solidFill>
                <a:latin typeface="Bahnschrift SemiBold SemiConden" panose="020B0502040204020203" pitchFamily="34" charset="0"/>
              </a:rPr>
              <a:t>1.5x decrease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149168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 calcmode="lin" valueType="num">
                                      <p:cBhvr>
                                        <p:cTn id="28" dur="500" fill="hold"/>
                                        <p:tgtEl>
                                          <p:spTgt spid="6">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6">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anim calcmode="lin" valueType="num">
                                      <p:cBhvr>
                                        <p:cTn id="35"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6"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37" dur="500"/>
                                        <p:tgtEl>
                                          <p:spTgt spid="7">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7">
                                            <p:txEl>
                                              <p:pRg st="2" end="2"/>
                                            </p:txEl>
                                          </p:spTgt>
                                        </p:tgtEl>
                                        <p:attrNameLst>
                                          <p:attrName>style.visibility</p:attrName>
                                        </p:attrNameLst>
                                      </p:cBhvr>
                                      <p:to>
                                        <p:strVal val="visible"/>
                                      </p:to>
                                    </p:set>
                                    <p:anim calcmode="lin" valueType="num">
                                      <p:cBhvr>
                                        <p:cTn id="42"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43"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44" dur="500"/>
                                        <p:tgtEl>
                                          <p:spTgt spid="7">
                                            <p:txEl>
                                              <p:pRg st="2" end="2"/>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7">
                                            <p:txEl>
                                              <p:pRg st="5" end="5"/>
                                            </p:txEl>
                                          </p:spTgt>
                                        </p:tgtEl>
                                        <p:attrNameLst>
                                          <p:attrName>style.visibility</p:attrName>
                                        </p:attrNameLst>
                                      </p:cBhvr>
                                      <p:to>
                                        <p:strVal val="visible"/>
                                      </p:to>
                                    </p:set>
                                    <p:anim calcmode="lin" valueType="num">
                                      <p:cBhvr>
                                        <p:cTn id="49" dur="500" fill="hold"/>
                                        <p:tgtEl>
                                          <p:spTgt spid="7">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7">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6" grpId="0" build="p"/>
      <p:bldP spid="7" grpId="0" build="p"/>
    </p:bldLst>
  </p:timing>
</p:sld>
</file>

<file path=ppt/slides/slide29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Questions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Bahnschrift SemiBold SemiConden" panose="020B0502040204020203" pitchFamily="34" charset="0"/>
              </a:rPr>
              <a:t>Why did the emojis take up more bytes initially?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schemeClr val="bg1"/>
                </a:solidFill>
                <a:latin typeface="Bahnschrift SemiBold SemiConden" panose="020B0502040204020203" pitchFamily="34" charset="0"/>
              </a:rPr>
              <a:t>Since they </a:t>
            </a:r>
            <a:r>
              <a:rPr lang="en-US" sz="3600" noProof="0" dirty="0">
                <a:solidFill>
                  <a:srgbClr val="FF0000"/>
                </a:solidFill>
                <a:latin typeface="Bahnschrift SemiBold SemiConden" panose="020B0502040204020203" pitchFamily="34" charset="0"/>
              </a:rPr>
              <a:t>can’t be stored in ASCII</a:t>
            </a:r>
            <a:r>
              <a:rPr lang="en-US" sz="3600" noProof="0" dirty="0">
                <a:solidFill>
                  <a:schemeClr val="bg1"/>
                </a:solidFill>
                <a:latin typeface="Bahnschrift SemiBold SemiConden" panose="020B0502040204020203" pitchFamily="34" charset="0"/>
              </a:rPr>
              <a:t> (7 or 8 bits) – </a:t>
            </a:r>
            <a:r>
              <a:rPr lang="en-US" sz="3600" noProof="0" dirty="0">
                <a:solidFill>
                  <a:srgbClr val="00B0F0"/>
                </a:solidFill>
                <a:latin typeface="Bahnschrift SemiBold SemiConden" panose="020B0502040204020203" pitchFamily="34" charset="0"/>
              </a:rPr>
              <a:t>Unicode (UTF-8; 8-32 bits) is required</a:t>
            </a:r>
            <a:endParaRPr kumimoji="0" lang="en-US" sz="3600" b="0" i="0" u="none" strike="noStrike" kern="1200" cap="none" spc="0" normalizeH="0" baseline="0" noProof="0" dirty="0">
              <a:ln>
                <a:noFill/>
              </a:ln>
              <a:solidFill>
                <a:srgbClr val="00B0F0"/>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Why </a:t>
            </a:r>
            <a:r>
              <a:rPr lang="en-US" sz="3600" dirty="0">
                <a:solidFill>
                  <a:prstClr val="white"/>
                </a:solidFill>
                <a:latin typeface="Bahnschrift SemiBold SemiConden" panose="020B0502040204020203" pitchFamily="34" charset="0"/>
              </a:rPr>
              <a:t>was “</a:t>
            </a:r>
            <a:r>
              <a:rPr lang="en-US" sz="3600" dirty="0" err="1">
                <a:solidFill>
                  <a:prstClr val="white"/>
                </a:solidFill>
                <a:latin typeface="Bahnschrift SemiBold SemiConden" panose="020B0502040204020203" pitchFamily="34" charset="0"/>
              </a:rPr>
              <a:t>aaa</a:t>
            </a:r>
            <a:r>
              <a:rPr lang="en-US" sz="3600" dirty="0">
                <a:solidFill>
                  <a:prstClr val="white"/>
                </a:solidFill>
                <a:latin typeface="Bahnschrift SemiBold SemiConden" panose="020B0502040204020203" pitchFamily="34" charset="0"/>
              </a:rPr>
              <a:t>…</a:t>
            </a:r>
            <a:r>
              <a:rPr lang="en-US" sz="3600" dirty="0" err="1">
                <a:solidFill>
                  <a:prstClr val="white"/>
                </a:solidFill>
                <a:latin typeface="Bahnschrift SemiBold SemiConden" panose="020B0502040204020203" pitchFamily="34" charset="0"/>
              </a:rPr>
              <a:t>aaa</a:t>
            </a:r>
            <a:r>
              <a:rPr lang="en-US" sz="3600" dirty="0">
                <a:solidFill>
                  <a:prstClr val="white"/>
                </a:solidFill>
                <a:latin typeface="Bahnschrift SemiBold SemiConden" panose="020B0502040204020203" pitchFamily="34" charset="0"/>
              </a:rPr>
              <a:t>” able to </a:t>
            </a: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be compressed the most?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noProof="0" dirty="0">
                <a:solidFill>
                  <a:prstClr val="white"/>
                </a:solidFill>
                <a:latin typeface="Bahnschrift SemiBold SemiConden" panose="020B0502040204020203" pitchFamily="34" charset="0"/>
              </a:rPr>
              <a:t>As every character was the same, they could be </a:t>
            </a:r>
            <a:r>
              <a:rPr lang="en-US" sz="3600" noProof="0" dirty="0">
                <a:solidFill>
                  <a:srgbClr val="00CC00"/>
                </a:solidFill>
                <a:latin typeface="Bahnschrift SemiBold SemiConden" panose="020B0502040204020203" pitchFamily="34" charset="0"/>
              </a:rPr>
              <a:t>stored using a short Huffman code</a:t>
            </a:r>
            <a:r>
              <a:rPr lang="en-US" sz="3600" noProof="0" dirty="0">
                <a:solidFill>
                  <a:prstClr val="white"/>
                </a:solidFill>
                <a:latin typeface="Bahnschrift SemiBold SemiConden" panose="020B0502040204020203" pitchFamily="34" charset="0"/>
              </a:rPr>
              <a:t> – there would be no characters with longer Huffman codes</a:t>
            </a:r>
            <a:endPar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4207151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9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Questions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600" dirty="0">
                <a:solidFill>
                  <a:prstClr val="white"/>
                </a:solidFill>
                <a:latin typeface="Bahnschrift SemiBold SemiConden" panose="020B0502040204020203" pitchFamily="34" charset="0"/>
              </a:rPr>
              <a:t>What would happen to the compression ratio if we had longer text – e.g. we used the same set of 26 emojis, but had a text with 1000s of characters?</a:t>
            </a:r>
          </a:p>
          <a:p>
            <a:pPr lvl="0" algn="ctr">
              <a:defRPr/>
            </a:pPr>
            <a:endParaRPr lang="en-US" sz="3600" dirty="0">
              <a:solidFill>
                <a:prstClr val="white"/>
              </a:solidFill>
              <a:latin typeface="Bahnschrift SemiBold SemiConden" panose="020B0502040204020203" pitchFamily="34" charset="0"/>
            </a:endParaRPr>
          </a:p>
          <a:p>
            <a:pPr lvl="0" algn="ctr">
              <a:defRPr/>
            </a:pPr>
            <a:r>
              <a:rPr lang="en-US" sz="3600" dirty="0">
                <a:solidFill>
                  <a:prstClr val="white"/>
                </a:solidFill>
                <a:latin typeface="Bahnschrift SemiBold SemiConden" panose="020B0502040204020203" pitchFamily="34" charset="0"/>
              </a:rPr>
              <a:t>It would improve – i.e. longer text = more repeats = </a:t>
            </a:r>
            <a:r>
              <a:rPr lang="en-US" sz="3600" dirty="0">
                <a:solidFill>
                  <a:srgbClr val="00CC00"/>
                </a:solidFill>
                <a:latin typeface="Bahnschrift SemiBold SemiConden" panose="020B0502040204020203" pitchFamily="34" charset="0"/>
              </a:rPr>
              <a:t>better compression</a:t>
            </a:r>
          </a:p>
          <a:p>
            <a:pPr lvl="0" algn="ctr">
              <a:defRPr/>
            </a:pPr>
            <a:endParaRPr lang="en-US" sz="3600" dirty="0">
              <a:solidFill>
                <a:srgbClr val="00CC00"/>
              </a:solidFill>
              <a:latin typeface="Bahnschrift SemiBold SemiConden" panose="020B0502040204020203" pitchFamily="34" charset="0"/>
            </a:endParaRPr>
          </a:p>
          <a:p>
            <a:pPr lvl="0" algn="ctr">
              <a:defRPr/>
            </a:pPr>
            <a:r>
              <a:rPr lang="en-US" sz="3600" dirty="0">
                <a:solidFill>
                  <a:schemeClr val="bg1"/>
                </a:solidFill>
                <a:latin typeface="Bahnschrift SemiBold SemiConden" panose="020B0502040204020203" pitchFamily="34" charset="0"/>
              </a:rPr>
              <a:t>The initial overhead of storing the Huffman table is </a:t>
            </a:r>
            <a:r>
              <a:rPr lang="en-US" sz="3600" dirty="0">
                <a:solidFill>
                  <a:srgbClr val="00B0F0"/>
                </a:solidFill>
                <a:latin typeface="Bahnschrift SemiBold SemiConden" panose="020B0502040204020203" pitchFamily="34" charset="0"/>
              </a:rPr>
              <a:t>overtaken by the amount of compression we get</a:t>
            </a:r>
          </a:p>
        </p:txBody>
      </p:sp>
    </p:spTree>
    <p:extLst>
      <p:ext uri="{BB962C8B-B14F-4D97-AF65-F5344CB8AC3E}">
        <p14:creationId xmlns:p14="http://schemas.microsoft.com/office/powerpoint/2010/main" val="360794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4" end="4"/>
                                            </p:txEl>
                                          </p:spTgt>
                                        </p:tgtEl>
                                        <p:attrNameLst>
                                          <p:attrName>style.visibility</p:attrName>
                                        </p:attrNameLst>
                                      </p:cBhvr>
                                      <p:to>
                                        <p:strVal val="visible"/>
                                      </p:to>
                                    </p:set>
                                    <p:anim calcmode="lin" valueType="num">
                                      <p:cBhvr>
                                        <p:cTn id="21"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9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Questions</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12192000"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Suppose</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 you had 2 strings: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600" baseline="0" dirty="0">
              <a:solidFill>
                <a:prstClr val="white"/>
              </a:solidFill>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a:t>
            </a:r>
            <a:r>
              <a:rPr kumimoji="0" lang="en-US" sz="3600" b="0" i="0" u="none" strike="noStrike" kern="1200" cap="none" spc="0" normalizeH="0" noProof="0" dirty="0" err="1">
                <a:ln>
                  <a:noFill/>
                </a:ln>
                <a:solidFill>
                  <a:prstClr val="white"/>
                </a:solidFill>
                <a:effectLst/>
                <a:uLnTx/>
                <a:uFillTx/>
                <a:latin typeface="Bahnschrift SemiBold SemiConden" panose="020B0502040204020203" pitchFamily="34" charset="0"/>
              </a:rPr>
              <a:t>aaabbb</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aseline="0" dirty="0">
                <a:solidFill>
                  <a:prstClr val="white"/>
                </a:solidFill>
                <a:latin typeface="Bahnschrift SemiBold SemiConden" panose="020B0502040204020203" pitchFamily="34" charset="0"/>
              </a:rPr>
              <a:t>“</a:t>
            </a:r>
            <a:r>
              <a:rPr lang="en-US" sz="3600" baseline="0" dirty="0" err="1">
                <a:solidFill>
                  <a:prstClr val="white"/>
                </a:solidFill>
                <a:latin typeface="Bahnschrift SemiBold SemiConden" panose="020B0502040204020203" pitchFamily="34" charset="0"/>
              </a:rPr>
              <a:t>ababab</a:t>
            </a:r>
            <a:r>
              <a:rPr lang="en-US" sz="3600" baseline="0" dirty="0">
                <a:solidFill>
                  <a:prstClr val="white"/>
                </a:solidFill>
                <a:latin typeface="Bahnschrift SemiBold SemiConden" panose="020B0502040204020203"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aseline="0" dirty="0">
                <a:solidFill>
                  <a:prstClr val="white"/>
                </a:solidFill>
                <a:latin typeface="Bahnschrift SemiBold SemiConden" panose="020B0502040204020203" pitchFamily="34" charset="0"/>
              </a:rPr>
              <a:t>How would their compression ratio compare?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It’d be the </a:t>
            </a:r>
            <a:r>
              <a:rPr kumimoji="0" lang="en-US" sz="3600" b="0" i="0" u="none" strike="noStrike" kern="1200" cap="none" spc="0" normalizeH="0" noProof="0" dirty="0">
                <a:ln>
                  <a:noFill/>
                </a:ln>
                <a:solidFill>
                  <a:srgbClr val="00B0F0"/>
                </a:solidFill>
                <a:effectLst/>
                <a:uLnTx/>
                <a:uFillTx/>
                <a:latin typeface="Bahnschrift SemiBold SemiConden" panose="020B0502040204020203" pitchFamily="34" charset="0"/>
              </a:rPr>
              <a:t>same</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 – run-length encoding isn’t used for text, since in regular text you’d rarely have long sequences of identical characters (and </a:t>
            </a:r>
            <a:r>
              <a:rPr kumimoji="0" lang="en-US" sz="3600" b="0" i="0" u="none" strike="noStrike" kern="1200" cap="none" spc="0" normalizeH="0" noProof="0" dirty="0">
                <a:ln>
                  <a:noFill/>
                </a:ln>
                <a:solidFill>
                  <a:srgbClr val="FF0000"/>
                </a:solidFill>
                <a:effectLst/>
                <a:uLnTx/>
                <a:uFillTx/>
                <a:latin typeface="Bahnschrift SemiBold SemiConden" panose="020B0502040204020203" pitchFamily="34" charset="0"/>
              </a:rPr>
              <a:t>overhead of storing counts </a:t>
            </a:r>
            <a:r>
              <a:rPr kumimoji="0" lang="en-US" sz="3600" b="0" i="0" u="none" strike="noStrike" kern="1200" cap="none" spc="0" normalizeH="0" noProof="0" dirty="0" err="1">
                <a:ln>
                  <a:noFill/>
                </a:ln>
                <a:solidFill>
                  <a:srgbClr val="FF0000"/>
                </a:solidFill>
                <a:effectLst/>
                <a:uLnTx/>
                <a:uFillTx/>
                <a:latin typeface="Bahnschrift SemiBold SemiConden" panose="020B0502040204020203" pitchFamily="34" charset="0"/>
              </a:rPr>
              <a:t>woul</a:t>
            </a:r>
            <a:r>
              <a:rPr lang="en-US" sz="3600" dirty="0">
                <a:solidFill>
                  <a:srgbClr val="FF0000"/>
                </a:solidFill>
                <a:latin typeface="Bahnschrift SemiBold SemiConden" panose="020B0502040204020203" pitchFamily="34" charset="0"/>
              </a:rPr>
              <a:t>d make file size increase</a:t>
            </a:r>
            <a:r>
              <a:rPr lang="en-US" sz="3600" dirty="0">
                <a:solidFill>
                  <a:prstClr val="white"/>
                </a:solidFill>
                <a:latin typeface="Bahnschrift SemiBold SemiConden" panose="020B0502040204020203" pitchFamily="34" charset="0"/>
              </a:rPr>
              <a:t>)</a:t>
            </a:r>
            <a:endParaRPr kumimoji="0" lang="en-US" sz="3600" b="0" i="0" u="none" strike="noStrike" kern="1200" cap="none" spc="0" normalizeH="0" baseline="0" noProof="0" dirty="0">
              <a:ln>
                <a:noFill/>
              </a:ln>
              <a:solidFill>
                <a:srgbClr val="00B0F0"/>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264431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 calcmode="lin" valueType="num">
                                      <p:cBhvr>
                                        <p:cTn id="28" dur="500" fill="hold"/>
                                        <p:tgtEl>
                                          <p:spTgt spid="24">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4">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4">
                                            <p:txEl>
                                              <p:pRg st="6" end="6"/>
                                            </p:txEl>
                                          </p:spTgt>
                                        </p:tgtEl>
                                        <p:attrNameLst>
                                          <p:attrName>style.visibility</p:attrName>
                                        </p:attrNameLst>
                                      </p:cBhvr>
                                      <p:to>
                                        <p:strVal val="visible"/>
                                      </p:to>
                                    </p:set>
                                    <p:anim calcmode="lin" valueType="num">
                                      <p:cBhvr>
                                        <p:cTn id="35" dur="500" fill="hold"/>
                                        <p:tgtEl>
                                          <p:spTgt spid="24">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4">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9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Huffman Coding for Audio</a:t>
            </a:r>
            <a:endParaRPr kumimoji="0" lang="en-GB" sz="40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p:nvPr/>
        </p:nvCxnSpPr>
        <p:spPr>
          <a:xfrm>
            <a:off x="0" y="1023581"/>
            <a:ext cx="12192000" cy="0"/>
          </a:xfrm>
          <a:prstGeom prst="line">
            <a:avLst/>
          </a:prstGeom>
          <a:ln>
            <a:solidFill>
              <a:srgbClr val="00B0F0"/>
            </a:solidFill>
          </a:ln>
          <a:effectLst>
            <a:glow rad="63500">
              <a:srgbClr val="00B0F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2" y="1023562"/>
            <a:ext cx="5961187" cy="5834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Note: Huffman coding can also be used for audio – this is because </a:t>
            </a:r>
            <a:r>
              <a:rPr kumimoji="0" lang="en-US" sz="3600" b="0" i="0" u="none" strike="noStrike" kern="1200" cap="none" spc="0" normalizeH="0" baseline="0" noProof="0" dirty="0">
                <a:ln>
                  <a:noFill/>
                </a:ln>
                <a:solidFill>
                  <a:srgbClr val="00CC00"/>
                </a:solidFill>
                <a:effectLst/>
                <a:uLnTx/>
                <a:uFillTx/>
                <a:latin typeface="Bahnschrift SemiBold SemiConden" panose="020B0502040204020203" pitchFamily="34" charset="0"/>
              </a:rPr>
              <a:t>some amplitudes</a:t>
            </a:r>
            <a:r>
              <a:rPr kumimoji="0" lang="en-US" sz="3600" b="0" i="0" u="none" strike="noStrike" kern="1200" cap="none" spc="0" normalizeH="0" noProof="0" dirty="0">
                <a:ln>
                  <a:noFill/>
                </a:ln>
                <a:solidFill>
                  <a:srgbClr val="00CC00"/>
                </a:solidFill>
                <a:effectLst/>
                <a:uLnTx/>
                <a:uFillTx/>
                <a:latin typeface="Bahnschrift SemiBold SemiConden" panose="020B0502040204020203" pitchFamily="34" charset="0"/>
              </a:rPr>
              <a:t> will appear repeatedly</a:t>
            </a:r>
            <a:endParaRPr kumimoji="0" lang="en-US" sz="3600" b="0" i="0" u="none" strike="noStrike" kern="1200" cap="none" spc="0" normalizeH="0" baseline="0" noProof="0" dirty="0">
              <a:ln>
                <a:noFill/>
              </a:ln>
              <a:solidFill>
                <a:srgbClr val="00CC00"/>
              </a:solidFill>
              <a:effectLst/>
              <a:uLnTx/>
              <a:uFillTx/>
              <a:latin typeface="Bahnschrift SemiBold SemiConden" panose="020B0502040204020203" pitchFamily="34" charset="0"/>
            </a:endParaRPr>
          </a:p>
        </p:txBody>
      </p:sp>
      <p:pic>
        <p:nvPicPr>
          <p:cNvPr id="6" name="Picture 5">
            <a:extLst>
              <a:ext uri="{FF2B5EF4-FFF2-40B4-BE49-F238E27FC236}">
                <a16:creationId xmlns:a16="http://schemas.microsoft.com/office/drawing/2014/main" id="{1CB0FDFE-ACA0-4627-8766-D5FF25E84EFF}"/>
              </a:ext>
            </a:extLst>
          </p:cNvPr>
          <p:cNvPicPr>
            <a:picLocks noChangeAspect="1"/>
          </p:cNvPicPr>
          <p:nvPr/>
        </p:nvPicPr>
        <p:blipFill>
          <a:blip r:embed="rId3"/>
          <a:stretch>
            <a:fillRect/>
          </a:stretch>
        </p:blipFill>
        <p:spPr>
          <a:xfrm>
            <a:off x="6411348" y="1723294"/>
            <a:ext cx="5483912" cy="4495432"/>
          </a:xfrm>
          <a:prstGeom prst="rect">
            <a:avLst/>
          </a:prstGeom>
        </p:spPr>
      </p:pic>
    </p:spTree>
    <p:extLst>
      <p:ext uri="{BB962C8B-B14F-4D97-AF65-F5344CB8AC3E}">
        <p14:creationId xmlns:p14="http://schemas.microsoft.com/office/powerpoint/2010/main" val="793465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9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6CAAC4A0-2EAC-4BB1-8A92-80798B59A0DC}"/>
              </a:ext>
            </a:extLst>
          </p:cNvPr>
          <p:cNvSpPr/>
          <p:nvPr/>
        </p:nvSpPr>
        <p:spPr>
          <a:xfrm>
            <a:off x="0" y="-1"/>
            <a:ext cx="12192000" cy="1023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rPr>
              <a:t>Extension Task</a:t>
            </a:r>
            <a:endParaRPr kumimoji="0" lang="en-GB" sz="4400" b="0" i="0" u="none" strike="noStrike" kern="1200" cap="none" spc="0" normalizeH="0" baseline="0" noProof="0" dirty="0">
              <a:ln>
                <a:noFill/>
              </a:ln>
              <a:solidFill>
                <a:prstClr val="white"/>
              </a:solidFill>
              <a:effectLst/>
              <a:uLnTx/>
              <a:uFillTx/>
              <a:latin typeface="Bahnschrift SemiBold SemiConden" panose="020B0502040204020203" pitchFamily="34" charset="0"/>
              <a:ea typeface="+mn-ea"/>
              <a:cs typeface="+mn-cs"/>
            </a:endParaRPr>
          </a:p>
        </p:txBody>
      </p:sp>
      <p:cxnSp>
        <p:nvCxnSpPr>
          <p:cNvPr id="5" name="Straight Connector 4">
            <a:extLst>
              <a:ext uri="{FF2B5EF4-FFF2-40B4-BE49-F238E27FC236}">
                <a16:creationId xmlns:a16="http://schemas.microsoft.com/office/drawing/2014/main" id="{5646DA04-47B8-4039-8010-1F557DE89B59}"/>
              </a:ext>
            </a:extLst>
          </p:cNvPr>
          <p:cNvCxnSpPr>
            <a:cxnSpLocks/>
          </p:cNvCxnSpPr>
          <p:nvPr/>
        </p:nvCxnSpPr>
        <p:spPr>
          <a:xfrm>
            <a:off x="0" y="1023581"/>
            <a:ext cx="12192000" cy="0"/>
          </a:xfrm>
          <a:prstGeom prst="line">
            <a:avLst/>
          </a:prstGeom>
          <a:ln>
            <a:solidFill>
              <a:srgbClr val="FF0000"/>
            </a:solidFill>
          </a:ln>
          <a:effectLst>
            <a:glow rad="63500">
              <a:srgbClr val="FF0000">
                <a:alpha val="40000"/>
              </a:srgbClr>
            </a:glow>
          </a:effectLst>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8A5BE5E-5A6B-41F9-B4E2-435734AD1812}"/>
              </a:ext>
            </a:extLst>
          </p:cNvPr>
          <p:cNvSpPr/>
          <p:nvPr/>
        </p:nvSpPr>
        <p:spPr>
          <a:xfrm>
            <a:off x="319313" y="1023562"/>
            <a:ext cx="11462379" cy="58344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Use a hex editor like </a:t>
            </a:r>
            <a:r>
              <a:rPr lang="en-US" sz="3200" dirty="0" err="1">
                <a:solidFill>
                  <a:schemeClr val="bg1"/>
                </a:solidFill>
                <a:latin typeface="Bahnschrift SemiBold SemiConden" panose="020B0502040204020203" pitchFamily="34" charset="0"/>
              </a:rPr>
              <a:t>HxD</a:t>
            </a:r>
            <a:r>
              <a:rPr lang="en-US" sz="3200" dirty="0">
                <a:solidFill>
                  <a:schemeClr val="bg1"/>
                </a:solidFill>
                <a:latin typeface="Bahnschrift SemiBold SemiConden" panose="020B0502040204020203" pitchFamily="34" charset="0"/>
              </a:rPr>
              <a:t> to find the username/password for crackme.exe – change the username to “ABCDE” and the password to “1234”</a:t>
            </a:r>
          </a:p>
          <a:p>
            <a:pPr marR="0" lvl="0" algn="ctr" defTabSz="914400" rtl="0" eaLnBrk="1" fontAlgn="auto" latinLnBrk="0" hangingPunct="1">
              <a:lnSpc>
                <a:spcPct val="100000"/>
              </a:lnSpc>
              <a:spcBef>
                <a:spcPts val="0"/>
              </a:spcBef>
              <a:spcAft>
                <a:spcPts val="0"/>
              </a:spcAft>
              <a:buClrTx/>
              <a:buSzTx/>
              <a:tabLst/>
              <a:defRPr/>
            </a:pPr>
            <a:endParaRPr lang="en-US" sz="3200" dirty="0">
              <a:solidFill>
                <a:schemeClr val="bg1"/>
              </a:solidFill>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200" dirty="0">
                <a:solidFill>
                  <a:schemeClr val="bg1"/>
                </a:solidFill>
                <a:latin typeface="Bahnschrift SemiBold SemiConden" panose="020B0502040204020203" pitchFamily="34" charset="0"/>
              </a:rPr>
              <a:t>Tip: run the crackme.exe, type in a random password – the string in the error message is near to the username &amp; password in the code – you can use CTRL + F to search for it in </a:t>
            </a:r>
            <a:r>
              <a:rPr lang="en-US" sz="3200" dirty="0" err="1">
                <a:solidFill>
                  <a:schemeClr val="bg1"/>
                </a:solidFill>
                <a:latin typeface="Bahnschrift SemiBold SemiConden" panose="020B0502040204020203" pitchFamily="34" charset="0"/>
              </a:rPr>
              <a:t>HxD</a:t>
            </a:r>
            <a:endParaRPr lang="en-US" sz="3200" dirty="0">
              <a:solidFill>
                <a:schemeClr val="bg1"/>
              </a:solidFill>
              <a:latin typeface="Bahnschrift SemiBold SemiConden" panose="020B0502040204020203" pitchFamily="34" charset="0"/>
            </a:endParaRPr>
          </a:p>
        </p:txBody>
      </p:sp>
    </p:spTree>
    <p:extLst>
      <p:ext uri="{BB962C8B-B14F-4D97-AF65-F5344CB8AC3E}">
        <p14:creationId xmlns:p14="http://schemas.microsoft.com/office/powerpoint/2010/main" val="147132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9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2"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List </a:t>
            </a:r>
            <a:r>
              <a:rPr kumimoji="0" lang="en-US" sz="3600" b="0" i="0" u="none" strike="noStrike" kern="1200" cap="none" spc="0" normalizeH="0" baseline="0" noProof="0" dirty="0">
                <a:ln>
                  <a:noFill/>
                </a:ln>
                <a:solidFill>
                  <a:srgbClr val="FF0000"/>
                </a:solidFill>
                <a:effectLst/>
                <a:uLnTx/>
                <a:uFillTx/>
                <a:latin typeface="Bahnschrift SemiBold SemiConden" panose="020B0502040204020203" pitchFamily="34" charset="0"/>
              </a:rPr>
              <a:t>lossy</a:t>
            </a: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 and </a:t>
            </a:r>
            <a:r>
              <a:rPr kumimoji="0" lang="en-US" sz="3600" b="0" i="0" u="none" strike="noStrike" kern="1200" cap="none" spc="0" normalizeH="0" baseline="0" noProof="0" dirty="0">
                <a:ln>
                  <a:noFill/>
                </a:ln>
                <a:solidFill>
                  <a:srgbClr val="00CC00"/>
                </a:solidFill>
                <a:effectLst/>
                <a:uLnTx/>
                <a:uFillTx/>
                <a:latin typeface="Bahnschrift SemiBold SemiConden" panose="020B0502040204020203" pitchFamily="34" charset="0"/>
              </a:rPr>
              <a:t>lossless</a:t>
            </a: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 compression</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 methods for text, images and audio:</a:t>
            </a:r>
          </a:p>
          <a:p>
            <a:pPr marL="571500" marR="0" lvl="0" indent="-5715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3600" dirty="0">
              <a:solidFill>
                <a:prstClr val="white"/>
              </a:solidFill>
              <a:latin typeface="Bahnschrift SemiBold SemiConden" panose="020B0502040204020203" pitchFamily="34" charset="0"/>
            </a:endParaRP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Text: </a:t>
            </a:r>
            <a:r>
              <a:rPr kumimoji="0" lang="en-US" sz="3600" b="0" i="0" u="none" strike="noStrike" kern="1200" cap="none" spc="0" normalizeH="0" noProof="0" dirty="0">
                <a:ln>
                  <a:noFill/>
                </a:ln>
                <a:solidFill>
                  <a:srgbClr val="00CC00"/>
                </a:solidFill>
                <a:effectLst/>
                <a:uLnTx/>
                <a:uFillTx/>
                <a:latin typeface="Bahnschrift SemiBold SemiConden" panose="020B0502040204020203" pitchFamily="34" charset="0"/>
              </a:rPr>
              <a:t>Huffman Coding</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 </a:t>
            </a:r>
            <a:r>
              <a:rPr kumimoji="0" lang="en-US" sz="3600" b="0" i="0" u="none" strike="noStrike" kern="1200" cap="none" spc="0" normalizeH="0" noProof="0" dirty="0">
                <a:ln>
                  <a:noFill/>
                </a:ln>
                <a:solidFill>
                  <a:srgbClr val="00CC00"/>
                </a:solidFill>
                <a:effectLst/>
                <a:uLnTx/>
                <a:uFillTx/>
                <a:latin typeface="Bahnschrift SemiBold SemiConden" panose="020B0502040204020203" pitchFamily="34" charset="0"/>
              </a:rPr>
              <a:t>Run-Length Encoding</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noProof="0" dirty="0">
                <a:ln>
                  <a:noFill/>
                </a:ln>
                <a:solidFill>
                  <a:schemeClr val="bg1"/>
                </a:solidFill>
                <a:effectLst/>
                <a:uLnTx/>
                <a:uFillTx/>
                <a:latin typeface="Bahnschrift SemiBold SemiConden" panose="020B0502040204020203" pitchFamily="34" charset="0"/>
              </a:rPr>
              <a:t>Images: </a:t>
            </a:r>
            <a:r>
              <a:rPr kumimoji="0" lang="en-US" sz="3600" b="0" i="0" u="none" strike="noStrike" kern="1200" cap="none" spc="0" normalizeH="0" noProof="0" dirty="0">
                <a:ln>
                  <a:noFill/>
                </a:ln>
                <a:solidFill>
                  <a:srgbClr val="FF0000"/>
                </a:solidFill>
                <a:effectLst/>
                <a:uLnTx/>
                <a:uFillTx/>
                <a:latin typeface="Bahnschrift SemiBold SemiConden" panose="020B0502040204020203" pitchFamily="34" charset="0"/>
              </a:rPr>
              <a:t>reduce resolution</a:t>
            </a:r>
            <a:r>
              <a:rPr kumimoji="0" lang="en-US" sz="3600" b="0" i="0" u="none" strike="noStrike" kern="1200" cap="none" spc="0" normalizeH="0" noProof="0" dirty="0">
                <a:ln>
                  <a:noFill/>
                </a:ln>
                <a:solidFill>
                  <a:schemeClr val="bg1"/>
                </a:solidFill>
                <a:effectLst/>
                <a:uLnTx/>
                <a:uFillTx/>
                <a:latin typeface="Bahnschrift SemiBold SemiConden" panose="020B0502040204020203" pitchFamily="34" charset="0"/>
              </a:rPr>
              <a:t>, </a:t>
            </a:r>
            <a:r>
              <a:rPr kumimoji="0" lang="en-US" sz="3600" b="0" i="0" u="none" strike="noStrike" kern="1200" cap="none" spc="0" normalizeH="0" noProof="0" dirty="0">
                <a:ln>
                  <a:noFill/>
                </a:ln>
                <a:solidFill>
                  <a:srgbClr val="FF0000"/>
                </a:solidFill>
                <a:effectLst/>
                <a:uLnTx/>
                <a:uFillTx/>
                <a:latin typeface="Bahnschrift SemiBold SemiConden" panose="020B0502040204020203" pitchFamily="34" charset="0"/>
              </a:rPr>
              <a:t>bit/colour depth</a:t>
            </a:r>
            <a:r>
              <a:rPr kumimoji="0" lang="en-US" sz="3600" b="0" i="0" u="none" strike="noStrike" kern="1200" cap="none" spc="0" normalizeH="0" noProof="0" dirty="0">
                <a:ln>
                  <a:noFill/>
                </a:ln>
                <a:solidFill>
                  <a:schemeClr val="bg1"/>
                </a:solidFill>
                <a:effectLst/>
                <a:uLnTx/>
                <a:uFillTx/>
                <a:latin typeface="Bahnschrift SemiBold SemiConden" panose="020B0502040204020203" pitchFamily="34" charset="0"/>
              </a:rPr>
              <a:t>, </a:t>
            </a:r>
            <a:r>
              <a:rPr kumimoji="0" lang="en-US" sz="3600" b="0" i="0" u="none" strike="noStrike" kern="1200" cap="none" spc="0" normalizeH="0" noProof="0" dirty="0">
                <a:ln>
                  <a:noFill/>
                </a:ln>
                <a:solidFill>
                  <a:srgbClr val="00CC00"/>
                </a:solidFill>
                <a:effectLst/>
                <a:uLnTx/>
                <a:uFillTx/>
                <a:latin typeface="Bahnschrift SemiBold SemiConden" panose="020B0502040204020203" pitchFamily="34" charset="0"/>
              </a:rPr>
              <a:t>run-length encoding</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baseline="0" dirty="0">
                <a:solidFill>
                  <a:schemeClr val="bg1"/>
                </a:solidFill>
                <a:latin typeface="Bahnschrift SemiBold SemiConden" panose="020B0502040204020203" pitchFamily="34" charset="0"/>
              </a:rPr>
              <a:t>Audio: </a:t>
            </a:r>
            <a:r>
              <a:rPr lang="en-US" sz="3600" baseline="0" dirty="0">
                <a:solidFill>
                  <a:srgbClr val="FF0000"/>
                </a:solidFill>
                <a:latin typeface="Bahnschrift SemiBold SemiConden" panose="020B0502040204020203" pitchFamily="34" charset="0"/>
              </a:rPr>
              <a:t>reduce </a:t>
            </a:r>
            <a:r>
              <a:rPr lang="en-US" sz="3600" dirty="0">
                <a:solidFill>
                  <a:srgbClr val="FF0000"/>
                </a:solidFill>
                <a:latin typeface="Bahnschrift SemiBold SemiConden" panose="020B0502040204020203" pitchFamily="34" charset="0"/>
              </a:rPr>
              <a:t>sampling rate/frequency/resolution/channels</a:t>
            </a:r>
            <a:r>
              <a:rPr lang="en-US" sz="3600" dirty="0">
                <a:solidFill>
                  <a:schemeClr val="bg1"/>
                </a:solidFill>
                <a:latin typeface="Bahnschrift SemiBold SemiConden" panose="020B0502040204020203" pitchFamily="34" charset="0"/>
              </a:rPr>
              <a:t>, </a:t>
            </a:r>
            <a:r>
              <a:rPr lang="en-US" sz="3600" baseline="0" dirty="0">
                <a:solidFill>
                  <a:srgbClr val="00CC00"/>
                </a:solidFill>
                <a:latin typeface="Bahnschrift SemiBold SemiConden" panose="020B0502040204020203" pitchFamily="34" charset="0"/>
              </a:rPr>
              <a:t>remove inaudible</a:t>
            </a:r>
            <a:r>
              <a:rPr lang="en-US" sz="3600" dirty="0">
                <a:solidFill>
                  <a:srgbClr val="00CC00"/>
                </a:solidFill>
                <a:latin typeface="Bahnschrift SemiBold SemiConden" panose="020B0502040204020203" pitchFamily="34" charset="0"/>
              </a:rPr>
              <a:t> amplitudes/frequencies, Huffman Coding</a:t>
            </a:r>
            <a:endParaRPr kumimoji="0" lang="en-US" sz="3600" b="0" i="0" u="none" strike="noStrike" kern="1200" cap="none" spc="0" normalizeH="0" baseline="0" noProof="0" dirty="0">
              <a:ln>
                <a:noFill/>
              </a:ln>
              <a:solidFill>
                <a:schemeClr val="bg1"/>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374221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2" end="2"/>
                                            </p:txEl>
                                          </p:spTgt>
                                        </p:tgtEl>
                                        <p:attrNameLst>
                                          <p:attrName>style.visibility</p:attrName>
                                        </p:attrNameLst>
                                      </p:cBhvr>
                                      <p:to>
                                        <p:strVal val="visible"/>
                                      </p:to>
                                    </p:set>
                                    <p:anim calcmode="lin" valueType="num">
                                      <p:cBhvr>
                                        <p:cTn id="14" dur="500" fill="hold"/>
                                        <p:tgtEl>
                                          <p:spTgt spid="2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slides/slide29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EB226-2FC0-4AA9-AF00-23317E7B6D94}"/>
              </a:ext>
            </a:extLst>
          </p:cNvPr>
          <p:cNvSpPr/>
          <p:nvPr/>
        </p:nvSpPr>
        <p:spPr>
          <a:xfrm>
            <a:off x="0" y="0"/>
            <a:ext cx="1219200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8A5BE5E-5A6B-41F9-B4E2-435734AD1812}"/>
              </a:ext>
            </a:extLst>
          </p:cNvPr>
          <p:cNvSpPr/>
          <p:nvPr/>
        </p:nvSpPr>
        <p:spPr>
          <a:xfrm>
            <a:off x="-2"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prstClr val="white"/>
                </a:solidFill>
                <a:effectLst/>
                <a:uLnTx/>
                <a:uFillTx/>
                <a:latin typeface="Bahnschrift SemiBold SemiConden" panose="020B0502040204020203" pitchFamily="34" charset="0"/>
              </a:rPr>
              <a:t>Explain how run-length</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 encoding works:</a:t>
            </a:r>
          </a:p>
          <a:p>
            <a:pPr marR="0" lvl="0" algn="ctr"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The </a:t>
            </a:r>
            <a:r>
              <a:rPr kumimoji="0" lang="en-US" sz="3600" b="0" i="0" u="none" strike="noStrike" kern="1200" cap="none" spc="0" normalizeH="0" noProof="0" dirty="0">
                <a:ln>
                  <a:noFill/>
                </a:ln>
                <a:solidFill>
                  <a:srgbClr val="00B0F0"/>
                </a:solidFill>
                <a:effectLst/>
                <a:uLnTx/>
                <a:uFillTx/>
                <a:latin typeface="Bahnschrift SemiBold SemiConden" panose="020B0502040204020203" pitchFamily="34" charset="0"/>
              </a:rPr>
              <a:t>number of consecutive pixels of the same colour</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 </a:t>
            </a:r>
            <a:r>
              <a:rPr lang="en-US" sz="3600" dirty="0">
                <a:solidFill>
                  <a:prstClr val="white"/>
                </a:solidFill>
                <a:latin typeface="Bahnschrift SemiBold SemiConden" panose="020B0502040204020203" pitchFamily="34" charset="0"/>
              </a:rPr>
              <a:t>are</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 counted – rather than storing repeated pixels </a:t>
            </a:r>
            <a:r>
              <a:rPr lang="en-US" sz="3600" dirty="0">
                <a:solidFill>
                  <a:prstClr val="white"/>
                </a:solidFill>
                <a:latin typeface="Bahnschrift SemiBold SemiConden" panose="020B0502040204020203" pitchFamily="34" charset="0"/>
              </a:rPr>
              <a:t>redundantly</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 data will be stored in the form </a:t>
            </a:r>
            <a:r>
              <a:rPr kumimoji="0" lang="en-US" sz="3600" b="0" i="0" u="none" strike="noStrike" kern="1200" cap="none" spc="0" normalizeH="0" noProof="0" dirty="0">
                <a:ln>
                  <a:noFill/>
                </a:ln>
                <a:solidFill>
                  <a:srgbClr val="00CC00"/>
                </a:solidFill>
                <a:effectLst/>
                <a:uLnTx/>
                <a:uFillTx/>
                <a:latin typeface="Bahnschrift SemiBold SemiConden" panose="020B0502040204020203" pitchFamily="34" charset="0"/>
              </a:rPr>
              <a:t>[count][colour] </a:t>
            </a:r>
            <a:r>
              <a:rPr kumimoji="0" lang="en-US" sz="3600" b="0" i="0" u="none" strike="noStrike" kern="1200" cap="none" spc="0" normalizeH="0" noProof="0" dirty="0">
                <a:ln>
                  <a:noFill/>
                </a:ln>
                <a:solidFill>
                  <a:prstClr val="white"/>
                </a:solidFill>
                <a:effectLst/>
                <a:uLnTx/>
                <a:uFillTx/>
                <a:latin typeface="Bahnschrift SemiBold SemiConden" panose="020B0502040204020203" pitchFamily="34" charset="0"/>
              </a:rPr>
              <a:t>e.g. </a:t>
            </a:r>
            <a:r>
              <a:rPr lang="en-US" sz="3600" dirty="0">
                <a:solidFill>
                  <a:prstClr val="white"/>
                </a:solidFill>
                <a:latin typeface="Bahnschrift SemiBold SemiConden" panose="020B0502040204020203" pitchFamily="34" charset="0"/>
              </a:rPr>
              <a:t>3 0 255 0 4 255 0 0 to represent 3 green, then 4 red pixels</a:t>
            </a:r>
          </a:p>
          <a:p>
            <a:pPr marR="0" lvl="0" algn="ctr" defTabSz="914400" rtl="0" eaLnBrk="1" fontAlgn="auto" latinLnBrk="0" hangingPunct="1">
              <a:lnSpc>
                <a:spcPct val="100000"/>
              </a:lnSpc>
              <a:spcBef>
                <a:spcPts val="0"/>
              </a:spcBef>
              <a:spcAft>
                <a:spcPts val="0"/>
              </a:spcAft>
              <a:buClrTx/>
              <a:buSzTx/>
              <a:tabLst/>
              <a:defRPr/>
            </a:pPr>
            <a:endParaRPr lang="en-US" sz="3600" dirty="0">
              <a:solidFill>
                <a:prstClr val="white"/>
              </a:solidFill>
              <a:latin typeface="Bahnschrift SemiBold SemiConden" panose="020B0502040204020203" pitchFamily="34" charset="0"/>
            </a:endParaRPr>
          </a:p>
          <a:p>
            <a:pPr marR="0" lvl="0" algn="ctr" defTabSz="914400" rtl="0" eaLnBrk="1" fontAlgn="auto" latinLnBrk="0" hangingPunct="1">
              <a:lnSpc>
                <a:spcPct val="100000"/>
              </a:lnSpc>
              <a:spcBef>
                <a:spcPts val="0"/>
              </a:spcBef>
              <a:spcAft>
                <a:spcPts val="0"/>
              </a:spcAft>
              <a:buClrTx/>
              <a:buSzTx/>
              <a:tabLst/>
              <a:defRPr/>
            </a:pPr>
            <a:r>
              <a:rPr lang="en-US" sz="3600" dirty="0">
                <a:solidFill>
                  <a:prstClr val="white"/>
                </a:solidFill>
                <a:latin typeface="Bahnschrift SemiBold SemiConden" panose="020B0502040204020203" pitchFamily="34" charset="0"/>
              </a:rPr>
              <a:t>Explain how Huffman Coding works:</a:t>
            </a:r>
          </a:p>
          <a:p>
            <a:pPr marR="0" lvl="0" algn="ctr" defTabSz="914400" rtl="0" eaLnBrk="1" fontAlgn="auto" latinLnBrk="0" hangingPunct="1">
              <a:lnSpc>
                <a:spcPct val="100000"/>
              </a:lnSpc>
              <a:spcBef>
                <a:spcPts val="0"/>
              </a:spcBef>
              <a:spcAft>
                <a:spcPts val="0"/>
              </a:spcAft>
              <a:buClrTx/>
              <a:buSzTx/>
              <a:tabLst/>
              <a:defRPr/>
            </a:pPr>
            <a:r>
              <a:rPr lang="en-US" sz="3600" dirty="0">
                <a:solidFill>
                  <a:prstClr val="white"/>
                </a:solidFill>
                <a:latin typeface="Bahnschrift SemiBold SemiConden" panose="020B0502040204020203" pitchFamily="34" charset="0"/>
              </a:rPr>
              <a:t>A </a:t>
            </a:r>
            <a:r>
              <a:rPr lang="en-US" sz="3600" dirty="0">
                <a:solidFill>
                  <a:srgbClr val="00B0F0"/>
                </a:solidFill>
                <a:latin typeface="Bahnschrift SemiBold SemiConden" panose="020B0502040204020203" pitchFamily="34" charset="0"/>
              </a:rPr>
              <a:t>table mapping data to Huffman codes </a:t>
            </a:r>
            <a:r>
              <a:rPr lang="en-US" sz="3600" dirty="0">
                <a:solidFill>
                  <a:prstClr val="white"/>
                </a:solidFill>
                <a:latin typeface="Bahnschrift SemiBold SemiConden" panose="020B0502040204020203" pitchFamily="34" charset="0"/>
              </a:rPr>
              <a:t>of the input data (e.g. text) is created and sent with the data – the most </a:t>
            </a:r>
            <a:r>
              <a:rPr lang="en-US" sz="3600" dirty="0">
                <a:solidFill>
                  <a:srgbClr val="00CC00"/>
                </a:solidFill>
                <a:latin typeface="Bahnschrift SemiBold SemiConden" panose="020B0502040204020203" pitchFamily="34" charset="0"/>
              </a:rPr>
              <a:t>common values are given the shortest Huffman codes</a:t>
            </a:r>
            <a:r>
              <a:rPr lang="en-US" sz="3600" dirty="0">
                <a:solidFill>
                  <a:prstClr val="white"/>
                </a:solidFill>
                <a:latin typeface="Bahnschrift SemiBold SemiConden" panose="020B0502040204020203" pitchFamily="34" charset="0"/>
              </a:rPr>
              <a:t>. The codes are generated using Huffman trees, so that there is only </a:t>
            </a:r>
            <a:r>
              <a:rPr lang="en-US" sz="3600" dirty="0">
                <a:solidFill>
                  <a:srgbClr val="B021DD"/>
                </a:solidFill>
                <a:latin typeface="Bahnschrift SemiBold SemiConden" panose="020B0502040204020203" pitchFamily="34" charset="0"/>
              </a:rPr>
              <a:t>one possible decoding</a:t>
            </a:r>
            <a:endParaRPr kumimoji="0" lang="en-US" sz="3600" b="0" i="0" u="none" strike="noStrike" kern="1200" cap="none" spc="0" normalizeH="0" baseline="0" noProof="0" dirty="0">
              <a:ln>
                <a:noFill/>
              </a:ln>
              <a:solidFill>
                <a:srgbClr val="B021DD"/>
              </a:solidFill>
              <a:effectLst/>
              <a:uLnTx/>
              <a:uFillTx/>
              <a:latin typeface="Bahnschrift SemiBold SemiConden" panose="020B0502040204020203" pitchFamily="34" charset="0"/>
            </a:endParaRPr>
          </a:p>
        </p:txBody>
      </p:sp>
    </p:spTree>
    <p:extLst>
      <p:ext uri="{BB962C8B-B14F-4D97-AF65-F5344CB8AC3E}">
        <p14:creationId xmlns:p14="http://schemas.microsoft.com/office/powerpoint/2010/main" val="1239356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p:cTn id="7"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 calcmode="lin" valueType="num">
                                      <p:cBhvr>
                                        <p:cTn id="14" dur="5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4">
                                            <p:txEl>
                                              <p:pRg st="3" end="3"/>
                                            </p:txEl>
                                          </p:spTgt>
                                        </p:tgtEl>
                                        <p:attrNameLst>
                                          <p:attrName>style.visibility</p:attrName>
                                        </p:attrNameLst>
                                      </p:cBhvr>
                                      <p:to>
                                        <p:strVal val="visible"/>
                                      </p:to>
                                    </p:set>
                                    <p:anim calcmode="lin" valueType="num">
                                      <p:cBhvr>
                                        <p:cTn id="21" dur="500" fill="hold"/>
                                        <p:tgtEl>
                                          <p:spTgt spid="24">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4">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4">
                                            <p:txEl>
                                              <p:pRg st="4" end="4"/>
                                            </p:txEl>
                                          </p:spTgt>
                                        </p:tgtEl>
                                        <p:attrNameLst>
                                          <p:attrName>style.visibility</p:attrName>
                                        </p:attrNameLst>
                                      </p:cBhvr>
                                      <p:to>
                                        <p:strVal val="visible"/>
                                      </p:to>
                                    </p:set>
                                    <p:anim calcmode="lin" valueType="num">
                                      <p:cBhvr>
                                        <p:cTn id="28" dur="500" fill="hold"/>
                                        <p:tgtEl>
                                          <p:spTgt spid="24">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4">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28741</TotalTime>
  <Words>18812</Words>
  <Application>Microsoft Office PowerPoint</Application>
  <PresentationFormat>Widescreen</PresentationFormat>
  <Paragraphs>4348</Paragraphs>
  <Slides>298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298</vt:i4>
      </vt:variant>
    </vt:vector>
  </HeadingPairs>
  <TitlesOfParts>
    <vt:vector size="306" baseType="lpstr">
      <vt:lpstr>游ゴシック</vt:lpstr>
      <vt:lpstr>Arial</vt:lpstr>
      <vt:lpstr>Bahnschrift SemiBold SemiConden</vt:lpstr>
      <vt:lpstr>Calibri</vt:lpstr>
      <vt:lpstr>Calibri Light</vt:lpstr>
      <vt:lpstr>JetBrains Mono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dc:creator>
  <cp:lastModifiedBy>josh</cp:lastModifiedBy>
  <cp:revision>526</cp:revision>
  <dcterms:created xsi:type="dcterms:W3CDTF">2021-12-29T05:46:15Z</dcterms:created>
  <dcterms:modified xsi:type="dcterms:W3CDTF">2025-04-23T07:14:21Z</dcterms:modified>
</cp:coreProperties>
</file>